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gif" ContentType="image/gif"/>
  <Default Extension="png" ContentType="image/png"/>
  <Default Extension="jpeg" ContentType="image/jpeg"/>
  <Default Extension="wav" ContentType="audio/x-wav"/>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4.xml" ContentType="application/vnd.openxmlformats-officedocument.theme+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48"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Lst>
  <p:sldSz type="screen4x3" cy="6858000" cx="9144000"/>
  <p:notesSz cx="6858000" cy="9144000"/>
  <p:defaultTex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View">
  <p:normalViewPr showOutlineIcons="1" snapVertSplitter="0" vertBarState="restored" horzBarState="maximized" preferSingleView="0">
    <p:restoredLeft sz="15620"/>
    <p:restoredTop sz="94660"/>
  </p:normalViewPr>
  <p:slideViewPr>
    <p:cSldViewPr showGuides="0" snapToGrid="1" snapToObjects="1">
      <p:cViewPr varScale="1">
        <p:scale>
          <a:sx n="113" d="100"/>
          <a:sy n="113" d="100"/>
        </p:scale>
        <p:origin x="1554" y="102"/>
      </p:cViewPr>
      <p:guideLst>
        <p:guide orient="horz" pos="2160"/>
        <p:guide orient="vert"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tableStyles" Target="tableStyles.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41" name=""/>
        <p:cNvGrpSpPr/>
        <p:nvPr/>
      </p:nvGrpSpPr>
      <p:grpSpPr>
        <a:xfrm rot="0">
          <a:off x="0" y="0"/>
          <a:ext cx="0" cy="0"/>
          <a:chOff x="0" y="0"/>
          <a:chExt cx="0" cy="0"/>
        </a:xfrm>
      </p:grpSpPr>
      <p:sp>
        <p:nvSpPr>
          <p:cNvPr id="1050246" name="Rectangle 2"/>
          <p:cNvSpPr/>
          <p:nvPr>
            <p:ph type="hdr" sz="quarter" idx="0"/>
          </p:nvPr>
        </p:nvSpPr>
        <p:spPr>
          <a:xfrm rot="0">
            <a:off x="0" y="0"/>
            <a:ext cx="2971800" cy="457200"/>
          </a:xfrm>
          <a:prstGeom prst="rect"/>
          <a:noFill/>
          <a:ln>
            <a:noFill/>
          </a:ln>
        </p:spPr>
        <p:txBody>
          <a:bodyPr anchor="t" bIns="45720" lIns="91440" rIns="91440" tIns="45720" vert="horz"/>
          <a:p>
            <a:pPr eaLnBrk="1" hangingPunct="1" lvl="0"/>
            <a:endParaRPr altLang="en-US" sz="1200" lang="zh-CN"/>
          </a:p>
        </p:txBody>
      </p:sp>
      <p:sp>
        <p:nvSpPr>
          <p:cNvPr id="1050247" name="Rectangle 3"/>
          <p:cNvSpPr/>
          <p:nvPr>
            <p:ph type="dt" sz="quarter" idx="1"/>
          </p:nvPr>
        </p:nvSpPr>
        <p:spPr>
          <a:xfrm rot="0">
            <a:off x="3884612" y="0"/>
            <a:ext cx="2971800" cy="457200"/>
          </a:xfrm>
          <a:prstGeom prst="rect"/>
          <a:noFill/>
          <a:ln>
            <a:noFill/>
          </a:ln>
        </p:spPr>
        <p:txBody>
          <a:bodyPr anchor="t" bIns="45720" lIns="91440" rIns="91440" tIns="45720" vert="horz"/>
          <a:p>
            <a:pPr algn="r" eaLnBrk="1" hangingPunct="1" lvl="0"/>
            <a:endParaRPr altLang="zh-CN" sz="1200" lang="en-US"/>
          </a:p>
        </p:txBody>
      </p:sp>
      <p:sp>
        <p:nvSpPr>
          <p:cNvPr id="1050248" name="Rectangle 4"/>
          <p:cNvSpPr/>
          <p:nvPr>
            <p:ph type="ftr" sz="quarter" idx="2"/>
          </p:nvPr>
        </p:nvSpPr>
        <p:spPr>
          <a:xfrm rot="0">
            <a:off x="0" y="8685212"/>
            <a:ext cx="2971800" cy="457200"/>
          </a:xfrm>
          <a:prstGeom prst="rect"/>
          <a:noFill/>
          <a:ln>
            <a:noFill/>
          </a:ln>
        </p:spPr>
        <p:txBody>
          <a:bodyPr anchor="b" bIns="45720" lIns="91440" rIns="91440" tIns="45720" vert="horz"/>
          <a:p>
            <a:pPr eaLnBrk="1" hangingPunct="1" lvl="0"/>
            <a:endParaRPr altLang="zh-CN" sz="1200" lang="en-US"/>
          </a:p>
        </p:txBody>
      </p:sp>
      <p:sp>
        <p:nvSpPr>
          <p:cNvPr id="1050249" name="Rectangle 5"/>
          <p:cNvSpPr/>
          <p:nvPr>
            <p:ph type="sldNum" sz="quarter" idx="3"/>
          </p:nvPr>
        </p:nvSpPr>
        <p:spPr>
          <a:xfrm rot="0">
            <a:off x="3884612" y="8685212"/>
            <a:ext cx="2971800" cy="457200"/>
          </a:xfrm>
          <a:prstGeom prst="rect"/>
          <a:noFill/>
          <a:ln>
            <a:noFill/>
          </a:ln>
        </p:spPr>
        <p:txBody>
          <a:bodyPr anchor="b" bIns="45720" lIns="91440" rIns="91440" tIns="45720" vert="horz"/>
          <a:p>
            <a:pPr algn="r" eaLnBrk="1" hangingPunct="1" lvl="0"/>
            <a:fld id="{566ABCEB-ACFC-4714-9973-3DA970169C29}" type="slidenum">
              <a:rPr altLang="en-US" sz="1200" lang="zh-CN"/>
              <a:pPr algn="r" eaLnBrk="1" hangingPunct="1" lvl="0"/>
            </a:fld>
            <a:endParaRPr altLang="en-US" sz="1200" lang="zh-CN"/>
          </a:p>
        </p:txBody>
      </p:sp>
    </p:spTree>
  </p:cSld>
  <p:clrMap accent1="dk1" accent2="dk1" accent3="dk1" accent4="dk1" accent5="dk1" accent6="dk1" bg1="dk1" bg2="dk1" tx1="dk1" tx2="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239" name=""/>
        <p:cNvGrpSpPr/>
        <p:nvPr/>
      </p:nvGrpSpPr>
      <p:grpSpPr>
        <a:xfrm rot="0">
          <a:off x="0" y="0"/>
          <a:ext cx="0" cy="0"/>
          <a:chOff x="0" y="0"/>
          <a:chExt cx="0" cy="0"/>
        </a:xfrm>
      </p:grpSpPr>
      <p:sp>
        <p:nvSpPr>
          <p:cNvPr id="1050240" name="Rectangle 2"/>
          <p:cNvSpPr/>
          <p:nvPr>
            <p:ph type="hdr" sz="quarter" idx="0"/>
          </p:nvPr>
        </p:nvSpPr>
        <p:spPr>
          <a:xfrm rot="0">
            <a:off x="0" y="0"/>
            <a:ext cx="2971800" cy="457200"/>
          </a:xfrm>
          <a:prstGeom prst="rect"/>
          <a:noFill/>
          <a:ln>
            <a:noFill/>
          </a:ln>
        </p:spPr>
        <p:txBody>
          <a:bodyPr anchor="t" bIns="45720" lIns="91440" rIns="91440" tIns="45720" vert="horz"/>
          <a:p>
            <a:pPr eaLnBrk="1" hangingPunct="1" lvl="0"/>
            <a:endParaRPr altLang="en-US" sz="1200" lang="zh-CN"/>
          </a:p>
        </p:txBody>
      </p:sp>
      <p:sp>
        <p:nvSpPr>
          <p:cNvPr id="1050241" name="Rectangle 3"/>
          <p:cNvSpPr/>
          <p:nvPr>
            <p:ph type="dt" sz="full" idx="1"/>
          </p:nvPr>
        </p:nvSpPr>
        <p:spPr>
          <a:xfrm rot="0">
            <a:off x="3884612" y="0"/>
            <a:ext cx="2971800" cy="457200"/>
          </a:xfrm>
          <a:prstGeom prst="rect"/>
          <a:noFill/>
          <a:ln>
            <a:noFill/>
          </a:ln>
        </p:spPr>
        <p:txBody>
          <a:bodyPr anchor="t" bIns="45720" lIns="91440" rIns="91440" tIns="45720" vert="horz"/>
          <a:p>
            <a:pPr algn="r" eaLnBrk="1" hangingPunct="1" lvl="0"/>
            <a:endParaRPr altLang="zh-CN" sz="1200" lang="en-US"/>
          </a:p>
        </p:txBody>
      </p:sp>
      <p:sp>
        <p:nvSpPr>
          <p:cNvPr id="1050242" name="Rectangle 4"/>
          <p:cNvSpPr/>
          <p:nvPr>
            <p:ph type="sldImg" sz="full" idx="2"/>
          </p:nvPr>
        </p:nvSpPr>
        <p:spPr>
          <a:xfrm rot="0">
            <a:off x="1143000" y="685800"/>
            <a:ext cx="4572000" cy="3429000"/>
          </a:xfrm>
          <a:prstGeom prst="rect"/>
          <a:noFill/>
          <a:ln w="9525" cap="flat" cmpd="sng">
            <a:solidFill>
              <a:srgbClr val="000000">
                <a:alpha val="100000"/>
              </a:srgbClr>
            </a:solidFill>
            <a:prstDash val="solid"/>
            <a:round/>
          </a:ln>
        </p:spPr>
        <p:txBody>
          <a:bodyPr anchor="t" bIns="45720" lIns="91440" rIns="91440" tIns="45720" vert="horz"/>
          <a:p/>
        </p:txBody>
      </p:sp>
      <p:sp>
        <p:nvSpPr>
          <p:cNvPr id="1050243" name="Rectangle 5"/>
          <p:cNvSpPr/>
          <p:nvPr>
            <p:ph type="body" sz="quarter" idx="3"/>
          </p:nvPr>
        </p:nvSpPr>
        <p:spPr>
          <a:xfrm rot="0">
            <a:off x="685800" y="4343400"/>
            <a:ext cx="5486400" cy="411480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50244" name="Rectangle 6"/>
          <p:cNvSpPr/>
          <p:nvPr>
            <p:ph type="ftr" sz="quarter" idx="4"/>
          </p:nvPr>
        </p:nvSpPr>
        <p:spPr>
          <a:xfrm rot="0">
            <a:off x="0" y="8685212"/>
            <a:ext cx="2971800" cy="457200"/>
          </a:xfrm>
          <a:prstGeom prst="rect"/>
          <a:noFill/>
          <a:ln>
            <a:noFill/>
          </a:ln>
        </p:spPr>
        <p:txBody>
          <a:bodyPr anchor="b" bIns="45720" lIns="91440" rIns="91440" tIns="45720" vert="horz"/>
          <a:p>
            <a:pPr eaLnBrk="1" hangingPunct="1" lvl="0"/>
            <a:endParaRPr altLang="zh-CN" sz="1200" lang="en-US"/>
          </a:p>
        </p:txBody>
      </p:sp>
      <p:sp>
        <p:nvSpPr>
          <p:cNvPr id="1050245" name="Rectangle 7"/>
          <p:cNvSpPr/>
          <p:nvPr>
            <p:ph type="sldNum" sz="quarter" idx="5"/>
          </p:nvPr>
        </p:nvSpPr>
        <p:spPr>
          <a:xfrm rot="0">
            <a:off x="3884612" y="8685212"/>
            <a:ext cx="2971800" cy="457200"/>
          </a:xfrm>
          <a:prstGeom prst="rect"/>
          <a:noFill/>
          <a:ln>
            <a:noFill/>
          </a:ln>
        </p:spPr>
        <p:txBody>
          <a:bodyPr anchor="b" bIns="45720" lIns="91440" rIns="91440" tIns="45720" vert="horz"/>
          <a:p>
            <a:pPr algn="r" eaLnBrk="1" hangingPunct="1" lvl="0"/>
            <a:fld id="{566ABCEB-ACFC-4714-9973-3DA970169C29}" type="slidenum">
              <a:rPr altLang="en-US" sz="1200" lang="zh-CN"/>
              <a:pPr algn="r" eaLnBrk="1" hangingPunct="1" lvl="0"/>
            </a:fld>
            <a:endParaRPr altLang="en-US" sz="1200" lang="zh-CN"/>
          </a:p>
        </p:txBody>
      </p:sp>
    </p:spTree>
  </p:cSld>
  <p:clrMap accent1="dk1" accent2="dk1" accent3="dk1" accent4="dk1" accent5="dk1" accent6="dk1" bg1="dk1" bg2="dk1" tx1="dk1" tx2="dk1" hlink="dk1" folHlink="dk1"/>
  <p:notesStyle>
    <a:lvl1pPr algn="l" eaLnBrk="0" fontAlgn="base" hangingPunct="0" indent="0" latinLnBrk="0" marL="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30000"/>
      </a:spcBef>
      <a:spcAft>
        <a:spcPct val="0"/>
      </a:spcAft>
      <a:buFontTx/>
      <a:buNone/>
      <a:defRPr baseline="0" b="0" sz="1200" i="0" u="none">
        <a:solidFill>
          <a:schemeClr val="dk1"/>
        </a:solidFill>
        <a:latin typeface="Arial" pitchFamily="34" charset="0"/>
        <a:ea typeface="宋体" pitchFamily="2" charset="-122"/>
        <a:sym typeface="Arial" pitchFamily="34" charset="0"/>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3" name=""/>
        <p:cNvGrpSpPr/>
        <p:nvPr/>
      </p:nvGrpSpPr>
      <p:grpSpPr>
        <a:xfrm rot="0">
          <a:off x="0" y="0"/>
          <a:ext cx="0" cy="0"/>
          <a:chOff x="0" y="0"/>
          <a:chExt cx="0" cy="0"/>
        </a:xfrm>
      </p:grpSpPr>
      <p:sp>
        <p:nvSpPr>
          <p:cNvPr id="1048583" name="Rectangle 2"/>
          <p:cNvSpPr>
            <a:spLocks noGrp="1" noChangeArrowheads="1"/>
          </p:cNvSpPr>
          <p:nvPr>
            <p:ph type="ctrTitle"/>
          </p:nvPr>
        </p:nvSpPr>
        <p:spPr>
          <a:xfrm>
            <a:off x="685800" y="2130425"/>
            <a:ext cx="7772400" cy="1470025"/>
          </a:xfrm>
        </p:spPr>
        <p:txBody>
          <a:bodyPr/>
          <a:lstStyle>
            <a:lvl1pPr>
              <a:defRPr b="1" sz="3600">
                <a:solidFill>
                  <a:schemeClr val="bg1"/>
                </a:solidFill>
                <a:ea typeface="微软雅黑" charset="0"/>
                <a:cs typeface="微软雅黑" charset="0"/>
                <a:sym typeface="Arial" charset="0"/>
              </a:defRPr>
            </a:lvl1pPr>
          </a:lstStyle>
          <a:p>
            <a:pPr lvl="0"/>
            <a:r>
              <a:rPr altLang="en-US" lang="zh-CN" noProof="0">
                <a:sym typeface="Arial" charset="0"/>
              </a:rPr>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本">
    <p:spTree>
      <p:nvGrpSpPr>
        <p:cNvPr id="236" name=""/>
        <p:cNvGrpSpPr/>
        <p:nvPr/>
      </p:nvGrpSpPr>
      <p:grpSpPr>
        <a:xfrm>
          <a:off x="0" y="0"/>
          <a:ext cx="0" cy="0"/>
          <a:chOff x="0" y="0"/>
          <a:chExt cx="0" cy="0"/>
        </a:xfrm>
      </p:grpSpPr>
      <p:sp>
        <p:nvSpPr>
          <p:cNvPr id="1050236" name="标题 1"/>
          <p:cNvSpPr>
            <a:spLocks noGrp="1"/>
          </p:cNvSpPr>
          <p:nvPr>
            <p:ph type="title"/>
          </p:nvPr>
        </p:nvSpPr>
        <p:spPr/>
        <p:txBody>
          <a:bodyPr/>
          <a:p>
            <a:r>
              <a:rPr altLang="en-US" lang="zh-CN"/>
              <a:t>单击此处编辑母版标题样式</a:t>
            </a:r>
          </a:p>
        </p:txBody>
      </p:sp>
      <p:sp>
        <p:nvSpPr>
          <p:cNvPr id="1050237" name="竖排文本占位符 2"/>
          <p:cNvSpPr>
            <a:spLocks noGrp="1"/>
          </p:cNvSpPr>
          <p:nvPr>
            <p:ph type="body" orient="vert" idx="1"/>
          </p:nvPr>
        </p:nvSpPr>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和文本">
    <p:spTree>
      <p:nvGrpSpPr>
        <p:cNvPr id="237" name=""/>
        <p:cNvGrpSpPr/>
        <p:nvPr/>
      </p:nvGrpSpPr>
      <p:grpSpPr>
        <a:xfrm>
          <a:off x="0" y="0"/>
          <a:ext cx="0" cy="0"/>
          <a:chOff x="0" y="0"/>
          <a:chExt cx="0" cy="0"/>
        </a:xfrm>
      </p:grpSpPr>
      <p:sp>
        <p:nvSpPr>
          <p:cNvPr id="1050238" name="竖排标题 1"/>
          <p:cNvSpPr>
            <a:spLocks noGrp="1"/>
          </p:cNvSpPr>
          <p:nvPr>
            <p:ph type="title" orient="vert"/>
          </p:nvPr>
        </p:nvSpPr>
        <p:spPr>
          <a:xfrm>
            <a:off x="6629400" y="274638"/>
            <a:ext cx="2057400" cy="5851525"/>
          </a:xfrm>
        </p:spPr>
        <p:txBody>
          <a:bodyPr vert="eaVert"/>
          <a:p>
            <a:r>
              <a:rPr altLang="en-US" lang="zh-CN"/>
              <a:t>单击此处编辑母版标题样式</a:t>
            </a:r>
          </a:p>
        </p:txBody>
      </p:sp>
      <p:sp>
        <p:nvSpPr>
          <p:cNvPr id="1050239" name="竖排文本占位符 2"/>
          <p:cNvSpPr>
            <a:spLocks noGrp="1"/>
          </p:cNvSpPr>
          <p:nvPr>
            <p:ph type="body" orient="vert" idx="1"/>
          </p:nvPr>
        </p:nvSpPr>
        <p:spPr>
          <a:xfrm>
            <a:off x="457200" y="274638"/>
            <a:ext cx="6019800" cy="5851525"/>
          </a:xfrm>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109" name=""/>
        <p:cNvGrpSpPr/>
        <p:nvPr/>
      </p:nvGrpSpPr>
      <p:grpSpPr>
        <a:xfrm rot="0">
          <a:off x="0" y="0"/>
          <a:ext cx="0" cy="0"/>
          <a:chOff x="0" y="0"/>
          <a:chExt cx="0" cy="0"/>
        </a:xfrm>
      </p:grpSpPr>
      <p:sp>
        <p:nvSpPr>
          <p:cNvPr id="1048586" name="Line 6"/>
          <p:cNvSpPr/>
          <p:nvPr/>
        </p:nvSpPr>
        <p:spPr>
          <a:xfrm rot="0">
            <a:off x="179387" y="6453187"/>
            <a:ext cx="8785225" cy="0"/>
          </a:xfrm>
          <a:prstGeom prst="line"/>
          <a:noFill/>
          <a:ln w="9525" cap="flat" cmpd="sng">
            <a:solidFill>
              <a:srgbClr val="FFC000">
                <a:alpha val="100000"/>
              </a:srgbClr>
            </a:solidFill>
            <a:prstDash val="solid"/>
            <a:round/>
          </a:ln>
        </p:spPr>
      </p:sp>
      <p:pic>
        <p:nvPicPr>
          <p:cNvPr id="2097153" name="Picture 14" descr="hust"/>
          <p:cNvPicPr>
            <a:picLocks/>
          </p:cNvPicPr>
          <p:nvPr/>
        </p:nvPicPr>
        <p:blipFill>
          <a:blip xmlns:r="http://schemas.openxmlformats.org/officeDocument/2006/relationships" r:embed="rId1">
            <a:clrChange>
              <a:clrFrom>
                <a:srgbClr val="FFFFFF"/>
              </a:clrFrom>
              <a:clrTo>
                <a:srgbClr val="FFFFFF">
                  <a:alpha val="0"/>
                </a:srgbClr>
              </a:clrTo>
            </a:clrChange>
          </a:blip>
          <a:srcRect l="0" t="0" r="0" b="0"/>
          <a:stretch>
            <a:fillRect/>
          </a:stretch>
        </p:blipFill>
        <p:spPr>
          <a:xfrm rot="0">
            <a:off x="284162" y="6486525"/>
            <a:ext cx="439737" cy="314325"/>
          </a:xfrm>
          <a:prstGeom prst="rect"/>
          <a:noFill/>
          <a:ln>
            <a:noFill/>
          </a:ln>
        </p:spPr>
      </p:pic>
      <p:sp>
        <p:nvSpPr>
          <p:cNvPr id="1048587" name="Rectangle 17"/>
          <p:cNvSpPr/>
          <p:nvPr/>
        </p:nvSpPr>
        <p:spPr>
          <a:xfrm rot="0" flipV="1">
            <a:off x="466725" y="981075"/>
            <a:ext cx="6553200" cy="71437"/>
          </a:xfrm>
          <a:prstGeom prst="rect"/>
          <a:gradFill rotWithShape="1">
            <a:gsLst>
              <a:gs pos="0">
                <a:srgbClr val="765E2F">
                  <a:alpha val="100000"/>
                </a:srgbClr>
              </a:gs>
              <a:gs pos="100000">
                <a:srgbClr val="FFCC66">
                  <a:alpha val="100000"/>
                </a:srgbClr>
              </a:gs>
            </a:gsLst>
            <a:lin ang="0" scaled="1"/>
          </a:gradFill>
          <a:ln>
            <a:noFill/>
          </a:ln>
        </p:spPr>
        <p:txBody>
          <a:bodyPr anchor="ctr" bIns="45720" lIns="91440" rIns="91440" tIns="45720" vert="horz" wrap="none"/>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lang="zh-CN"/>
          </a:p>
        </p:txBody>
      </p:sp>
      <p:sp>
        <p:nvSpPr>
          <p:cNvPr id="1048590"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91" name="页脚占位符 5"/>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
        <p:nvSpPr>
          <p:cNvPr id="1048593" name="内容占位符 2"/>
          <p:cNvSpPr>
            <a:spLocks noGrp="1"/>
          </p:cNvSpPr>
          <p:nvPr>
            <p:ph idx="1"/>
          </p:nvPr>
        </p:nvSpPr>
        <p:spPr>
          <a:xfrm>
            <a:off x="467544" y="1052736"/>
            <a:ext cx="8208912" cy="5256584"/>
          </a:xfrm>
        </p:spPr>
        <p:txBody>
          <a:bodyPr/>
          <a:lstStyle>
            <a:lvl1pPr indent="-342900" marL="342900">
              <a:buFont typeface="Wingdings" charset="2"/>
              <a:buChar char="p"/>
              <a:defRPr>
                <a:solidFill>
                  <a:schemeClr val="accent6">
                    <a:lumMod val="50000"/>
                  </a:schemeClr>
                </a:solidFill>
                <a:latin typeface="微软雅黑"/>
                <a:ea typeface="微软雅黑"/>
                <a:cs typeface="微软雅黑"/>
              </a:defRPr>
            </a:lvl1pPr>
            <a:lvl2pPr>
              <a:defRPr>
                <a:solidFill>
                  <a:schemeClr val="accent6">
                    <a:lumMod val="50000"/>
                  </a:schemeClr>
                </a:solidFill>
                <a:latin typeface="微软雅黑"/>
                <a:ea typeface="微软雅黑"/>
                <a:cs typeface="微软雅黑"/>
              </a:defRPr>
            </a:lvl2pPr>
            <a:lvl3pPr>
              <a:defRPr>
                <a:solidFill>
                  <a:schemeClr val="accent6">
                    <a:lumMod val="50000"/>
                  </a:schemeClr>
                </a:solidFill>
                <a:latin typeface="微软雅黑"/>
                <a:ea typeface="微软雅黑"/>
                <a:cs typeface="微软雅黑"/>
              </a:defRPr>
            </a:lvl3pPr>
            <a:lvl4pPr>
              <a:defRPr>
                <a:solidFill>
                  <a:schemeClr val="accent6">
                    <a:lumMod val="50000"/>
                  </a:schemeClr>
                </a:solidFill>
                <a:latin typeface="微软雅黑"/>
                <a:ea typeface="微软雅黑"/>
                <a:cs typeface="微软雅黑"/>
              </a:defRPr>
            </a:lvl4pPr>
            <a:lvl5pPr>
              <a:defRPr>
                <a:solidFill>
                  <a:schemeClr val="accent6">
                    <a:lumMod val="50000"/>
                  </a:schemeClr>
                </a:solidFill>
                <a:latin typeface="微软雅黑"/>
                <a:ea typeface="微软雅黑"/>
                <a:cs typeface="微软雅黑"/>
              </a:defRPr>
            </a:lvl5pPr>
          </a:lstStyle>
          <a:p>
            <a:pPr lvl="0"/>
            <a:r>
              <a:rPr altLang="en-US" dirty="0" lang="zh-CN"/>
              <a:t>单击此处编辑母版文本样式</a:t>
            </a:r>
          </a:p>
          <a:p>
            <a:pPr lvl="1"/>
            <a:r>
              <a:rPr altLang="en-US" dirty="0" lang="zh-CN"/>
              <a:t>二级</a:t>
            </a:r>
          </a:p>
          <a:p>
            <a:pPr lvl="2"/>
            <a:r>
              <a:rPr altLang="en-US" dirty="0" lang="zh-CN"/>
              <a:t>三级</a:t>
            </a:r>
          </a:p>
          <a:p>
            <a:pPr lvl="3"/>
            <a:r>
              <a:rPr altLang="en-US" dirty="0" lang="zh-CN"/>
              <a:t>四级</a:t>
            </a:r>
          </a:p>
          <a:p>
            <a:pPr lvl="4"/>
            <a:r>
              <a:rPr altLang="en-US" dirty="0" lang="zh-CN"/>
              <a:t>五级</a:t>
            </a:r>
          </a:p>
        </p:txBody>
      </p:sp>
      <p:sp>
        <p:nvSpPr>
          <p:cNvPr id="1048592" name="标题 1"/>
          <p:cNvSpPr>
            <a:spLocks noGrp="1"/>
          </p:cNvSpPr>
          <p:nvPr>
            <p:ph type="title"/>
          </p:nvPr>
        </p:nvSpPr>
        <p:spPr>
          <a:xfrm>
            <a:off x="467544" y="274638"/>
            <a:ext cx="8208912" cy="706090"/>
          </a:xfrm>
        </p:spPr>
        <p:txBody>
          <a:bodyPr/>
          <a:lstStyle>
            <a:lvl1pPr algn="l">
              <a:defRPr b="1" sz="3600">
                <a:solidFill>
                  <a:schemeClr val="accent6">
                    <a:lumMod val="75000"/>
                  </a:schemeClr>
                </a:solidFill>
                <a:latin typeface="微软雅黑"/>
                <a:ea typeface="微软雅黑"/>
                <a:cs typeface="微软雅黑"/>
              </a:defRPr>
            </a:lvl1pPr>
          </a:lstStyle>
          <a:p>
            <a:r>
              <a:rPr altLang="en-US" dirty="0" lang="zh-CN"/>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229" name=""/>
        <p:cNvGrpSpPr/>
        <p:nvPr/>
      </p:nvGrpSpPr>
      <p:grpSpPr>
        <a:xfrm>
          <a:off x="0" y="0"/>
          <a:ext cx="0" cy="0"/>
          <a:chOff x="0" y="0"/>
          <a:chExt cx="0" cy="0"/>
        </a:xfrm>
      </p:grpSpPr>
      <p:sp>
        <p:nvSpPr>
          <p:cNvPr id="1050219" name="标题 1"/>
          <p:cNvSpPr>
            <a:spLocks noGrp="1"/>
          </p:cNvSpPr>
          <p:nvPr>
            <p:ph type="title"/>
          </p:nvPr>
        </p:nvSpPr>
        <p:spPr>
          <a:xfrm>
            <a:off x="722313" y="4406900"/>
            <a:ext cx="7772400" cy="1362075"/>
          </a:xfrm>
        </p:spPr>
        <p:txBody>
          <a:bodyPr anchor="t"/>
          <a:lstStyle>
            <a:lvl1pPr algn="l">
              <a:defRPr b="1" cap="all" sz="4000"/>
            </a:lvl1pPr>
          </a:lstStyle>
          <a:p>
            <a:r>
              <a:rPr altLang="en-US" lang="zh-CN"/>
              <a:t>单击此处编辑母版标题样式</a:t>
            </a:r>
          </a:p>
        </p:txBody>
      </p:sp>
      <p:sp>
        <p:nvSpPr>
          <p:cNvPr id="1050220" name="文本占位符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altLang="en-US" lang="zh-CN"/>
              <a:t>单击此处编辑母版文本样式</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项内容">
    <p:spTree>
      <p:nvGrpSpPr>
        <p:cNvPr id="230" name=""/>
        <p:cNvGrpSpPr/>
        <p:nvPr/>
      </p:nvGrpSpPr>
      <p:grpSpPr>
        <a:xfrm>
          <a:off x="0" y="0"/>
          <a:ext cx="0" cy="0"/>
          <a:chOff x="0" y="0"/>
          <a:chExt cx="0" cy="0"/>
        </a:xfrm>
      </p:grpSpPr>
      <p:sp>
        <p:nvSpPr>
          <p:cNvPr id="1050221" name="标题 1"/>
          <p:cNvSpPr>
            <a:spLocks noGrp="1"/>
          </p:cNvSpPr>
          <p:nvPr>
            <p:ph type="title"/>
          </p:nvPr>
        </p:nvSpPr>
        <p:spPr/>
        <p:txBody>
          <a:bodyPr/>
          <a:p>
            <a:r>
              <a:rPr altLang="en-US" lang="zh-CN"/>
              <a:t>单击此处编辑母版标题样式</a:t>
            </a:r>
          </a:p>
        </p:txBody>
      </p:sp>
      <p:sp>
        <p:nvSpPr>
          <p:cNvPr id="1050222"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50223"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231" name=""/>
        <p:cNvGrpSpPr/>
        <p:nvPr/>
      </p:nvGrpSpPr>
      <p:grpSpPr>
        <a:xfrm>
          <a:off x="0" y="0"/>
          <a:ext cx="0" cy="0"/>
          <a:chOff x="0" y="0"/>
          <a:chExt cx="0" cy="0"/>
        </a:xfrm>
      </p:grpSpPr>
      <p:sp>
        <p:nvSpPr>
          <p:cNvPr id="1050224" name="标题 1"/>
          <p:cNvSpPr>
            <a:spLocks noGrp="1"/>
          </p:cNvSpPr>
          <p:nvPr>
            <p:ph type="title"/>
          </p:nvPr>
        </p:nvSpPr>
        <p:spPr/>
        <p:txBody>
          <a:bodyPr/>
          <a:p>
            <a:r>
              <a:rPr altLang="en-US" lang="zh-CN"/>
              <a:t>单击此处编辑母版标题样式</a:t>
            </a:r>
          </a:p>
        </p:txBody>
      </p:sp>
      <p:sp>
        <p:nvSpPr>
          <p:cNvPr id="1050225" name="文本占位符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50226"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50227" name="文本占位符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50228"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232" name=""/>
        <p:cNvGrpSpPr/>
        <p:nvPr/>
      </p:nvGrpSpPr>
      <p:grpSpPr>
        <a:xfrm>
          <a:off x="0" y="0"/>
          <a:ext cx="0" cy="0"/>
          <a:chOff x="0" y="0"/>
          <a:chExt cx="0" cy="0"/>
        </a:xfrm>
      </p:grpSpPr>
      <p:sp>
        <p:nvSpPr>
          <p:cNvPr id="1050229" name="标题 1"/>
          <p:cNvSpPr>
            <a:spLocks noGrp="1"/>
          </p:cNvSpPr>
          <p:nvPr>
            <p:ph type="title"/>
          </p:nvPr>
        </p:nvSpPr>
        <p:spPr/>
        <p:txBody>
          <a:bodyPr/>
          <a:p>
            <a:r>
              <a:rPr altLang="en-US" lang="zh-CN"/>
              <a:t>单击此处编辑母版标题样式</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33" name=""/>
        <p:cNvGrpSpPr/>
        <p:nvPr/>
      </p:nvGrpSpPr>
      <p:grpSpPr>
        <a:xfrm>
          <a:off x="0" y="0"/>
          <a:ext cx="0" cy="0"/>
          <a:chOff x="0" y="0"/>
          <a:chExt cx="0" cy="0"/>
        </a:xfrm>
      </p:grpSpPr>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234" name=""/>
        <p:cNvGrpSpPr/>
        <p:nvPr/>
      </p:nvGrpSpPr>
      <p:grpSpPr>
        <a:xfrm>
          <a:off x="0" y="0"/>
          <a:ext cx="0" cy="0"/>
          <a:chOff x="0" y="0"/>
          <a:chExt cx="0" cy="0"/>
        </a:xfrm>
      </p:grpSpPr>
      <p:sp>
        <p:nvSpPr>
          <p:cNvPr id="1050230" name="标题 1"/>
          <p:cNvSpPr>
            <a:spLocks noGrp="1"/>
          </p:cNvSpPr>
          <p:nvPr>
            <p:ph type="title"/>
          </p:nvPr>
        </p:nvSpPr>
        <p:spPr>
          <a:xfrm>
            <a:off x="457200" y="273050"/>
            <a:ext cx="3008313" cy="1162050"/>
          </a:xfrm>
        </p:spPr>
        <p:txBody>
          <a:bodyPr anchor="b"/>
          <a:lstStyle>
            <a:lvl1pPr algn="l">
              <a:defRPr b="1" sz="2000"/>
            </a:lvl1pPr>
          </a:lstStyle>
          <a:p>
            <a:r>
              <a:rPr altLang="en-US" lang="zh-CN"/>
              <a:t>单击此处编辑母版标题样式</a:t>
            </a:r>
          </a:p>
        </p:txBody>
      </p:sp>
      <p:sp>
        <p:nvSpPr>
          <p:cNvPr id="1050231"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50232" name="文本占位符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235" name=""/>
        <p:cNvGrpSpPr/>
        <p:nvPr/>
      </p:nvGrpSpPr>
      <p:grpSpPr>
        <a:xfrm>
          <a:off x="0" y="0"/>
          <a:ext cx="0" cy="0"/>
          <a:chOff x="0" y="0"/>
          <a:chExt cx="0" cy="0"/>
        </a:xfrm>
      </p:grpSpPr>
      <p:sp>
        <p:nvSpPr>
          <p:cNvPr id="1050233" name="标题 1"/>
          <p:cNvSpPr>
            <a:spLocks noGrp="1"/>
          </p:cNvSpPr>
          <p:nvPr>
            <p:ph type="title"/>
          </p:nvPr>
        </p:nvSpPr>
        <p:spPr>
          <a:xfrm>
            <a:off x="1792288" y="4800600"/>
            <a:ext cx="5486400" cy="566738"/>
          </a:xfrm>
        </p:spPr>
        <p:txBody>
          <a:bodyPr anchor="b"/>
          <a:lstStyle>
            <a:lvl1pPr algn="l">
              <a:defRPr b="1" sz="2000"/>
            </a:lvl1pPr>
          </a:lstStyle>
          <a:p>
            <a:r>
              <a:rPr altLang="en-US" lang="zh-CN"/>
              <a:t>单击此处编辑母版标题样式</a:t>
            </a:r>
          </a:p>
        </p:txBody>
      </p:sp>
      <p:sp>
        <p:nvSpPr>
          <p:cNvPr id="1050234" name="图片占位符 2"/>
          <p:cNvSpPr>
            <a:spLocks noGrp="1"/>
          </p:cNvSpPr>
          <p:nvPr>
            <p:ph type="pic" idx="1"/>
          </p:nvPr>
        </p:nvSpPr>
        <p:spPr>
          <a:xfrm>
            <a:off x="1792288" y="612775"/>
            <a:ext cx="5486400" cy="4114800"/>
          </a:xfrm>
        </p:spPr>
        <p:txBody>
          <a:bodyPr anchor="t" anchorCtr="0" bIns="45720" compatLnSpc="1" lIns="91440" numCol="1" rIns="91440" tIns="45720" vert="horz" wrap="square">
            <a:prstTxWarp prst="textNoShape"/>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0" fontAlgn="base" hangingPunct="0" indent="0" latinLnBrk="0" lvl="0" marL="0" marR="0" rtl="0">
              <a:lnSpc>
                <a:spcPct val="100000"/>
              </a:lnSpc>
              <a:spcBef>
                <a:spcPct val="20000"/>
              </a:spcBef>
              <a:spcAft>
                <a:spcPct val="0"/>
              </a:spcAft>
              <a:buClrTx/>
              <a:buSzTx/>
              <a:buFontTx/>
              <a:buNone/>
            </a:pPr>
            <a:endParaRPr altLang="en-US" baseline="0" b="0" cap="none" sz="3200" i="0" kern="0" kumimoji="1" lang="zh-CN" noProof="0" normalizeH="0" spc="0" strike="noStrike" u="none">
              <a:ln>
                <a:noFill/>
              </a:ln>
              <a:solidFill>
                <a:schemeClr val="tx1"/>
              </a:solidFill>
              <a:effectLst/>
              <a:uLnTx/>
              <a:uFillTx/>
              <a:latin typeface="+mn-lt"/>
              <a:ea typeface="+mn-ea"/>
              <a:cs typeface="+mn-cs"/>
            </a:endParaRPr>
          </a:p>
        </p:txBody>
      </p:sp>
      <p:sp>
        <p:nvSpPr>
          <p:cNvPr id="1050235" name="文本占位符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3.jpeg"/><Relationship Id="rId13" Type="http://schemas.openxmlformats.org/officeDocument/2006/relationships/image" Target="../media/image2.jpe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blipFill rotWithShape="0">
          <a:blip xmlns:r="http://schemas.openxmlformats.org/officeDocument/2006/relationships" r:embed="rId12">
            <a:alphaModFix amt="100000"/>
          </a:blip>
          <a:srcRect/>
          <a:stretch>
            <a:fillRect/>
          </a:stretch>
        </a:blipFill>
      </p:bgPr>
    </p:bg>
    <p:spTree>
      <p:nvGrpSpPr>
        <p:cNvPr id="22" name=""/>
        <p:cNvGrpSpPr/>
        <p:nvPr/>
      </p:nvGrpSpPr>
      <p:grpSpPr>
        <a:xfrm rot="0">
          <a:off x="0" y="0"/>
          <a:ext cx="0" cy="0"/>
          <a:chOff x="0" y="0"/>
          <a:chExt cx="0" cy="0"/>
        </a:xfrm>
      </p:grpSpPr>
      <p:sp>
        <p:nvSpPr>
          <p:cNvPr id="1048576" name="Rectangle 2"/>
          <p:cNvSpPr/>
          <p:nvPr>
            <p:ph type="title" sz="full" idx="0"/>
          </p:nvPr>
        </p:nvSpPr>
        <p:spPr>
          <a:xfrm rot="0">
            <a:off x="457200" y="274637"/>
            <a:ext cx="8229600" cy="1143000"/>
          </a:xfrm>
          <a:prstGeom prst="rect"/>
          <a:noFill/>
          <a:ln>
            <a:noFill/>
          </a:ln>
        </p:spPr>
        <p:txBody>
          <a:bodyPr anchor="ctr" bIns="45720" lIns="91440" rIns="91440" tIns="45720" vert="horz"/>
          <a:p>
            <a:pPr lvl="0"/>
            <a:r>
              <a:rPr altLang="en-US" lang="zh-CN"/>
              <a:t>单击此处编辑母版标题样式</a:t>
            </a:r>
          </a:p>
        </p:txBody>
      </p:sp>
      <p:sp>
        <p:nvSpPr>
          <p:cNvPr id="1048577" name="Rectangle 3"/>
          <p:cNvSpPr/>
          <p:nvPr>
            <p:ph type="body" sz="full" idx="1"/>
          </p:nvPr>
        </p:nvSpPr>
        <p:spPr>
          <a:xfrm rot="0">
            <a:off x="457200" y="1600200"/>
            <a:ext cx="8229600" cy="478155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578" name="Rectangle 4"/>
          <p:cNvSpPr/>
          <p:nvPr>
            <p:ph type="sldNum" sz="quarter" idx="4"/>
          </p:nvPr>
        </p:nvSpPr>
        <p:spPr>
          <a:xfrm rot="0">
            <a:off x="6831012" y="6481762"/>
            <a:ext cx="2133600" cy="476250"/>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algn="r" eaLnBrk="1" hangingPunct="1" lvl="0"/>
            <a:fld id="{566ABCEB-ACFC-4714-9973-3DA970169C29}" type="slidenum">
              <a:rPr altLang="en-US" sz="1400" lang="zh-CN">
                <a:solidFill>
                  <a:srgbClr val="656565"/>
                </a:solidFill>
              </a:rPr>
              <a:pPr algn="r" eaLnBrk="1" hangingPunct="1" lvl="0"/>
            </a:fld>
            <a:endParaRPr altLang="en-US" sz="1400" lang="zh-CN">
              <a:solidFill>
                <a:srgbClr val="656565"/>
              </a:solidFill>
            </a:endParaRPr>
          </a:p>
        </p:txBody>
      </p:sp>
      <p:sp>
        <p:nvSpPr>
          <p:cNvPr id="1048579" name="Line 6"/>
          <p:cNvSpPr/>
          <p:nvPr/>
        </p:nvSpPr>
        <p:spPr>
          <a:xfrm rot="0">
            <a:off x="179387" y="6453187"/>
            <a:ext cx="8785225" cy="0"/>
          </a:xfrm>
          <a:prstGeom prst="line"/>
          <a:noFill/>
          <a:ln w="9525" cap="flat" cmpd="sng">
            <a:solidFill>
              <a:srgbClr val="FFC000">
                <a:alpha val="100000"/>
              </a:srgbClr>
            </a:solidFill>
            <a:prstDash val="solid"/>
            <a:round/>
          </a:ln>
        </p:spPr>
      </p:sp>
      <p:sp>
        <p:nvSpPr>
          <p:cNvPr id="1048580" name="矩形 8"/>
          <p:cNvSpPr/>
          <p:nvPr>
            <p:ph type="ftr" sz="quarter" idx="3"/>
          </p:nvPr>
        </p:nvSpPr>
        <p:spPr>
          <a:xfrm rot="0">
            <a:off x="700087" y="6494462"/>
            <a:ext cx="1912937" cy="306387"/>
          </a:xfrm>
          <a:prstGeom prst="rect"/>
          <a:no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1" fontAlgn="base" hangingPunct="1"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1" fontAlgn="base" hangingPunct="1"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1" fontAlgn="base" hangingPunct="1"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1" fontAlgn="base" hangingPunct="1"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sz="1400" lang="zh-CN">
                <a:latin typeface="微软雅黑" pitchFamily="34" charset="-122"/>
                <a:ea typeface="微软雅黑" pitchFamily="34" charset="-122"/>
              </a:rPr>
              <a:t>数字电路与逻辑设计</a:t>
            </a:r>
          </a:p>
        </p:txBody>
      </p:sp>
      <p:pic>
        <p:nvPicPr>
          <p:cNvPr id="2097152" name="Picture 14" descr="hust"/>
          <p:cNvPicPr>
            <a:picLocks/>
          </p:cNvPicPr>
          <p:nvPr/>
        </p:nvPicPr>
        <p:blipFill>
          <a:blip xmlns:r="http://schemas.openxmlformats.org/officeDocument/2006/relationships" r:embed="rId13">
            <a:clrChange>
              <a:clrFrom>
                <a:srgbClr val="FFFFFF"/>
              </a:clrFrom>
              <a:clrTo>
                <a:srgbClr val="FFFFFF">
                  <a:alpha val="0"/>
                </a:srgbClr>
              </a:clrTo>
            </a:clrChange>
          </a:blip>
          <a:srcRect l="0" t="0" r="0" b="0"/>
          <a:stretch>
            <a:fillRect/>
          </a:stretch>
        </p:blipFill>
        <p:spPr>
          <a:xfrm rot="0">
            <a:off x="284162" y="6486525"/>
            <a:ext cx="439737" cy="314325"/>
          </a:xfrm>
          <a:prstGeom prst="rect"/>
          <a:noFill/>
          <a:ln>
            <a:noFill/>
          </a:ln>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1" hdr="0" sldNum="1"/>
  <p:txStyles>
    <p:titleStyle>
      <a:lvl1pPr algn="ctr" eaLnBrk="0" fontAlgn="base" hangingPunct="0" rtl="0">
        <a:spcBef>
          <a:spcPct val="0"/>
        </a:spcBef>
        <a:spcAft>
          <a:spcPct val="0"/>
        </a:spcAft>
        <a:defRPr sz="4400" kumimoji="1">
          <a:solidFill>
            <a:schemeClr val="tx2"/>
          </a:solidFill>
          <a:latin typeface="+mj-lt"/>
          <a:ea typeface="+mj-ea"/>
          <a:cs typeface="+mj-cs"/>
        </a:defRPr>
      </a:lvl1pPr>
      <a:lvl2pPr algn="ctr" eaLnBrk="0" fontAlgn="base" hangingPunct="0" rtl="0">
        <a:spcBef>
          <a:spcPct val="0"/>
        </a:spcBef>
        <a:spcAft>
          <a:spcPct val="0"/>
        </a:spcAft>
        <a:defRPr sz="4400" kumimoji="1">
          <a:solidFill>
            <a:schemeClr val="tx2"/>
          </a:solidFill>
          <a:latin typeface="Arial" charset="0"/>
          <a:ea typeface="宋体" charset="0"/>
          <a:cs typeface="宋体" charset="0"/>
        </a:defRPr>
      </a:lvl2pPr>
      <a:lvl3pPr algn="ctr" eaLnBrk="0" fontAlgn="base" hangingPunct="0" rtl="0">
        <a:spcBef>
          <a:spcPct val="0"/>
        </a:spcBef>
        <a:spcAft>
          <a:spcPct val="0"/>
        </a:spcAft>
        <a:defRPr sz="4400" kumimoji="1">
          <a:solidFill>
            <a:schemeClr val="tx2"/>
          </a:solidFill>
          <a:latin typeface="Arial" charset="0"/>
          <a:ea typeface="宋体" charset="0"/>
          <a:cs typeface="宋体" charset="0"/>
        </a:defRPr>
      </a:lvl3pPr>
      <a:lvl4pPr algn="ctr" eaLnBrk="0" fontAlgn="base" hangingPunct="0" rtl="0">
        <a:spcBef>
          <a:spcPct val="0"/>
        </a:spcBef>
        <a:spcAft>
          <a:spcPct val="0"/>
        </a:spcAft>
        <a:defRPr sz="4400" kumimoji="1">
          <a:solidFill>
            <a:schemeClr val="tx2"/>
          </a:solidFill>
          <a:latin typeface="Arial" charset="0"/>
          <a:ea typeface="宋体" charset="0"/>
          <a:cs typeface="宋体" charset="0"/>
        </a:defRPr>
      </a:lvl4pPr>
      <a:lvl5pPr algn="ctr" eaLnBrk="0" fontAlgn="base" hangingPunct="0" rtl="0">
        <a:spcBef>
          <a:spcPct val="0"/>
        </a:spcBef>
        <a:spcAft>
          <a:spcPct val="0"/>
        </a:spcAft>
        <a:defRPr sz="4400" kumimoji="1">
          <a:solidFill>
            <a:schemeClr val="tx2"/>
          </a:solidFill>
          <a:latin typeface="Arial" charset="0"/>
          <a:ea typeface="宋体" charset="0"/>
          <a:cs typeface="宋体" charset="0"/>
        </a:defRPr>
      </a:lvl5pPr>
      <a:lvl6pPr algn="ctr" fontAlgn="base" marL="457200" rtl="0">
        <a:spcBef>
          <a:spcPct val="0"/>
        </a:spcBef>
        <a:spcAft>
          <a:spcPct val="0"/>
        </a:spcAft>
        <a:defRPr sz="4400">
          <a:solidFill>
            <a:schemeClr val="tx2"/>
          </a:solidFill>
          <a:latin typeface="Arial" charset="0"/>
          <a:ea typeface="宋体" charset="0"/>
          <a:cs typeface="宋体" charset="0"/>
        </a:defRPr>
      </a:lvl6pPr>
      <a:lvl7pPr algn="ctr" fontAlgn="base" marL="914400" rtl="0">
        <a:spcBef>
          <a:spcPct val="0"/>
        </a:spcBef>
        <a:spcAft>
          <a:spcPct val="0"/>
        </a:spcAft>
        <a:defRPr sz="4400">
          <a:solidFill>
            <a:schemeClr val="tx2"/>
          </a:solidFill>
          <a:latin typeface="Arial" charset="0"/>
          <a:ea typeface="宋体" charset="0"/>
          <a:cs typeface="宋体" charset="0"/>
        </a:defRPr>
      </a:lvl7pPr>
      <a:lvl8pPr algn="ctr" fontAlgn="base" marL="1371600" rtl="0">
        <a:spcBef>
          <a:spcPct val="0"/>
        </a:spcBef>
        <a:spcAft>
          <a:spcPct val="0"/>
        </a:spcAft>
        <a:defRPr sz="4400">
          <a:solidFill>
            <a:schemeClr val="tx2"/>
          </a:solidFill>
          <a:latin typeface="Arial" charset="0"/>
          <a:ea typeface="宋体" charset="0"/>
          <a:cs typeface="宋体" charset="0"/>
        </a:defRPr>
      </a:lvl8pPr>
      <a:lvl9pPr algn="ctr" fontAlgn="base" marL="1828800" rtl="0">
        <a:spcBef>
          <a:spcPct val="0"/>
        </a:spcBef>
        <a:spcAft>
          <a:spcPct val="0"/>
        </a:spcAft>
        <a:defRPr sz="4400">
          <a:solidFill>
            <a:schemeClr val="tx2"/>
          </a:solidFill>
          <a:latin typeface="Arial" charset="0"/>
          <a:ea typeface="宋体" charset="0"/>
          <a:cs typeface="宋体" charset="0"/>
        </a:defRPr>
      </a:lvl9pPr>
    </p:titleStyle>
    <p:bodyStyle>
      <a:lvl1pPr algn="l" eaLnBrk="0" fontAlgn="base" hangingPunct="0" indent="-342900" marL="342900" rtl="0">
        <a:spcBef>
          <a:spcPct val="20000"/>
        </a:spcBef>
        <a:spcAft>
          <a:spcPct val="0"/>
        </a:spcAft>
        <a:buChar char="•"/>
        <a:defRPr sz="3200" kumimoji="1">
          <a:solidFill>
            <a:schemeClr val="tx1"/>
          </a:solidFill>
          <a:latin typeface="+mn-lt"/>
          <a:ea typeface="+mn-ea"/>
          <a:cs typeface="+mn-cs"/>
        </a:defRPr>
      </a:lvl1pPr>
      <a:lvl2pPr algn="l" eaLnBrk="0" fontAlgn="base" hangingPunct="0" indent="-285750" marL="742950" rtl="0">
        <a:spcBef>
          <a:spcPct val="20000"/>
        </a:spcBef>
        <a:spcAft>
          <a:spcPct val="0"/>
        </a:spcAft>
        <a:buChar char="–"/>
        <a:defRPr sz="2800" kumimoji="1">
          <a:solidFill>
            <a:schemeClr val="tx1"/>
          </a:solidFill>
          <a:latin typeface="+mn-lt"/>
          <a:ea typeface="+mn-ea"/>
        </a:defRPr>
      </a:lvl2pPr>
      <a:lvl3pPr algn="l" eaLnBrk="0" fontAlgn="base" hangingPunct="0" indent="-228600" marL="1143000" rtl="0">
        <a:spcBef>
          <a:spcPct val="20000"/>
        </a:spcBef>
        <a:spcAft>
          <a:spcPct val="0"/>
        </a:spcAft>
        <a:buChar char="•"/>
        <a:defRPr sz="2400" kumimoji="1">
          <a:solidFill>
            <a:schemeClr val="tx1"/>
          </a:solidFill>
          <a:latin typeface="+mn-lt"/>
          <a:ea typeface="+mn-ea"/>
        </a:defRPr>
      </a:lvl3pPr>
      <a:lvl4pPr algn="l" eaLnBrk="0" fontAlgn="base" hangingPunct="0" indent="-228600" marL="1600200" rtl="0">
        <a:spcBef>
          <a:spcPct val="20000"/>
        </a:spcBef>
        <a:spcAft>
          <a:spcPct val="0"/>
        </a:spcAft>
        <a:buChar char="–"/>
        <a:defRPr sz="2000" kumimoji="1">
          <a:solidFill>
            <a:schemeClr val="tx1"/>
          </a:solidFill>
          <a:latin typeface="+mn-lt"/>
          <a:ea typeface="+mn-ea"/>
        </a:defRPr>
      </a:lvl4pPr>
      <a:lvl5pPr algn="l" eaLnBrk="0" fontAlgn="base" hangingPunct="0" indent="-228600" marL="2057400" rtl="0">
        <a:spcBef>
          <a:spcPct val="20000"/>
        </a:spcBef>
        <a:spcAft>
          <a:spcPct val="0"/>
        </a:spcAft>
        <a:buChar char="»"/>
        <a:defRPr sz="2000" kumimoji="1">
          <a:solidFill>
            <a:schemeClr val="tx1"/>
          </a:solidFill>
          <a:latin typeface="+mn-lt"/>
          <a:ea typeface="+mn-ea"/>
        </a:defRPr>
      </a:lvl5pPr>
      <a:lvl6pPr algn="l" fontAlgn="base" indent="-228600" marL="2514600" rtl="0">
        <a:spcBef>
          <a:spcPct val="20000"/>
        </a:spcBef>
        <a:spcAft>
          <a:spcPct val="0"/>
        </a:spcAft>
        <a:buChar char="»"/>
        <a:defRPr sz="2000">
          <a:solidFill>
            <a:schemeClr val="tx1"/>
          </a:solidFill>
          <a:latin typeface="+mn-lt"/>
          <a:ea typeface="+mn-ea"/>
        </a:defRPr>
      </a:lvl6pPr>
      <a:lvl7pPr algn="l" fontAlgn="base" indent="-228600" marL="2971800" rtl="0">
        <a:spcBef>
          <a:spcPct val="20000"/>
        </a:spcBef>
        <a:spcAft>
          <a:spcPct val="0"/>
        </a:spcAft>
        <a:buChar char="»"/>
        <a:defRPr sz="2000">
          <a:solidFill>
            <a:schemeClr val="tx1"/>
          </a:solidFill>
          <a:latin typeface="+mn-lt"/>
          <a:ea typeface="+mn-ea"/>
        </a:defRPr>
      </a:lvl7pPr>
      <a:lvl8pPr algn="l" fontAlgn="base" indent="-228600" marL="3429000" rtl="0">
        <a:spcBef>
          <a:spcPct val="20000"/>
        </a:spcBef>
        <a:spcAft>
          <a:spcPct val="0"/>
        </a:spcAft>
        <a:buChar char="»"/>
        <a:defRPr sz="2000">
          <a:solidFill>
            <a:schemeClr val="tx1"/>
          </a:solidFill>
          <a:latin typeface="+mn-lt"/>
          <a:ea typeface="+mn-ea"/>
        </a:defRPr>
      </a:lvl8pPr>
      <a:lvl9pPr algn="l" fontAlgn="base" indent="-228600" marL="3886200" rtl="0">
        <a:spcBef>
          <a:spcPct val="20000"/>
        </a:spcBef>
        <a:spcAft>
          <a:spcPct val="0"/>
        </a:spcAft>
        <a:buChar char="»"/>
        <a:defRPr sz="2000">
          <a:solidFill>
            <a:schemeClr val="tx1"/>
          </a:solidFill>
          <a:latin typeface="+mn-lt"/>
          <a:ea typeface="+mn-ea"/>
        </a:defRPr>
      </a:lvl9pPr>
    </p:bodyStyle>
    <p:otherStyle>
      <a:defPPr>
        <a:defRPr lang="zh-CN"/>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5.wmf"/><Relationship Id="rId3" Type="http://schemas.openxmlformats.org/officeDocument/2006/relationships/audio" Target="../media/media1.wav"/><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oleObject" Target="../embeddings/oleObject2.bin"/><Relationship Id="rId2" Type="http://schemas.openxmlformats.org/officeDocument/2006/relationships/image" Target="../media/image6.wmf"/><Relationship Id="rId3" Type="http://schemas.openxmlformats.org/officeDocument/2006/relationships/oleObject" Target="../embeddings/oleObject3.bin"/><Relationship Id="rId4" Type="http://schemas.openxmlformats.org/officeDocument/2006/relationships/image" Target="../media/image7.wmf"/><Relationship Id="rId5" Type="http://schemas.openxmlformats.org/officeDocument/2006/relationships/oleObject" Target="../embeddings/oleObject4.bin"/><Relationship Id="rId6" Type="http://schemas.openxmlformats.org/officeDocument/2006/relationships/image" Target="../media/image8.wmf"/><Relationship Id="rId7" Type="http://schemas.openxmlformats.org/officeDocument/2006/relationships/oleObject" Target="../embeddings/oleObject5.bin"/><Relationship Id="rId8" Type="http://schemas.openxmlformats.org/officeDocument/2006/relationships/image" Target="../media/image9.wmf"/><Relationship Id="rId9" Type="http://schemas.openxmlformats.org/officeDocument/2006/relationships/oleObject" Target="../embeddings/oleObject6.bin"/><Relationship Id="rId10" Type="http://schemas.openxmlformats.org/officeDocument/2006/relationships/oleObject" Target="../embeddings/oleObject7.bin"/><Relationship Id="rId1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oleObject" Target="../embeddings/oleObject8.bin"/><Relationship Id="rId2" Type="http://schemas.openxmlformats.org/officeDocument/2006/relationships/image" Target="../media/image19.wmf"/><Relationship Id="rId3"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oleObject" Target="../embeddings/oleObject9.bin"/><Relationship Id="rId2" Type="http://schemas.openxmlformats.org/officeDocument/2006/relationships/image" Target="../media/image20.wmf"/><Relationship Id="rId3" Type="http://schemas.openxmlformats.org/officeDocument/2006/relationships/oleObject" Target="../embeddings/oleObject10.bin"/><Relationship Id="rId4" Type="http://schemas.openxmlformats.org/officeDocument/2006/relationships/image" Target="../media/image21.wmf"/><Relationship Id="rId5" Type="http://schemas.openxmlformats.org/officeDocument/2006/relationships/oleObject" Target="../embeddings/oleObject11.bin"/><Relationship Id="rId6" Type="http://schemas.openxmlformats.org/officeDocument/2006/relationships/image" Target="../media/image22.wmf"/><Relationship Id="rId7" Type="http://schemas.openxmlformats.org/officeDocument/2006/relationships/audio" Target="../media/media1.wav"/><Relationship Id="rId8"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oleObject" Target="../embeddings/oleObject12.bin"/><Relationship Id="rId2" Type="http://schemas.openxmlformats.org/officeDocument/2006/relationships/image" Target="../media/image23.wmf"/><Relationship Id="rId3" Type="http://schemas.openxmlformats.org/officeDocument/2006/relationships/image" Target="../media/image24.png"/><Relationship Id="rId4" Type="http://schemas.openxmlformats.org/officeDocument/2006/relationships/audio" Target="../media/media1.wav"/><Relationship Id="rId5"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audio" Target="../media/media1.wav"/><Relationship Id="rId3"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audio" Target="../media/media1.wav"/><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audio" Target="../media/media2.wav"/><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image" Target="../media/image44.wmf"/><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oleObject" Target="../embeddings/oleObject13.bin"/><Relationship Id="rId2" Type="http://schemas.openxmlformats.org/officeDocument/2006/relationships/image" Target="../media/image45.wmf"/><Relationship Id="rId3" Type="http://schemas.openxmlformats.org/officeDocument/2006/relationships/oleObject" Target="../embeddings/oleObject14.bin"/><Relationship Id="rId4" Type="http://schemas.openxmlformats.org/officeDocument/2006/relationships/image" Target="../media/image46.wmf"/><Relationship Id="rId5" Type="http://schemas.openxmlformats.org/officeDocument/2006/relationships/oleObject" Target="../embeddings/oleObject15.bin"/><Relationship Id="rId6" Type="http://schemas.openxmlformats.org/officeDocument/2006/relationships/image" Target="../media/image47.wmf"/><Relationship Id="rId7"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oleObject" Target="../embeddings/oleObject16.bin"/><Relationship Id="rId2" Type="http://schemas.openxmlformats.org/officeDocument/2006/relationships/image" Target="../media/image48.emf"/><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oleObject" Target="../embeddings/oleObject0.bin"/><Relationship Id="rId2" Type="http://schemas.openxmlformats.org/officeDocument/2006/relationships/image" Target="../media/image4.wmf"/><Relationship Id="rId3" Type="http://schemas.openxmlformats.org/officeDocument/2006/relationships/audio" Target="../media/media1.wav"/><Relationship Id="rId4"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image" Target="../media/image61.gif"/><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1">
  <p:cSld>
    <p:spTree>
      <p:nvGrpSpPr>
        <p:cNvPr id="26" name=""/>
        <p:cNvGrpSpPr/>
        <p:nvPr/>
      </p:nvGrpSpPr>
      <p:grpSpPr>
        <a:xfrm rot="0">
          <a:off x="0" y="0"/>
          <a:ext cx="0" cy="0"/>
          <a:chOff x="0" y="0"/>
          <a:chExt cx="0" cy="0"/>
        </a:xfrm>
      </p:grpSpPr>
      <p:sp>
        <p:nvSpPr>
          <p:cNvPr id="1048584" name="Rectangle 2"/>
          <p:cNvSpPr/>
          <p:nvPr>
            <p:ph type="ctrTitle" sz="full" idx="4294967295"/>
          </p:nvPr>
        </p:nvSpPr>
        <p:spPr>
          <a:xfrm rot="0">
            <a:off x="827087" y="2130425"/>
            <a:ext cx="8208962" cy="1470025"/>
          </a:xfrm>
          <a:prstGeom prst="rect"/>
          <a:noFill/>
          <a:ln>
            <a:noFill/>
          </a:ln>
        </p:spPr>
        <p:txBody>
          <a:bodyPr anchor="ctr" bIns="45720" lIns="91440" rIns="91440" tIns="45720" vert="horz"/>
          <a:lstStyle>
            <a:lvl1pPr algn="ctr">
              <a:defRPr sz="4400"/>
            </a:lvl1pPr>
          </a:lstStyle>
          <a:p>
            <a:pPr algn="l" eaLnBrk="1" hangingPunct="1" lvl="0"/>
            <a:r>
              <a:rPr altLang="en-US" b="1" sz="3600" lang="zh-CN">
                <a:solidFill>
                  <a:schemeClr val="lt1"/>
                </a:solidFill>
                <a:ea typeface="微软雅黑" pitchFamily="34" charset="-122"/>
                <a:sym typeface="Arial" pitchFamily="34" charset="0"/>
              </a:rPr>
              <a:t>第八章　可编程逻辑器件</a:t>
            </a:r>
          </a:p>
        </p:txBody>
      </p:sp>
      <p:sp>
        <p:nvSpPr>
          <p:cNvPr id="1048585" name="Text Box 3"/>
          <p:cNvSpPr txBox="1"/>
          <p:nvPr/>
        </p:nvSpPr>
        <p:spPr>
          <a:xfrm rot="0">
            <a:off x="900112" y="3716337"/>
            <a:ext cx="28797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FFFF00"/>
                </a:solidFill>
                <a:ea typeface="微软雅黑" pitchFamily="34" charset="-122"/>
              </a:rPr>
              <a:t>主讲教师：胡迎松</a:t>
            </a: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show="1" showMasterSp="1">
  <p:cSld>
    <p:spTree>
      <p:nvGrpSpPr>
        <p:cNvPr id="127" name=""/>
        <p:cNvGrpSpPr/>
        <p:nvPr/>
      </p:nvGrpSpPr>
      <p:grpSpPr>
        <a:xfrm rot="0">
          <a:off x="0" y="0"/>
          <a:ext cx="0" cy="0"/>
          <a:chOff x="0" y="0"/>
          <a:chExt cx="0" cy="0"/>
        </a:xfrm>
      </p:grpSpPr>
      <p:sp>
        <p:nvSpPr>
          <p:cNvPr id="1048756" name="Text Box 2"/>
          <p:cNvSpPr txBox="1"/>
          <p:nvPr/>
        </p:nvSpPr>
        <p:spPr>
          <a:xfrm rot="0">
            <a:off x="533400" y="1027112"/>
            <a:ext cx="5562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fontAlgn="t" hangingPunct="1" indent="0" lvl="0" marL="0">
              <a:spcBef>
                <a:spcPct val="0"/>
              </a:spcBef>
              <a:buFontTx/>
              <a:buNone/>
            </a:pPr>
            <a:r>
              <a:rPr altLang="en-US" sz="2400" lang="zh-CN">
                <a:latin typeface="Times New Roman" pitchFamily="18" charset="0"/>
              </a:rPr>
              <a:t>四、与门不执行任何功能时的连接表示</a:t>
            </a:r>
          </a:p>
        </p:txBody>
      </p:sp>
      <p:grpSp>
        <p:nvGrpSpPr>
          <p:cNvPr id="128" name=""/>
          <p:cNvGrpSpPr/>
          <p:nvPr/>
        </p:nvGrpSpPr>
        <p:grpSpPr>
          <a:xfrm rot="0">
            <a:off x="927100" y="1566862"/>
            <a:ext cx="3260725" cy="2762250"/>
            <a:chOff x="576" y="715"/>
            <a:chExt cx="2237" cy="2261"/>
          </a:xfrm>
        </p:grpSpPr>
        <p:sp>
          <p:nvSpPr>
            <p:cNvPr id="1048757" name="Rectangle 4"/>
            <p:cNvSpPr/>
            <p:nvPr/>
          </p:nvSpPr>
          <p:spPr>
            <a:xfrm rot="0">
              <a:off x="672" y="1152"/>
              <a:ext cx="384"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58" name="Rectangle 5"/>
            <p:cNvSpPr/>
            <p:nvPr/>
          </p:nvSpPr>
          <p:spPr>
            <a:xfrm rot="0">
              <a:off x="1440" y="1152"/>
              <a:ext cx="384"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59" name="Line 6"/>
            <p:cNvSpPr/>
            <p:nvPr/>
          </p:nvSpPr>
          <p:spPr>
            <a:xfrm rot="0" flipV="1">
              <a:off x="864" y="960"/>
              <a:ext cx="0" cy="192"/>
            </a:xfrm>
            <a:prstGeom prst="line"/>
            <a:noFill/>
            <a:ln w="19050" cap="flat" cmpd="sng">
              <a:solidFill>
                <a:schemeClr val="dk1">
                  <a:alpha val="100000"/>
                </a:schemeClr>
              </a:solidFill>
              <a:prstDash val="solid"/>
              <a:round/>
            </a:ln>
          </p:spPr>
        </p:sp>
        <p:sp>
          <p:nvSpPr>
            <p:cNvPr id="1048760" name="Line 7"/>
            <p:cNvSpPr/>
            <p:nvPr/>
          </p:nvSpPr>
          <p:spPr>
            <a:xfrm rot="0" flipV="1">
              <a:off x="1632" y="960"/>
              <a:ext cx="0" cy="192"/>
            </a:xfrm>
            <a:prstGeom prst="line"/>
            <a:noFill/>
            <a:ln w="19050" cap="flat" cmpd="sng">
              <a:solidFill>
                <a:schemeClr val="dk1">
                  <a:alpha val="100000"/>
                </a:schemeClr>
              </a:solidFill>
              <a:prstDash val="solid"/>
              <a:round/>
            </a:ln>
          </p:spPr>
        </p:sp>
        <p:sp>
          <p:nvSpPr>
            <p:cNvPr id="1048761" name="Oval 8"/>
            <p:cNvSpPr/>
            <p:nvPr/>
          </p:nvSpPr>
          <p:spPr>
            <a:xfrm rot="0">
              <a:off x="720" y="1392"/>
              <a:ext cx="96" cy="96"/>
            </a:xfrm>
            <a:prstGeom prst="ellipse"/>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62" name="Oval 9"/>
            <p:cNvSpPr/>
            <p:nvPr/>
          </p:nvSpPr>
          <p:spPr>
            <a:xfrm rot="0">
              <a:off x="1488" y="1392"/>
              <a:ext cx="96" cy="96"/>
            </a:xfrm>
            <a:prstGeom prst="ellipse"/>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63" name="Line 10"/>
            <p:cNvSpPr/>
            <p:nvPr/>
          </p:nvSpPr>
          <p:spPr>
            <a:xfrm rot="0">
              <a:off x="768" y="1488"/>
              <a:ext cx="0" cy="1488"/>
            </a:xfrm>
            <a:prstGeom prst="line"/>
            <a:noFill/>
            <a:ln w="19050" cap="flat" cmpd="sng">
              <a:solidFill>
                <a:schemeClr val="dk1">
                  <a:alpha val="100000"/>
                </a:schemeClr>
              </a:solidFill>
              <a:prstDash val="solid"/>
              <a:round/>
            </a:ln>
          </p:spPr>
        </p:sp>
        <p:sp>
          <p:nvSpPr>
            <p:cNvPr id="1048764" name="Line 11"/>
            <p:cNvSpPr/>
            <p:nvPr/>
          </p:nvSpPr>
          <p:spPr>
            <a:xfrm rot="0">
              <a:off x="1536" y="1488"/>
              <a:ext cx="0" cy="1488"/>
            </a:xfrm>
            <a:prstGeom prst="line"/>
            <a:noFill/>
            <a:ln w="19050" cap="flat" cmpd="sng">
              <a:solidFill>
                <a:schemeClr val="dk1">
                  <a:alpha val="100000"/>
                </a:schemeClr>
              </a:solidFill>
              <a:prstDash val="solid"/>
              <a:round/>
            </a:ln>
          </p:spPr>
        </p:sp>
        <p:sp>
          <p:nvSpPr>
            <p:cNvPr id="1048765" name="Line 12"/>
            <p:cNvSpPr/>
            <p:nvPr/>
          </p:nvSpPr>
          <p:spPr>
            <a:xfrm rot="0">
              <a:off x="960" y="1392"/>
              <a:ext cx="0" cy="1584"/>
            </a:xfrm>
            <a:prstGeom prst="line"/>
            <a:noFill/>
            <a:ln w="19050" cap="flat" cmpd="sng">
              <a:solidFill>
                <a:schemeClr val="dk1">
                  <a:alpha val="100000"/>
                </a:schemeClr>
              </a:solidFill>
              <a:prstDash val="solid"/>
              <a:round/>
            </a:ln>
          </p:spPr>
        </p:sp>
        <p:sp>
          <p:nvSpPr>
            <p:cNvPr id="1048766" name="Line 13"/>
            <p:cNvSpPr/>
            <p:nvPr/>
          </p:nvSpPr>
          <p:spPr>
            <a:xfrm rot="0">
              <a:off x="1728" y="1392"/>
              <a:ext cx="0" cy="1584"/>
            </a:xfrm>
            <a:prstGeom prst="line"/>
            <a:noFill/>
            <a:ln w="19050" cap="flat" cmpd="sng">
              <a:solidFill>
                <a:schemeClr val="dk1">
                  <a:alpha val="100000"/>
                </a:schemeClr>
              </a:solidFill>
              <a:prstDash val="solid"/>
              <a:round/>
            </a:ln>
          </p:spPr>
        </p:sp>
        <p:sp>
          <p:nvSpPr>
            <p:cNvPr id="1048767" name="Rectangle 14"/>
            <p:cNvSpPr/>
            <p:nvPr/>
          </p:nvSpPr>
          <p:spPr>
            <a:xfrm rot="0">
              <a:off x="2160" y="1584"/>
              <a:ext cx="240" cy="336"/>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68" name="Line 15"/>
            <p:cNvSpPr/>
            <p:nvPr/>
          </p:nvSpPr>
          <p:spPr>
            <a:xfrm rot="0">
              <a:off x="576" y="1752"/>
              <a:ext cx="1584" cy="0"/>
            </a:xfrm>
            <a:prstGeom prst="line"/>
            <a:noFill/>
            <a:ln w="19050" cap="flat" cmpd="sng">
              <a:solidFill>
                <a:schemeClr val="dk1">
                  <a:alpha val="100000"/>
                </a:schemeClr>
              </a:solidFill>
              <a:prstDash val="solid"/>
              <a:round/>
            </a:ln>
          </p:spPr>
        </p:sp>
        <p:sp>
          <p:nvSpPr>
            <p:cNvPr id="1048769" name="Line 16"/>
            <p:cNvSpPr/>
            <p:nvPr/>
          </p:nvSpPr>
          <p:spPr>
            <a:xfrm rot="0">
              <a:off x="576" y="2232"/>
              <a:ext cx="1584" cy="0"/>
            </a:xfrm>
            <a:prstGeom prst="line"/>
            <a:noFill/>
            <a:ln w="19050" cap="flat" cmpd="sng">
              <a:solidFill>
                <a:schemeClr val="dk1">
                  <a:alpha val="100000"/>
                </a:schemeClr>
              </a:solidFill>
              <a:prstDash val="solid"/>
              <a:round/>
            </a:ln>
          </p:spPr>
        </p:sp>
        <p:sp>
          <p:nvSpPr>
            <p:cNvPr id="1048770" name="Line 17"/>
            <p:cNvSpPr/>
            <p:nvPr/>
          </p:nvSpPr>
          <p:spPr>
            <a:xfrm rot="0">
              <a:off x="576" y="2712"/>
              <a:ext cx="1584" cy="0"/>
            </a:xfrm>
            <a:prstGeom prst="line"/>
            <a:noFill/>
            <a:ln w="19050" cap="flat" cmpd="sng">
              <a:solidFill>
                <a:schemeClr val="dk1">
                  <a:alpha val="100000"/>
                </a:schemeClr>
              </a:solidFill>
              <a:prstDash val="solid"/>
              <a:round/>
            </a:ln>
          </p:spPr>
        </p:sp>
        <p:sp>
          <p:nvSpPr>
            <p:cNvPr id="1048771" name="Rectangle 18"/>
            <p:cNvSpPr/>
            <p:nvPr/>
          </p:nvSpPr>
          <p:spPr>
            <a:xfrm rot="0">
              <a:off x="2160" y="2064"/>
              <a:ext cx="240" cy="336"/>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72" name="Rectangle 19"/>
            <p:cNvSpPr/>
            <p:nvPr/>
          </p:nvSpPr>
          <p:spPr>
            <a:xfrm rot="0">
              <a:off x="2160" y="2544"/>
              <a:ext cx="240" cy="336"/>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73" name="Line 20"/>
            <p:cNvSpPr/>
            <p:nvPr/>
          </p:nvSpPr>
          <p:spPr>
            <a:xfrm rot="0" flipH="1">
              <a:off x="720" y="1704"/>
              <a:ext cx="96" cy="96"/>
            </a:xfrm>
            <a:prstGeom prst="line"/>
            <a:noFill/>
            <a:ln w="38100" cap="flat" cmpd="sng">
              <a:solidFill>
                <a:schemeClr val="dk1">
                  <a:alpha val="100000"/>
                </a:schemeClr>
              </a:solidFill>
              <a:prstDash val="solid"/>
              <a:round/>
            </a:ln>
          </p:spPr>
        </p:sp>
        <p:sp>
          <p:nvSpPr>
            <p:cNvPr id="1048774" name="Line 21"/>
            <p:cNvSpPr/>
            <p:nvPr/>
          </p:nvSpPr>
          <p:spPr>
            <a:xfrm rot="0">
              <a:off x="720" y="1704"/>
              <a:ext cx="96" cy="96"/>
            </a:xfrm>
            <a:prstGeom prst="line"/>
            <a:noFill/>
            <a:ln w="38100" cap="flat" cmpd="sng">
              <a:solidFill>
                <a:schemeClr val="dk1">
                  <a:alpha val="100000"/>
                </a:schemeClr>
              </a:solidFill>
              <a:prstDash val="solid"/>
              <a:round/>
            </a:ln>
          </p:spPr>
        </p:sp>
        <p:sp>
          <p:nvSpPr>
            <p:cNvPr id="1048775" name="Line 22"/>
            <p:cNvSpPr/>
            <p:nvPr/>
          </p:nvSpPr>
          <p:spPr>
            <a:xfrm rot="0" flipH="1">
              <a:off x="912" y="1704"/>
              <a:ext cx="96" cy="96"/>
            </a:xfrm>
            <a:prstGeom prst="line"/>
            <a:noFill/>
            <a:ln w="38100" cap="flat" cmpd="sng">
              <a:solidFill>
                <a:schemeClr val="dk1">
                  <a:alpha val="100000"/>
                </a:schemeClr>
              </a:solidFill>
              <a:prstDash val="solid"/>
              <a:round/>
            </a:ln>
          </p:spPr>
        </p:sp>
        <p:sp>
          <p:nvSpPr>
            <p:cNvPr id="1048776" name="Line 23"/>
            <p:cNvSpPr/>
            <p:nvPr/>
          </p:nvSpPr>
          <p:spPr>
            <a:xfrm rot="0">
              <a:off x="912" y="1704"/>
              <a:ext cx="96" cy="96"/>
            </a:xfrm>
            <a:prstGeom prst="line"/>
            <a:noFill/>
            <a:ln w="38100" cap="flat" cmpd="sng">
              <a:solidFill>
                <a:schemeClr val="dk1">
                  <a:alpha val="100000"/>
                </a:schemeClr>
              </a:solidFill>
              <a:prstDash val="solid"/>
              <a:round/>
            </a:ln>
          </p:spPr>
        </p:sp>
        <p:sp>
          <p:nvSpPr>
            <p:cNvPr id="1048777" name="Line 24"/>
            <p:cNvSpPr/>
            <p:nvPr/>
          </p:nvSpPr>
          <p:spPr>
            <a:xfrm rot="0" flipH="1">
              <a:off x="1488" y="1704"/>
              <a:ext cx="96" cy="96"/>
            </a:xfrm>
            <a:prstGeom prst="line"/>
            <a:noFill/>
            <a:ln w="38100" cap="flat" cmpd="sng">
              <a:solidFill>
                <a:schemeClr val="dk1">
                  <a:alpha val="100000"/>
                </a:schemeClr>
              </a:solidFill>
              <a:prstDash val="solid"/>
              <a:round/>
            </a:ln>
          </p:spPr>
        </p:sp>
        <p:sp>
          <p:nvSpPr>
            <p:cNvPr id="1048778" name="Line 25"/>
            <p:cNvSpPr/>
            <p:nvPr/>
          </p:nvSpPr>
          <p:spPr>
            <a:xfrm rot="0">
              <a:off x="1488" y="1704"/>
              <a:ext cx="96" cy="96"/>
            </a:xfrm>
            <a:prstGeom prst="line"/>
            <a:noFill/>
            <a:ln w="38100" cap="flat" cmpd="sng">
              <a:solidFill>
                <a:schemeClr val="dk1">
                  <a:alpha val="100000"/>
                </a:schemeClr>
              </a:solidFill>
              <a:prstDash val="solid"/>
              <a:round/>
            </a:ln>
          </p:spPr>
        </p:sp>
        <p:sp>
          <p:nvSpPr>
            <p:cNvPr id="1048779" name="Line 26"/>
            <p:cNvSpPr/>
            <p:nvPr/>
          </p:nvSpPr>
          <p:spPr>
            <a:xfrm rot="0" flipH="1">
              <a:off x="1680" y="1704"/>
              <a:ext cx="96" cy="96"/>
            </a:xfrm>
            <a:prstGeom prst="line"/>
            <a:noFill/>
            <a:ln w="38100" cap="flat" cmpd="sng">
              <a:solidFill>
                <a:schemeClr val="dk1">
                  <a:alpha val="100000"/>
                </a:schemeClr>
              </a:solidFill>
              <a:prstDash val="solid"/>
              <a:round/>
            </a:ln>
          </p:spPr>
        </p:sp>
        <p:sp>
          <p:nvSpPr>
            <p:cNvPr id="1048780" name="Line 27"/>
            <p:cNvSpPr/>
            <p:nvPr/>
          </p:nvSpPr>
          <p:spPr>
            <a:xfrm rot="0">
              <a:off x="1680" y="1704"/>
              <a:ext cx="96" cy="96"/>
            </a:xfrm>
            <a:prstGeom prst="line"/>
            <a:noFill/>
            <a:ln w="38100" cap="flat" cmpd="sng">
              <a:solidFill>
                <a:schemeClr val="dk1">
                  <a:alpha val="100000"/>
                </a:schemeClr>
              </a:solidFill>
              <a:prstDash val="solid"/>
              <a:round/>
            </a:ln>
          </p:spPr>
        </p:sp>
        <p:sp>
          <p:nvSpPr>
            <p:cNvPr id="1048781" name="Line 28"/>
            <p:cNvSpPr/>
            <p:nvPr/>
          </p:nvSpPr>
          <p:spPr>
            <a:xfrm rot="0" flipH="1">
              <a:off x="2160" y="2064"/>
              <a:ext cx="240" cy="336"/>
            </a:xfrm>
            <a:prstGeom prst="line"/>
            <a:noFill/>
            <a:ln w="19050" cap="flat" cmpd="sng">
              <a:solidFill>
                <a:schemeClr val="dk1">
                  <a:alpha val="100000"/>
                </a:schemeClr>
              </a:solidFill>
              <a:prstDash val="solid"/>
              <a:round/>
            </a:ln>
          </p:spPr>
        </p:sp>
        <p:sp>
          <p:nvSpPr>
            <p:cNvPr id="1048782" name="Line 29"/>
            <p:cNvSpPr/>
            <p:nvPr/>
          </p:nvSpPr>
          <p:spPr>
            <a:xfrm rot="0">
              <a:off x="2160" y="2064"/>
              <a:ext cx="240" cy="336"/>
            </a:xfrm>
            <a:prstGeom prst="line"/>
            <a:noFill/>
            <a:ln w="19050" cap="flat" cmpd="sng">
              <a:solidFill>
                <a:schemeClr val="dk1">
                  <a:alpha val="100000"/>
                </a:schemeClr>
              </a:solidFill>
              <a:prstDash val="solid"/>
              <a:round/>
            </a:ln>
          </p:spPr>
        </p:sp>
        <p:sp>
          <p:nvSpPr>
            <p:cNvPr id="1048783" name="Line 30"/>
            <p:cNvSpPr/>
            <p:nvPr/>
          </p:nvSpPr>
          <p:spPr>
            <a:xfrm rot="0">
              <a:off x="2400" y="1752"/>
              <a:ext cx="192" cy="0"/>
            </a:xfrm>
            <a:prstGeom prst="line"/>
            <a:noFill/>
            <a:ln w="19050" cap="flat" cmpd="sng">
              <a:solidFill>
                <a:schemeClr val="dk1">
                  <a:alpha val="100000"/>
                </a:schemeClr>
              </a:solidFill>
              <a:prstDash val="solid"/>
              <a:round/>
            </a:ln>
          </p:spPr>
        </p:sp>
        <p:sp>
          <p:nvSpPr>
            <p:cNvPr id="1048784" name="Line 31"/>
            <p:cNvSpPr/>
            <p:nvPr/>
          </p:nvSpPr>
          <p:spPr>
            <a:xfrm rot="0">
              <a:off x="2400" y="2232"/>
              <a:ext cx="192" cy="0"/>
            </a:xfrm>
            <a:prstGeom prst="line"/>
            <a:noFill/>
            <a:ln w="19050" cap="flat" cmpd="sng">
              <a:solidFill>
                <a:schemeClr val="dk1">
                  <a:alpha val="100000"/>
                </a:schemeClr>
              </a:solidFill>
              <a:prstDash val="solid"/>
              <a:round/>
            </a:ln>
          </p:spPr>
        </p:sp>
        <p:sp>
          <p:nvSpPr>
            <p:cNvPr id="1048785" name="Line 32"/>
            <p:cNvSpPr/>
            <p:nvPr/>
          </p:nvSpPr>
          <p:spPr>
            <a:xfrm rot="0">
              <a:off x="2400" y="2712"/>
              <a:ext cx="192" cy="0"/>
            </a:xfrm>
            <a:prstGeom prst="line"/>
            <a:noFill/>
            <a:ln w="19050" cap="flat" cmpd="sng">
              <a:solidFill>
                <a:schemeClr val="dk1">
                  <a:alpha val="100000"/>
                </a:schemeClr>
              </a:solidFill>
              <a:prstDash val="solid"/>
              <a:round/>
            </a:ln>
          </p:spPr>
        </p:sp>
        <p:sp>
          <p:nvSpPr>
            <p:cNvPr id="1048786" name="Text Box 33"/>
            <p:cNvSpPr txBox="1"/>
            <p:nvPr/>
          </p:nvSpPr>
          <p:spPr>
            <a:xfrm rot="0">
              <a:off x="2137" y="1554"/>
              <a:ext cx="286" cy="3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&amp;</a:t>
              </a:r>
            </a:p>
          </p:txBody>
        </p:sp>
        <p:sp>
          <p:nvSpPr>
            <p:cNvPr id="1048787" name="Text Box 34"/>
            <p:cNvSpPr txBox="1"/>
            <p:nvPr/>
          </p:nvSpPr>
          <p:spPr>
            <a:xfrm rot="0">
              <a:off x="2137" y="2515"/>
              <a:ext cx="286" cy="34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&amp;</a:t>
              </a:r>
            </a:p>
          </p:txBody>
        </p:sp>
        <p:sp>
          <p:nvSpPr>
            <p:cNvPr id="1048788" name="Text Box 35"/>
            <p:cNvSpPr txBox="1"/>
            <p:nvPr/>
          </p:nvSpPr>
          <p:spPr>
            <a:xfrm rot="0">
              <a:off x="2544" y="1603"/>
              <a:ext cx="265" cy="34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D</a:t>
              </a:r>
            </a:p>
          </p:txBody>
        </p:sp>
        <p:sp>
          <p:nvSpPr>
            <p:cNvPr id="1048789" name="Text Box 36"/>
            <p:cNvSpPr txBox="1"/>
            <p:nvPr/>
          </p:nvSpPr>
          <p:spPr>
            <a:xfrm rot="0">
              <a:off x="2544" y="2083"/>
              <a:ext cx="254" cy="3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E</a:t>
              </a:r>
            </a:p>
          </p:txBody>
        </p:sp>
        <p:sp>
          <p:nvSpPr>
            <p:cNvPr id="1048790" name="Text Box 37"/>
            <p:cNvSpPr txBox="1"/>
            <p:nvPr/>
          </p:nvSpPr>
          <p:spPr>
            <a:xfrm rot="0">
              <a:off x="2569" y="2563"/>
              <a:ext cx="244" cy="34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F</a:t>
              </a:r>
            </a:p>
          </p:txBody>
        </p:sp>
        <p:sp>
          <p:nvSpPr>
            <p:cNvPr id="1048791" name="Text Box 38"/>
            <p:cNvSpPr txBox="1"/>
            <p:nvPr/>
          </p:nvSpPr>
          <p:spPr>
            <a:xfrm rot="0">
              <a:off x="744" y="719"/>
              <a:ext cx="264" cy="34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a:t>
              </a:r>
            </a:p>
          </p:txBody>
        </p:sp>
        <p:sp>
          <p:nvSpPr>
            <p:cNvPr id="1048792" name="Text Box 39"/>
            <p:cNvSpPr txBox="1"/>
            <p:nvPr/>
          </p:nvSpPr>
          <p:spPr>
            <a:xfrm rot="0">
              <a:off x="1513" y="715"/>
              <a:ext cx="253" cy="3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B</a:t>
              </a:r>
            </a:p>
          </p:txBody>
        </p:sp>
        <p:sp>
          <p:nvSpPr>
            <p:cNvPr id="1048793" name="Text Box 40"/>
            <p:cNvSpPr txBox="1"/>
            <p:nvPr/>
          </p:nvSpPr>
          <p:spPr>
            <a:xfrm rot="0">
              <a:off x="769" y="1123"/>
              <a:ext cx="222" cy="3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sp>
          <p:nvSpPr>
            <p:cNvPr id="1048794" name="Text Box 41"/>
            <p:cNvSpPr txBox="1"/>
            <p:nvPr/>
          </p:nvSpPr>
          <p:spPr>
            <a:xfrm rot="0">
              <a:off x="1536" y="1123"/>
              <a:ext cx="222" cy="3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grpSp>
      <p:grpSp>
        <p:nvGrpSpPr>
          <p:cNvPr id="129" name=""/>
          <p:cNvGrpSpPr/>
          <p:nvPr/>
        </p:nvGrpSpPr>
        <p:grpSpPr>
          <a:xfrm rot="0">
            <a:off x="927100" y="4494212"/>
            <a:ext cx="2362200" cy="1905000"/>
            <a:chOff x="3408" y="1248"/>
            <a:chExt cx="1488" cy="1200"/>
          </a:xfrm>
        </p:grpSpPr>
        <p:sp>
          <p:nvSpPr>
            <p:cNvPr id="1048795" name="Text Box 43"/>
            <p:cNvSpPr txBox="1"/>
            <p:nvPr/>
          </p:nvSpPr>
          <p:spPr>
            <a:xfrm rot="0">
              <a:off x="3528" y="1488"/>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796" name="Text Box 44"/>
            <p:cNvSpPr txBox="1"/>
            <p:nvPr/>
          </p:nvSpPr>
          <p:spPr>
            <a:xfrm rot="0">
              <a:off x="3780" y="1488"/>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797" name="Text Box 45"/>
            <p:cNvSpPr txBox="1"/>
            <p:nvPr/>
          </p:nvSpPr>
          <p:spPr>
            <a:xfrm rot="0">
              <a:off x="4116" y="1488"/>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798" name="Text Box 46"/>
            <p:cNvSpPr txBox="1"/>
            <p:nvPr/>
          </p:nvSpPr>
          <p:spPr>
            <a:xfrm rot="0">
              <a:off x="4344" y="1488"/>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799" name="Text Box 47"/>
            <p:cNvSpPr txBox="1"/>
            <p:nvPr/>
          </p:nvSpPr>
          <p:spPr>
            <a:xfrm rot="0">
              <a:off x="3528" y="1728"/>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800" name="Text Box 48"/>
            <p:cNvSpPr txBox="1"/>
            <p:nvPr/>
          </p:nvSpPr>
          <p:spPr>
            <a:xfrm rot="0">
              <a:off x="4116" y="169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801" name="Text Box 49"/>
            <p:cNvSpPr txBox="1"/>
            <p:nvPr/>
          </p:nvSpPr>
          <p:spPr>
            <a:xfrm rot="0">
              <a:off x="4344" y="169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802" name="Text Box 50"/>
            <p:cNvSpPr txBox="1"/>
            <p:nvPr/>
          </p:nvSpPr>
          <p:spPr>
            <a:xfrm rot="0">
              <a:off x="3780" y="193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803" name="Text Box 51"/>
            <p:cNvSpPr txBox="1"/>
            <p:nvPr/>
          </p:nvSpPr>
          <p:spPr>
            <a:xfrm rot="0">
              <a:off x="4128" y="193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804" name="Text Box 52"/>
            <p:cNvSpPr txBox="1"/>
            <p:nvPr/>
          </p:nvSpPr>
          <p:spPr>
            <a:xfrm rot="0">
              <a:off x="4344" y="193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805" name="Text Box 53"/>
            <p:cNvSpPr txBox="1"/>
            <p:nvPr/>
          </p:nvSpPr>
          <p:spPr>
            <a:xfrm rot="0">
              <a:off x="4344" y="217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806" name="Text Box 54"/>
            <p:cNvSpPr txBox="1"/>
            <p:nvPr/>
          </p:nvSpPr>
          <p:spPr>
            <a:xfrm rot="0">
              <a:off x="4128" y="217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p>
          </p:txBody>
        </p:sp>
        <p:sp>
          <p:nvSpPr>
            <p:cNvPr id="1048807" name="Text Box 55"/>
            <p:cNvSpPr txBox="1"/>
            <p:nvPr/>
          </p:nvSpPr>
          <p:spPr>
            <a:xfrm rot="0">
              <a:off x="3780" y="1728"/>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sp>
          <p:nvSpPr>
            <p:cNvPr id="1048808" name="Text Box 56"/>
            <p:cNvSpPr txBox="1"/>
            <p:nvPr/>
          </p:nvSpPr>
          <p:spPr>
            <a:xfrm rot="0">
              <a:off x="4576" y="1488"/>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sp>
          <p:nvSpPr>
            <p:cNvPr id="1048809" name="Text Box 57"/>
            <p:cNvSpPr txBox="1"/>
            <p:nvPr/>
          </p:nvSpPr>
          <p:spPr>
            <a:xfrm rot="0">
              <a:off x="4576" y="169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sp>
          <p:nvSpPr>
            <p:cNvPr id="1048810" name="Text Box 58"/>
            <p:cNvSpPr txBox="1"/>
            <p:nvPr/>
          </p:nvSpPr>
          <p:spPr>
            <a:xfrm rot="0">
              <a:off x="3528" y="193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sp>
          <p:nvSpPr>
            <p:cNvPr id="1048811" name="Text Box 59"/>
            <p:cNvSpPr txBox="1"/>
            <p:nvPr/>
          </p:nvSpPr>
          <p:spPr>
            <a:xfrm rot="0">
              <a:off x="4576" y="193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sp>
          <p:nvSpPr>
            <p:cNvPr id="1048812" name="Text Box 60"/>
            <p:cNvSpPr txBox="1"/>
            <p:nvPr/>
          </p:nvSpPr>
          <p:spPr>
            <a:xfrm rot="0">
              <a:off x="3528" y="217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sp>
          <p:nvSpPr>
            <p:cNvPr id="1048813" name="Text Box 61"/>
            <p:cNvSpPr txBox="1"/>
            <p:nvPr/>
          </p:nvSpPr>
          <p:spPr>
            <a:xfrm rot="0">
              <a:off x="3780" y="217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sp>
          <p:nvSpPr>
            <p:cNvPr id="1048814" name="Text Box 62"/>
            <p:cNvSpPr txBox="1"/>
            <p:nvPr/>
          </p:nvSpPr>
          <p:spPr>
            <a:xfrm rot="0">
              <a:off x="4576" y="2179"/>
              <a:ext cx="20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p>
          </p:txBody>
        </p:sp>
        <p:sp>
          <p:nvSpPr>
            <p:cNvPr id="1048815" name="Text Box 63"/>
            <p:cNvSpPr txBox="1"/>
            <p:nvPr/>
          </p:nvSpPr>
          <p:spPr>
            <a:xfrm rot="0">
              <a:off x="3504" y="1248"/>
              <a:ext cx="243"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a:t>
              </a:r>
            </a:p>
          </p:txBody>
        </p:sp>
        <p:sp>
          <p:nvSpPr>
            <p:cNvPr id="1048816" name="Text Box 64"/>
            <p:cNvSpPr txBox="1"/>
            <p:nvPr/>
          </p:nvSpPr>
          <p:spPr>
            <a:xfrm rot="0">
              <a:off x="3756" y="1248"/>
              <a:ext cx="233"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B</a:t>
              </a:r>
            </a:p>
          </p:txBody>
        </p:sp>
        <p:sp>
          <p:nvSpPr>
            <p:cNvPr id="1048817" name="Text Box 65"/>
            <p:cNvSpPr txBox="1"/>
            <p:nvPr/>
          </p:nvSpPr>
          <p:spPr>
            <a:xfrm rot="0">
              <a:off x="4080" y="1248"/>
              <a:ext cx="243"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D</a:t>
              </a:r>
            </a:p>
          </p:txBody>
        </p:sp>
        <p:sp>
          <p:nvSpPr>
            <p:cNvPr id="1048818" name="Text Box 66"/>
            <p:cNvSpPr txBox="1"/>
            <p:nvPr/>
          </p:nvSpPr>
          <p:spPr>
            <a:xfrm rot="0">
              <a:off x="4327" y="1248"/>
              <a:ext cx="233"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E</a:t>
              </a:r>
            </a:p>
          </p:txBody>
        </p:sp>
        <p:sp>
          <p:nvSpPr>
            <p:cNvPr id="1048819" name="Text Box 67"/>
            <p:cNvSpPr txBox="1"/>
            <p:nvPr/>
          </p:nvSpPr>
          <p:spPr>
            <a:xfrm rot="0">
              <a:off x="4576" y="1248"/>
              <a:ext cx="22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F</a:t>
              </a:r>
            </a:p>
          </p:txBody>
        </p:sp>
        <p:sp>
          <p:nvSpPr>
            <p:cNvPr id="1048820" name="Line 68"/>
            <p:cNvSpPr/>
            <p:nvPr/>
          </p:nvSpPr>
          <p:spPr>
            <a:xfrm rot="0">
              <a:off x="3408" y="1248"/>
              <a:ext cx="1488" cy="0"/>
            </a:xfrm>
            <a:prstGeom prst="line"/>
            <a:noFill/>
            <a:ln w="38100" cap="flat" cmpd="sng">
              <a:solidFill>
                <a:schemeClr val="dk1">
                  <a:alpha val="100000"/>
                </a:schemeClr>
              </a:solidFill>
              <a:prstDash val="solid"/>
              <a:round/>
            </a:ln>
          </p:spPr>
        </p:sp>
        <p:sp>
          <p:nvSpPr>
            <p:cNvPr id="1048821" name="Line 69"/>
            <p:cNvSpPr/>
            <p:nvPr/>
          </p:nvSpPr>
          <p:spPr>
            <a:xfrm rot="0">
              <a:off x="3408" y="2448"/>
              <a:ext cx="1488" cy="0"/>
            </a:xfrm>
            <a:prstGeom prst="line"/>
            <a:noFill/>
            <a:ln w="38100" cap="flat" cmpd="sng">
              <a:solidFill>
                <a:schemeClr val="dk1">
                  <a:alpha val="100000"/>
                </a:schemeClr>
              </a:solidFill>
              <a:prstDash val="solid"/>
              <a:round/>
            </a:ln>
          </p:spPr>
        </p:sp>
        <p:sp>
          <p:nvSpPr>
            <p:cNvPr id="1048822" name="Line 70"/>
            <p:cNvSpPr/>
            <p:nvPr/>
          </p:nvSpPr>
          <p:spPr>
            <a:xfrm rot="0">
              <a:off x="3456" y="1500"/>
              <a:ext cx="1392" cy="0"/>
            </a:xfrm>
            <a:prstGeom prst="line"/>
            <a:noFill/>
            <a:ln w="19050" cap="flat" cmpd="sng">
              <a:solidFill>
                <a:schemeClr val="dk1">
                  <a:alpha val="100000"/>
                </a:schemeClr>
              </a:solidFill>
              <a:prstDash val="solid"/>
              <a:round/>
            </a:ln>
          </p:spPr>
        </p:sp>
        <p:sp>
          <p:nvSpPr>
            <p:cNvPr id="1048823" name="Line 71"/>
            <p:cNvSpPr/>
            <p:nvPr/>
          </p:nvSpPr>
          <p:spPr>
            <a:xfrm rot="0">
              <a:off x="4032" y="1248"/>
              <a:ext cx="0" cy="1200"/>
            </a:xfrm>
            <a:prstGeom prst="line"/>
            <a:noFill/>
            <a:ln w="19050" cap="flat" cmpd="sng">
              <a:solidFill>
                <a:schemeClr val="dk1">
                  <a:alpha val="100000"/>
                </a:schemeClr>
              </a:solidFill>
              <a:prstDash val="solid"/>
              <a:round/>
            </a:ln>
          </p:spPr>
        </p:sp>
      </p:grpSp>
      <p:sp>
        <p:nvSpPr>
          <p:cNvPr id="1048824" name="Text Box 73"/>
          <p:cNvSpPr txBox="1"/>
          <p:nvPr/>
        </p:nvSpPr>
        <p:spPr>
          <a:xfrm rot="0">
            <a:off x="4481512" y="1484312"/>
            <a:ext cx="42672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300" lang="en-US">
                <a:latin typeface="Times New Roman" pitchFamily="18" charset="0"/>
              </a:rPr>
              <a:t>输出为D</a:t>
            </a:r>
            <a:r>
              <a:rPr altLang="en-US" sz="2300" lang="zh-CN">
                <a:latin typeface="Times New Roman" pitchFamily="18" charset="0"/>
              </a:rPr>
              <a:t>的与门连接了所有的输入项，其输出方</a:t>
            </a:r>
            <a:r>
              <a:rPr altLang="en-US" sz="2400" lang="zh-CN">
                <a:latin typeface="Times New Roman" pitchFamily="18" charset="0"/>
              </a:rPr>
              <a:t>程为：</a:t>
            </a:r>
          </a:p>
        </p:txBody>
      </p:sp>
      <p:graphicFrame>
        <p:nvGraphicFramePr>
          <p:cNvPr id="4194305" name=""/>
          <p:cNvGraphicFramePr>
            <a:graphicFrameLocks/>
          </p:cNvGraphicFramePr>
          <p:nvPr/>
        </p:nvGraphicFramePr>
        <p:xfrm rot="0">
          <a:off x="5429250" y="2451100"/>
          <a:ext cx="2292350" cy="401637"/>
        </p:xfrm>
        <a:graphic>
          <a:graphicData uri="http://schemas.openxmlformats.org/presentationml/2006/ole">
            <mc:AlternateContent xmlns:mc="http://schemas.openxmlformats.org/markup-compatibility/2006">
              <mc:Choice xmlns:v="urn:schemas-microsoft-com:vml" Requires="v">
                <p:oleObj name="Equation" r:id="rId1" spid="" imgH="401637" imgW="2292350" showAsIcon="0" progId="Equation.3">
                  <p:embed followColorScheme="full"/>
                  <p:pic>
                    <p:nvPicPr>
                      <p:cNvPr id="2097155" name="Object 74"/>
                      <p:cNvPicPr>
                        <a:picLocks/>
                      </p:cNvPicPr>
                      <p:nvPr/>
                    </p:nvPicPr>
                    <p:blipFill>
                      <a:blip xmlns:r="http://schemas.openxmlformats.org/officeDocument/2006/relationships" r:embed="rId2">
                        <a:lum bright="-100000"/>
                      </a:blip>
                      <a:srcRect l="0" t="0" r="0" b="0"/>
                      <a:stretch>
                        <a:fillRect/>
                      </a:stretch>
                    </p:blipFill>
                    <p:spPr>
                      <a:xfrm rot="0">
                        <a:off x="5429250" y="2451100"/>
                        <a:ext cx="2292350" cy="401637"/>
                      </a:xfrm>
                      <a:prstGeom prst="rect"/>
                      <a:noFill/>
                      <a:ln>
                        <a:noFill/>
                      </a:ln>
                    </p:spPr>
                  </p:pic>
                </p:oleObj>
              </mc:Choice>
              <mc:Fallback>
                <p:oleObj name="Equation" r:id="rId1" spid="" imgH="401637" imgW="2292350" showAsIcon="0" progId="Equation.3">
                  <p:embed followColorScheme="full"/>
                  <p:pic>
                    <p:nvPicPr>
                      <p:cNvPr id="2097155" name="Object 74"/>
                      <p:cNvPicPr>
                        <a:picLocks/>
                      </p:cNvPicPr>
                      <p:nvPr/>
                    </p:nvPicPr>
                    <p:blipFill>
                      <a:blip xmlns:r="http://schemas.openxmlformats.org/officeDocument/2006/relationships" r:embed="rId2">
                        <a:lum bright="-100000"/>
                      </a:blip>
                      <a:srcRect l="0" t="0" r="0" b="0"/>
                      <a:stretch>
                        <a:fillRect/>
                      </a:stretch>
                    </p:blipFill>
                    <p:spPr>
                      <a:xfrm rot="0">
                        <a:off x="5429250" y="2451100"/>
                        <a:ext cx="2292350" cy="401637"/>
                      </a:xfrm>
                      <a:prstGeom prst="rect"/>
                      <a:noFill/>
                      <a:ln>
                        <a:noFill/>
                      </a:ln>
                    </p:spPr>
                  </p:pic>
                </p:oleObj>
              </mc:Fallback>
            </mc:AlternateContent>
          </a:graphicData>
        </a:graphic>
      </p:graphicFrame>
      <p:sp>
        <p:nvSpPr>
          <p:cNvPr id="1048825" name="Text Box 75"/>
          <p:cNvSpPr txBox="1"/>
          <p:nvPr/>
        </p:nvSpPr>
        <p:spPr>
          <a:xfrm rot="0">
            <a:off x="4495800" y="2933700"/>
            <a:ext cx="4359275" cy="31591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用标有</a:t>
            </a:r>
            <a:r>
              <a:rPr altLang="zh-CN" sz="2300" lang="en-US">
                <a:latin typeface="Times New Roman" pitchFamily="18" charset="0"/>
              </a:rPr>
              <a:t>“×”</a:t>
            </a:r>
            <a:r>
              <a:rPr altLang="en-US" sz="2200" lang="zh-CN">
                <a:latin typeface="Times New Roman" pitchFamily="18" charset="0"/>
              </a:rPr>
              <a:t>标记的与门输出来表示所</a:t>
            </a:r>
            <a:r>
              <a:rPr altLang="zh-CN" sz="2400" lang="en-US">
                <a:latin typeface="Times New Roman" pitchFamily="18" charset="0"/>
              </a:rPr>
              <a:t>有输入缓冲器输出全部连到某一“与”项的情况，如图中输出E</a:t>
            </a:r>
            <a:r>
              <a:rPr altLang="en-US" sz="2400" lang="zh-CN">
                <a:latin typeface="Times New Roman" pitchFamily="18" charset="0"/>
              </a:rPr>
              <a:t>。</a:t>
            </a:r>
          </a:p>
          <a:p>
            <a:pPr algn="just" eaLnBrk="1" hangingPunct="1" indent="0" lvl="0" marL="0">
              <a:lnSpc>
                <a:spcPct val="120000"/>
              </a:lnSpc>
              <a:spcBef>
                <a:spcPct val="0"/>
              </a:spcBef>
              <a:buFontTx/>
              <a:buNone/>
            </a:pPr>
            <a:r>
              <a:rPr altLang="en-US" sz="2400" lang="zh-CN">
                <a:latin typeface="Times New Roman" pitchFamily="18" charset="0"/>
              </a:rPr>
              <a:t>　　图中输出</a:t>
            </a:r>
            <a:r>
              <a:rPr altLang="zh-CN" sz="2300" lang="en-US">
                <a:latin typeface="Times New Roman" pitchFamily="18" charset="0"/>
              </a:rPr>
              <a:t>F</a:t>
            </a:r>
            <a:r>
              <a:rPr altLang="en-US" sz="2300" lang="zh-CN">
                <a:latin typeface="Times New Roman" pitchFamily="18" charset="0"/>
              </a:rPr>
              <a:t>表示无任何输出项与其相连，</a:t>
            </a:r>
            <a:r>
              <a:rPr altLang="zh-CN" sz="2400" lang="en-US">
                <a:latin typeface="Times New Roman" pitchFamily="18" charset="0"/>
              </a:rPr>
              <a:t>该“与”项总是处于“浮动”的逻辑“1”</a:t>
            </a:r>
            <a:r>
              <a:rPr altLang="en-US" sz="2400" lang="zh-CN">
                <a:latin typeface="Times New Roman" pitchFamily="18" charset="0"/>
              </a:rPr>
              <a:t>。</a:t>
            </a:r>
          </a:p>
        </p:txBody>
      </p:sp>
      <p:sp>
        <p:nvSpPr>
          <p:cNvPr id="104882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600" lang="en-US">
                <a:solidFill>
                  <a:srgbClr val="222268"/>
                </a:solidFill>
                <a:latin typeface="微软雅黑" pitchFamily="34" charset="-122"/>
                <a:ea typeface="微软雅黑" pitchFamily="34" charset="-122"/>
              </a:rPr>
              <a:t>PLD </a:t>
            </a:r>
            <a:r>
              <a:rPr altLang="en-US" b="1" sz="3600" lang="zh-CN">
                <a:solidFill>
                  <a:srgbClr val="222268"/>
                </a:solidFill>
                <a:latin typeface="微软雅黑" pitchFamily="34" charset="-122"/>
                <a:ea typeface="微软雅黑" pitchFamily="34" charset="-122"/>
              </a:rPr>
              <a:t>概述</a:t>
            </a:r>
          </a:p>
        </p:txBody>
      </p:sp>
      <p:sp>
        <p:nvSpPr>
          <p:cNvPr id="104882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10</a:t>
            </a:fld>
            <a:endParaRPr altLang="en-US" sz="1400" lang="zh-CN">
              <a:solidFill>
                <a:srgbClr val="656565"/>
              </a:solidFill>
            </a:endParaRPr>
          </a:p>
        </p:txBody>
      </p:sp>
      <p:sp>
        <p:nvSpPr>
          <p:cNvPr id="104882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9" presetSubtype="0">
                                  <p:stCondLst>
                                    <p:cond delay="0"/>
                                  </p:stCondLst>
                                  <p:childTnLst>
                                    <p:set>
                                      <p:cBhvr>
                                        <p:cTn dur="1" fill="hold" id="7">
                                          <p:stCondLst>
                                            <p:cond delay="0"/>
                                          </p:stCondLst>
                                        </p:cTn>
                                        <p:tgtEl>
                                          <p:spTgt spid="128"/>
                                        </p:tgtEl>
                                        <p:attrNameLst>
                                          <p:attrName>style.visibility</p:attrName>
                                        </p:attrNameLst>
                                      </p:cBhvr>
                                      <p:to>
                                        <p:strVal val="visible"/>
                                      </p:to>
                                    </p:set>
                                    <p:animEffect transition="in" filter="dissolve">
                                      <p:cBhvr>
                                        <p:cTn dur="500" id="8"/>
                                        <p:tgtEl>
                                          <p:spTgt spid="128"/>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3"/>
                                        </p:tgtEl>
                                      </p:cMediaNode>
                                    </p:audio>
                                  </p:subTnLst>
                                </p:cTn>
                              </p:par>
                            </p:childTnLst>
                          </p:cTn>
                        </p:par>
                        <p:par>
                          <p:cTn fill="hold" id="9" nodeType="afterGroup">
                            <p:stCondLst>
                              <p:cond delay="500"/>
                            </p:stCondLst>
                            <p:childTnLst>
                              <p:par>
                                <p:cTn fill="hold" id="10" nodeType="afterEffect" presetClass="entr" presetID="9" presetSubtype="0">
                                  <p:stCondLst>
                                    <p:cond delay="0"/>
                                  </p:stCondLst>
                                  <p:childTnLst>
                                    <p:set>
                                      <p:cBhvr>
                                        <p:cTn dur="1" fill="hold" id="11">
                                          <p:stCondLst>
                                            <p:cond delay="0"/>
                                          </p:stCondLst>
                                        </p:cTn>
                                        <p:tgtEl>
                                          <p:spTgt spid="129"/>
                                        </p:tgtEl>
                                        <p:attrNameLst>
                                          <p:attrName>style.visibility</p:attrName>
                                        </p:attrNameLst>
                                      </p:cBhvr>
                                      <p:to>
                                        <p:strVal val="visible"/>
                                      </p:to>
                                    </p:set>
                                    <p:animEffect transition="in" filter="dissolve">
                                      <p:cBhvr>
                                        <p:cTn dur="500" id="12"/>
                                        <p:tgtEl>
                                          <p:spTgt spid="129"/>
                                        </p:tgtEl>
                                      </p:cBhvr>
                                    </p:animEffect>
                                  </p:childTnLst>
                                </p:cTn>
                              </p:par>
                            </p:childTnLst>
                          </p:cTn>
                        </p:par>
                        <p:par>
                          <p:cTn fill="hold" id="13" nodeType="afterGroup">
                            <p:stCondLst>
                              <p:cond delay="1000"/>
                            </p:stCondLst>
                            <p:childTnLst>
                              <p:par>
                                <p:cTn fill="hold" grpId="0" id="14" nodeType="afterEffect" presetClass="entr" presetID="4" presetSubtype="32">
                                  <p:stCondLst>
                                    <p:cond delay="0"/>
                                  </p:stCondLst>
                                  <p:childTnLst>
                                    <p:set>
                                      <p:cBhvr>
                                        <p:cTn dur="1" fill="hold" id="15">
                                          <p:stCondLst>
                                            <p:cond delay="0"/>
                                          </p:stCondLst>
                                        </p:cTn>
                                        <p:tgtEl>
                                          <p:spTgt spid="1048825"/>
                                        </p:tgtEl>
                                        <p:attrNameLst>
                                          <p:attrName>style.visibility</p:attrName>
                                        </p:attrNameLst>
                                      </p:cBhvr>
                                      <p:to>
                                        <p:strVal val="visible"/>
                                      </p:to>
                                    </p:set>
                                    <p:animEffect transition="in" filter="box(out)">
                                      <p:cBhvr>
                                        <p:cTn dur="500" id="16"/>
                                        <p:tgtEl>
                                          <p:spTgt spid="1048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5" grpId="0" uiExpand="0" build="whole"/>
    </p:bldLst>
  </p:timing>
</p:sld>
</file>

<file path=ppt/slides/slide11.xml><?xml version="1.0" encoding="utf-8"?>
<p:sld xmlns:a="http://schemas.openxmlformats.org/drawingml/2006/main" xmlns:r="http://schemas.openxmlformats.org/officeDocument/2006/relationships" xmlns:p="http://schemas.openxmlformats.org/presentationml/2006/main" showMasterSp="1">
  <p:cSld>
    <p:spTree>
      <p:nvGrpSpPr>
        <p:cNvPr id="130" name=""/>
        <p:cNvGrpSpPr/>
        <p:nvPr/>
      </p:nvGrpSpPr>
      <p:grpSpPr>
        <a:xfrm rot="0">
          <a:off x="0" y="0"/>
          <a:ext cx="0" cy="0"/>
          <a:chOff x="0" y="0"/>
          <a:chExt cx="0" cy="0"/>
        </a:xfrm>
      </p:grpSpPr>
      <p:sp>
        <p:nvSpPr>
          <p:cNvPr id="1048829"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30"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低密度可编程逻辑器件</a:t>
            </a:r>
          </a:p>
        </p:txBody>
      </p:sp>
      <p:sp>
        <p:nvSpPr>
          <p:cNvPr id="1048831"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32"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a:t>
            </a:r>
            <a:r>
              <a:rPr altLang="zh-CN" b="1" sz="3000" lang="en-US">
                <a:solidFill>
                  <a:srgbClr val="17347D"/>
                </a:solidFill>
                <a:latin typeface="微软雅黑" pitchFamily="34" charset="-122"/>
                <a:ea typeface="微软雅黑" pitchFamily="34" charset="-122"/>
              </a:rPr>
              <a:t>PLD </a:t>
            </a:r>
            <a:r>
              <a:rPr altLang="en-US" b="1" sz="3000" lang="zh-CN">
                <a:solidFill>
                  <a:srgbClr val="17347D"/>
                </a:solidFill>
                <a:latin typeface="微软雅黑" pitchFamily="34" charset="-122"/>
                <a:ea typeface="微软雅黑" pitchFamily="34" charset="-122"/>
              </a:rPr>
              <a:t>概述</a:t>
            </a:r>
          </a:p>
        </p:txBody>
      </p:sp>
      <p:sp>
        <p:nvSpPr>
          <p:cNvPr id="1048833"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34"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高密度可编程逻辑器件</a:t>
            </a:r>
          </a:p>
        </p:txBody>
      </p:sp>
      <p:sp>
        <p:nvSpPr>
          <p:cNvPr id="1048835" name="AutoShape 40"/>
          <p:cNvSpPr/>
          <p:nvPr/>
        </p:nvSpPr>
        <p:spPr bwMode="gray">
          <a:xfrm rot="0">
            <a:off x="976312" y="4398962"/>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36" name="Text Box 42"/>
          <p:cNvSpPr txBox="1"/>
          <p:nvPr/>
        </p:nvSpPr>
        <p:spPr bwMode="gray">
          <a:xfrm rot="0">
            <a:off x="1250950" y="4410075"/>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在系统编程技术简介</a:t>
            </a:r>
          </a:p>
        </p:txBody>
      </p:sp>
      <p:sp>
        <p:nvSpPr>
          <p:cNvPr id="1048837"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8838"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11</a:t>
            </a:fld>
            <a:endParaRPr altLang="en-US" sz="1400" lang="zh-CN">
              <a:solidFill>
                <a:srgbClr val="656565"/>
              </a:solidFill>
            </a:endParaRPr>
          </a:p>
        </p:txBody>
      </p:sp>
      <p:sp>
        <p:nvSpPr>
          <p:cNvPr id="1048839"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40"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2</a:t>
            </a:r>
          </a:p>
        </p:txBody>
      </p:sp>
      <p:sp>
        <p:nvSpPr>
          <p:cNvPr id="1048841"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42" name="Text Box 53"/>
          <p:cNvSpPr txBox="1"/>
          <p:nvPr/>
        </p:nvSpPr>
        <p:spPr bwMode="gray">
          <a:xfrm rot="0">
            <a:off x="687387" y="1601787"/>
            <a:ext cx="398462" cy="554037"/>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1</a:t>
            </a:r>
          </a:p>
        </p:txBody>
      </p:sp>
      <p:sp>
        <p:nvSpPr>
          <p:cNvPr id="1048843"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44"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3</a:t>
            </a:r>
          </a:p>
        </p:txBody>
      </p:sp>
      <p:sp>
        <p:nvSpPr>
          <p:cNvPr id="1048845" name="AutoShape 6"/>
          <p:cNvSpPr/>
          <p:nvPr/>
        </p:nvSpPr>
        <p:spPr>
          <a:xfrm rot="0">
            <a:off x="7596187" y="2597150"/>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zh-CN" sz="3000" lang="zh-CN">
              <a:solidFill>
                <a:srgbClr val="77B7E7"/>
              </a:solidFill>
            </a:endParaRPr>
          </a:p>
        </p:txBody>
      </p:sp>
      <p:sp>
        <p:nvSpPr>
          <p:cNvPr id="1048846" name="AutoShape 41"/>
          <p:cNvSpPr/>
          <p:nvPr/>
        </p:nvSpPr>
        <p:spPr bwMode="gray">
          <a:xfrm rot="0">
            <a:off x="517525" y="4254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847" name="Text Box 43"/>
          <p:cNvSpPr txBox="1"/>
          <p:nvPr/>
        </p:nvSpPr>
        <p:spPr bwMode="gray">
          <a:xfrm rot="0">
            <a:off x="703262" y="4445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4</a:t>
            </a:r>
          </a:p>
        </p:txBody>
      </p:sp>
      <p:sp>
        <p:nvSpPr>
          <p:cNvPr id="1048848" name="页脚占位符 2"/>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8845"/>
                                        </p:tgtEl>
                                        <p:attrNameLst>
                                          <p:attrName>style.visibility</p:attrName>
                                        </p:attrNameLst>
                                      </p:cBhvr>
                                      <p:to>
                                        <p:strVal val="visible"/>
                                      </p:to>
                                    </p:set>
                                    <p:anim calcmode="lin" valueType="num">
                                      <p:cBhvr additive="base">
                                        <p:cTn dur="500" fill="hold" id="7"/>
                                        <p:tgtEl>
                                          <p:spTgt spid="1048845"/>
                                        </p:tgtEl>
                                        <p:attrNameLst>
                                          <p:attrName>ppt_x</p:attrName>
                                        </p:attrNameLst>
                                      </p:cBhvr>
                                      <p:tavLst>
                                        <p:tav tm="0">
                                          <p:val>
                                            <p:strVal val="1+#ppt_w/2"/>
                                          </p:val>
                                        </p:tav>
                                        <p:tav tm="100000">
                                          <p:val>
                                            <p:strVal val="#ppt_x"/>
                                          </p:val>
                                        </p:tav>
                                      </p:tavLst>
                                    </p:anim>
                                    <p:anim calcmode="lin" valueType="num">
                                      <p:cBhvr additive="base">
                                        <p:cTn dur="500" fill="hold" id="8"/>
                                        <p:tgtEl>
                                          <p:spTgt spid="10488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45" grpId="0" uiExpand="0" build="whole"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1">
  <p:cSld>
    <p:spTree>
      <p:nvGrpSpPr>
        <p:cNvPr id="131" name=""/>
        <p:cNvGrpSpPr/>
        <p:nvPr/>
      </p:nvGrpSpPr>
      <p:grpSpPr>
        <a:xfrm rot="0">
          <a:off x="0" y="0"/>
          <a:ext cx="0" cy="0"/>
          <a:chOff x="0" y="0"/>
          <a:chExt cx="0" cy="0"/>
        </a:xfrm>
      </p:grpSpPr>
      <p:sp>
        <p:nvSpPr>
          <p:cNvPr id="1048849"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222268"/>
                </a:solidFill>
                <a:latin typeface="微软雅黑" pitchFamily="34" charset="-122"/>
                <a:ea typeface="微软雅黑" pitchFamily="34" charset="-122"/>
              </a:rPr>
              <a:t>低密度可编程逻辑器件</a:t>
            </a:r>
          </a:p>
        </p:txBody>
      </p:sp>
      <p:sp>
        <p:nvSpPr>
          <p:cNvPr id="104885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12</a:t>
            </a:fld>
            <a:endParaRPr altLang="en-US" sz="1400" lang="zh-CN">
              <a:solidFill>
                <a:srgbClr val="656565"/>
              </a:solidFill>
            </a:endParaRPr>
          </a:p>
        </p:txBody>
      </p:sp>
      <p:sp>
        <p:nvSpPr>
          <p:cNvPr id="104885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852" name="Text Box 7"/>
          <p:cNvSpPr txBox="1"/>
          <p:nvPr/>
        </p:nvSpPr>
        <p:spPr>
          <a:xfrm rot="0">
            <a:off x="539750" y="2133600"/>
            <a:ext cx="7902575" cy="2835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5000"/>
              </a:lnSpc>
              <a:spcBef>
                <a:spcPct val="0"/>
              </a:spcBef>
              <a:buFontTx/>
              <a:buNone/>
            </a:pPr>
            <a:r>
              <a:rPr altLang="en-US" sz="2400" lang="zh-CN">
                <a:latin typeface="Times New Roman" pitchFamily="18" charset="0"/>
              </a:rPr>
              <a:t>　　根据</a:t>
            </a:r>
            <a:r>
              <a:rPr altLang="zh-CN" sz="2400" lang="en-US">
                <a:latin typeface="Times New Roman" pitchFamily="18" charset="0"/>
              </a:rPr>
              <a:t>PLD</a:t>
            </a:r>
            <a:r>
              <a:rPr altLang="en-US" sz="2400" lang="zh-CN">
                <a:latin typeface="Times New Roman" pitchFamily="18" charset="0"/>
              </a:rPr>
              <a:t>中阵列和输出结构的不同，目前常用的</a:t>
            </a:r>
            <a:r>
              <a:rPr altLang="zh-CN" sz="2400" lang="en-US">
                <a:latin typeface="Times New Roman" pitchFamily="18" charset="0"/>
              </a:rPr>
              <a:t>PLD</a:t>
            </a:r>
            <a:r>
              <a:rPr altLang="en-US" sz="2400" lang="zh-CN">
                <a:latin typeface="Times New Roman" pitchFamily="18" charset="0"/>
              </a:rPr>
              <a:t>有</a:t>
            </a:r>
            <a:r>
              <a:rPr altLang="zh-CN" sz="2400" lang="en-US">
                <a:latin typeface="Times New Roman" pitchFamily="18" charset="0"/>
              </a:rPr>
              <a:t>4</a:t>
            </a:r>
            <a:r>
              <a:rPr altLang="en-US" sz="2400" lang="zh-CN">
                <a:latin typeface="Times New Roman" pitchFamily="18" charset="0"/>
              </a:rPr>
              <a:t>种主要类型：</a:t>
            </a:r>
          </a:p>
          <a:p>
            <a:pPr algn="just" eaLnBrk="1" hangingPunct="1" indent="0" lvl="0" marL="0">
              <a:lnSpc>
                <a:spcPct val="125000"/>
              </a:lnSpc>
              <a:spcBef>
                <a:spcPct val="0"/>
              </a:spcBef>
              <a:buFontTx/>
              <a:buNone/>
            </a:pPr>
            <a:r>
              <a:rPr altLang="en-US" sz="2400" lang="zh-CN">
                <a:latin typeface="Times New Roman" pitchFamily="18" charset="0"/>
              </a:rPr>
              <a:t>　　</a:t>
            </a:r>
            <a:r>
              <a:rPr altLang="en-US" sz="2400" lang="zh-CN">
                <a:latin typeface="Times New Roman" pitchFamily="18" charset="0"/>
                <a:sym typeface="Wingdings" pitchFamily="2" charset="2"/>
              </a:rPr>
              <a:t></a:t>
            </a:r>
            <a:r>
              <a:rPr altLang="zh-CN" sz="2400" lang="en-US">
                <a:latin typeface="Times New Roman" pitchFamily="18" charset="0"/>
              </a:rPr>
              <a:t> 可编程只读存储器PROM</a:t>
            </a:r>
            <a:r>
              <a:rPr altLang="en-US" sz="2400" lang="zh-CN">
                <a:latin typeface="Times New Roman" pitchFamily="18" charset="0"/>
              </a:rPr>
              <a:t>；</a:t>
            </a:r>
          </a:p>
          <a:p>
            <a:pPr algn="just" eaLnBrk="1" hangingPunct="1" indent="0" lvl="0" marL="0">
              <a:lnSpc>
                <a:spcPct val="125000"/>
              </a:lnSpc>
              <a:spcBef>
                <a:spcPct val="0"/>
              </a:spcBef>
              <a:buFontTx/>
              <a:buNone/>
            </a:pPr>
            <a:r>
              <a:rPr altLang="en-US" sz="2400" lang="zh-CN">
                <a:latin typeface="Times New Roman" pitchFamily="18" charset="0"/>
              </a:rPr>
              <a:t>　　</a:t>
            </a:r>
            <a:r>
              <a:rPr altLang="en-US" sz="2400" lang="zh-CN">
                <a:latin typeface="Times New Roman" pitchFamily="18" charset="0"/>
                <a:sym typeface="Wingdings" pitchFamily="2" charset="2"/>
              </a:rPr>
              <a:t></a:t>
            </a:r>
            <a:r>
              <a:rPr altLang="zh-CN" sz="2400" lang="en-US">
                <a:latin typeface="Times New Roman" pitchFamily="18" charset="0"/>
              </a:rPr>
              <a:t> 可编程逻辑阵列PLA</a:t>
            </a:r>
            <a:r>
              <a:rPr altLang="en-US" sz="2400" lang="zh-CN">
                <a:latin typeface="Times New Roman" pitchFamily="18" charset="0"/>
              </a:rPr>
              <a:t>；</a:t>
            </a:r>
          </a:p>
          <a:p>
            <a:pPr algn="just" eaLnBrk="1" hangingPunct="1" indent="0" lvl="0" marL="0">
              <a:lnSpc>
                <a:spcPct val="125000"/>
              </a:lnSpc>
              <a:spcBef>
                <a:spcPct val="0"/>
              </a:spcBef>
              <a:buFontTx/>
              <a:buNone/>
            </a:pPr>
            <a:r>
              <a:rPr altLang="en-US" sz="2400" lang="zh-CN">
                <a:latin typeface="Times New Roman" pitchFamily="18" charset="0"/>
              </a:rPr>
              <a:t>　　</a:t>
            </a:r>
            <a:r>
              <a:rPr altLang="en-US" sz="2400" lang="zh-CN">
                <a:latin typeface="Times New Roman" pitchFamily="18" charset="0"/>
                <a:sym typeface="Wingdings" pitchFamily="2" charset="2"/>
              </a:rPr>
              <a:t></a:t>
            </a:r>
            <a:r>
              <a:rPr altLang="zh-CN" sz="2400" lang="en-US">
                <a:latin typeface="Times New Roman" pitchFamily="18" charset="0"/>
              </a:rPr>
              <a:t> 可编程阵列逻辑PAL</a:t>
            </a:r>
            <a:r>
              <a:rPr altLang="en-US" sz="2400" lang="zh-CN">
                <a:latin typeface="Times New Roman" pitchFamily="18" charset="0"/>
              </a:rPr>
              <a:t>；</a:t>
            </a:r>
          </a:p>
          <a:p>
            <a:pPr algn="just" eaLnBrk="1" hangingPunct="1" indent="0" lvl="0" marL="0">
              <a:lnSpc>
                <a:spcPct val="125000"/>
              </a:lnSpc>
              <a:spcBef>
                <a:spcPct val="0"/>
              </a:spcBef>
              <a:buFontTx/>
              <a:buNone/>
            </a:pPr>
            <a:r>
              <a:rPr altLang="en-US" sz="2400" lang="zh-CN">
                <a:latin typeface="Times New Roman" pitchFamily="18" charset="0"/>
              </a:rPr>
              <a:t>　　</a:t>
            </a:r>
            <a:r>
              <a:rPr altLang="en-US" sz="2400" lang="zh-CN">
                <a:latin typeface="Times New Roman" pitchFamily="18" charset="0"/>
                <a:sym typeface="Wingdings" pitchFamily="2" charset="2"/>
              </a:rPr>
              <a:t></a:t>
            </a:r>
            <a:r>
              <a:rPr altLang="zh-CN" sz="2400" lang="en-US">
                <a:latin typeface="Times New Roman" pitchFamily="18" charset="0"/>
              </a:rPr>
              <a:t> 通用阵列逻辑GAL</a:t>
            </a:r>
            <a:r>
              <a:rPr altLang="en-US" sz="2400" lang="zh-CN">
                <a:latin typeface="Times New Roman" pitchFamily="18" charset="0"/>
              </a:rPr>
              <a:t>。　　</a:t>
            </a:r>
          </a:p>
        </p:txBody>
      </p:sp>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show="1" showMasterSp="1">
  <p:cSld>
    <p:spTree>
      <p:nvGrpSpPr>
        <p:cNvPr id="132" name=""/>
        <p:cNvGrpSpPr/>
        <p:nvPr/>
      </p:nvGrpSpPr>
      <p:grpSpPr>
        <a:xfrm rot="0">
          <a:off x="0" y="0"/>
          <a:ext cx="0" cy="0"/>
          <a:chOff x="0" y="0"/>
          <a:chExt cx="0" cy="0"/>
        </a:xfrm>
      </p:grpSpPr>
      <p:sp>
        <p:nvSpPr>
          <p:cNvPr id="1048853" name="Text Box 2"/>
          <p:cNvSpPr txBox="1"/>
          <p:nvPr/>
        </p:nvSpPr>
        <p:spPr>
          <a:xfrm rot="0">
            <a:off x="522287" y="1109662"/>
            <a:ext cx="4325937"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8.2.1  </a:t>
            </a:r>
            <a:r>
              <a:rPr altLang="en-US" sz="2400" lang="zh-CN">
                <a:latin typeface="Times New Roman" pitchFamily="18" charset="0"/>
              </a:rPr>
              <a:t>可编程只读存储器</a:t>
            </a:r>
            <a:r>
              <a:rPr altLang="zh-CN" sz="2400" lang="en-US">
                <a:latin typeface="Times New Roman" pitchFamily="18" charset="0"/>
              </a:rPr>
              <a:t>PROM</a:t>
            </a:r>
            <a:r>
              <a:rPr altLang="zh-CN" b="1" sz="2400" lang="en-US">
                <a:latin typeface="Times New Roman" pitchFamily="18" charset="0"/>
              </a:rPr>
              <a:t> </a:t>
            </a:r>
          </a:p>
        </p:txBody>
      </p:sp>
      <p:sp>
        <p:nvSpPr>
          <p:cNvPr id="1048854" name="Text Box 3"/>
          <p:cNvSpPr txBox="1"/>
          <p:nvPr/>
        </p:nvSpPr>
        <p:spPr>
          <a:xfrm rot="0">
            <a:off x="539750" y="1719262"/>
            <a:ext cx="40608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一、半导体存储器的分类</a:t>
            </a:r>
          </a:p>
        </p:txBody>
      </p:sp>
      <p:sp>
        <p:nvSpPr>
          <p:cNvPr id="1048855" name="Text Box 4"/>
          <p:cNvSpPr txBox="1"/>
          <p:nvPr/>
        </p:nvSpPr>
        <p:spPr>
          <a:xfrm rot="0">
            <a:off x="457200" y="2260600"/>
            <a:ext cx="8210550"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存储器</a:t>
            </a:r>
            <a:r>
              <a:rPr altLang="zh-CN" sz="2400" lang="en-US">
                <a:latin typeface="Times New Roman" pitchFamily="18" charset="0"/>
              </a:rPr>
              <a:t>(Memory)</a:t>
            </a:r>
            <a:r>
              <a:rPr altLang="en-US" sz="2400" lang="zh-CN">
                <a:latin typeface="Times New Roman" pitchFamily="18" charset="0"/>
              </a:rPr>
              <a:t>是数字计算机和其他数字系统中存放信息的重要部件。随着大规模集成电路的发展，半导体存储器因其具有集成度高、速度快、功耗小、价格低等优点而被广泛应用于各种数字系统中。</a:t>
            </a:r>
          </a:p>
        </p:txBody>
      </p:sp>
      <p:sp>
        <p:nvSpPr>
          <p:cNvPr id="1048856" name="Text Box 5"/>
          <p:cNvSpPr txBox="1"/>
          <p:nvPr/>
        </p:nvSpPr>
        <p:spPr>
          <a:xfrm rot="0">
            <a:off x="1066800" y="4286250"/>
            <a:ext cx="5715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半导体存储器按功能可分为两大类：</a:t>
            </a:r>
          </a:p>
        </p:txBody>
      </p:sp>
      <p:grpSp>
        <p:nvGrpSpPr>
          <p:cNvPr id="133" name=""/>
          <p:cNvGrpSpPr/>
          <p:nvPr/>
        </p:nvGrpSpPr>
        <p:grpSpPr>
          <a:xfrm rot="0">
            <a:off x="1074737" y="5049837"/>
            <a:ext cx="7772400" cy="1187450"/>
            <a:chOff x="432" y="3072"/>
            <a:chExt cx="4896" cy="729"/>
          </a:xfrm>
        </p:grpSpPr>
        <p:sp>
          <p:nvSpPr>
            <p:cNvPr id="1048857" name="Text Box 7"/>
            <p:cNvSpPr txBox="1"/>
            <p:nvPr/>
          </p:nvSpPr>
          <p:spPr>
            <a:xfrm rot="0">
              <a:off x="432" y="3072"/>
              <a:ext cx="4896" cy="729"/>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随机存取存储器</a:t>
              </a:r>
              <a:r>
                <a:rPr altLang="zh-CN" sz="2400" lang="en-US">
                  <a:latin typeface="Times New Roman" pitchFamily="18" charset="0"/>
                </a:rPr>
                <a:t>RAM(Random Access Memory)</a:t>
              </a:r>
            </a:p>
            <a:p>
              <a:pPr algn="just" eaLnBrk="1" hangingPunct="1" indent="0" lvl="0" marL="0">
                <a:spcBef>
                  <a:spcPct val="0"/>
                </a:spcBef>
                <a:buFontTx/>
                <a:buNone/>
              </a:pPr>
              <a:endParaRPr altLang="zh-CN" sz="2400" lang="en-US">
                <a:latin typeface="Times New Roman" pitchFamily="18" charset="0"/>
              </a:endParaRPr>
            </a:p>
            <a:p>
              <a:pPr algn="just" eaLnBrk="1" hangingPunct="1" indent="0" lvl="0" marL="0">
                <a:spcBef>
                  <a:spcPct val="0"/>
                </a:spcBef>
                <a:buFontTx/>
                <a:buNone/>
              </a:pPr>
              <a:r>
                <a:rPr altLang="en-US" sz="2400" lang="zh-CN">
                  <a:latin typeface="Times New Roman" pitchFamily="18" charset="0"/>
                </a:rPr>
                <a:t>　　只读存储器</a:t>
              </a:r>
              <a:r>
                <a:rPr altLang="zh-CN" sz="2400" lang="en-US">
                  <a:latin typeface="Times New Roman" pitchFamily="18" charset="0"/>
                </a:rPr>
                <a:t>ROM(Read Only Memory)</a:t>
              </a:r>
            </a:p>
          </p:txBody>
        </p:sp>
        <p:sp>
          <p:nvSpPr>
            <p:cNvPr id="1048858" name="AutoShape 8"/>
            <p:cNvSpPr/>
            <p:nvPr/>
          </p:nvSpPr>
          <p:spPr>
            <a:xfrm rot="0">
              <a:off x="624" y="3168"/>
              <a:ext cx="192" cy="576"/>
            </a:xfrm>
            <a:prstGeom prst="leftBrace">
              <a:avLst>
                <a:gd name="adj1" fmla="val 91593"/>
                <a:gd name="adj2" fmla="val 47917"/>
              </a:avLst>
            </a:prstGeom>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grpSp>
      <p:sp>
        <p:nvSpPr>
          <p:cNvPr id="104885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886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13</a:t>
            </a:fld>
            <a:endParaRPr altLang="en-US" sz="1400" lang="zh-CN">
              <a:solidFill>
                <a:srgbClr val="656565"/>
              </a:solidFill>
            </a:endParaRPr>
          </a:p>
        </p:txBody>
      </p:sp>
      <p:sp>
        <p:nvSpPr>
          <p:cNvPr id="104886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8854"/>
                                        </p:tgtEl>
                                        <p:attrNameLst>
                                          <p:attrName>style.visibility</p:attrName>
                                        </p:attrNameLst>
                                      </p:cBhvr>
                                      <p:to>
                                        <p:strVal val="visible"/>
                                      </p:to>
                                    </p:set>
                                  </p:childTnLst>
                                </p:cTn>
                              </p:par>
                            </p:childTnLst>
                          </p:cTn>
                        </p:par>
                        <p:par>
                          <p:cTn fill="hold" id="7" nodeType="afterGroup">
                            <p:stCondLst>
                              <p:cond delay="500"/>
                            </p:stCondLst>
                            <p:childTnLst>
                              <p:par>
                                <p:cTn fill="hold" grpId="0" id="8" nodeType="afterEffect" presetClass="entr" presetID="3" presetSubtype="10">
                                  <p:stCondLst>
                                    <p:cond delay="0"/>
                                  </p:stCondLst>
                                  <p:childTnLst>
                                    <p:set>
                                      <p:cBhvr>
                                        <p:cTn dur="1" fill="hold" id="9">
                                          <p:stCondLst>
                                            <p:cond delay="0"/>
                                          </p:stCondLst>
                                        </p:cTn>
                                        <p:tgtEl>
                                          <p:spTgt spid="1048855"/>
                                        </p:tgtEl>
                                        <p:attrNameLst>
                                          <p:attrName>style.visibility</p:attrName>
                                        </p:attrNameLst>
                                      </p:cBhvr>
                                      <p:to>
                                        <p:strVal val="visible"/>
                                      </p:to>
                                    </p:set>
                                    <p:animEffect transition="in" filter="blinds(horizontal)">
                                      <p:cBhvr>
                                        <p:cTn dur="500" id="10"/>
                                        <p:tgtEl>
                                          <p:spTgt spid="1048855"/>
                                        </p:tgtEl>
                                      </p:cBhvr>
                                    </p:animEffect>
                                  </p:childTnLst>
                                </p:cTn>
                              </p:par>
                            </p:childTnLst>
                          </p:cTn>
                        </p:par>
                      </p:childTnLst>
                    </p:cTn>
                  </p:par>
                  <p:par>
                    <p:cTn fill="hold" id="11" nodeType="clickPar">
                      <p:stCondLst>
                        <p:cond delay="indefinite"/>
                      </p:stCondLst>
                      <p:childTnLst>
                        <p:par>
                          <p:cTn fill="hold" id="12" nodeType="withGroup">
                            <p:stCondLst>
                              <p:cond delay="0"/>
                            </p:stCondLst>
                            <p:childTnLst>
                              <p:par>
                                <p:cTn fill="hold" grpId="0" id="13" nodeType="clickEffect" presetClass="entr" presetID="1" presetSubtype="0">
                                  <p:stCondLst>
                                    <p:cond delay="0"/>
                                  </p:stCondLst>
                                  <p:childTnLst>
                                    <p:set>
                                      <p:cBhvr>
                                        <p:cTn dur="1" fill="hold" id="14">
                                          <p:stCondLst>
                                            <p:cond delay="499"/>
                                          </p:stCondLst>
                                        </p:cTn>
                                        <p:tgtEl>
                                          <p:spTgt spid="1048856"/>
                                        </p:tgtEl>
                                        <p:attrNameLst>
                                          <p:attrName>style.visibility</p:attrName>
                                        </p:attrNameLst>
                                      </p:cBhvr>
                                      <p:to>
                                        <p:strVal val="visible"/>
                                      </p:to>
                                    </p:set>
                                  </p:childTnLst>
                                </p:cTn>
                              </p:par>
                            </p:childTnLst>
                          </p:cTn>
                        </p:par>
                        <p:par>
                          <p:cTn fill="hold" id="15" nodeType="afterGroup">
                            <p:stCondLst>
                              <p:cond delay="500"/>
                            </p:stCondLst>
                            <p:childTnLst>
                              <p:par>
                                <p:cTn fill="hold" id="16" nodeType="afterEffect" presetClass="entr" presetID="2" presetSubtype="4">
                                  <p:stCondLst>
                                    <p:cond delay="0"/>
                                  </p:stCondLst>
                                  <p:childTnLst>
                                    <p:set>
                                      <p:cBhvr>
                                        <p:cTn dur="1" fill="hold" id="18">
                                          <p:stCondLst>
                                            <p:cond delay="0"/>
                                          </p:stCondLst>
                                        </p:cTn>
                                        <p:tgtEl>
                                          <p:spTgt spid="133"/>
                                        </p:tgtEl>
                                        <p:attrNameLst>
                                          <p:attrName>style.visibility</p:attrName>
                                        </p:attrNameLst>
                                      </p:cBhvr>
                                      <p:to>
                                        <p:strVal val="visible"/>
                                      </p:to>
                                    </p:set>
                                    <p:anim calcmode="lin" valueType="num">
                                      <p:cBhvr additive="base">
                                        <p:cTn dur="500" fill="hold" id="19"/>
                                        <p:tgtEl>
                                          <p:spTgt spid="133"/>
                                        </p:tgtEl>
                                        <p:attrNameLst>
                                          <p:attrName>ppt_x</p:attrName>
                                        </p:attrNameLst>
                                      </p:cBhvr>
                                      <p:tavLst>
                                        <p:tav tm="0">
                                          <p:val>
                                            <p:strVal val="#ppt_x"/>
                                          </p:val>
                                        </p:tav>
                                        <p:tav tm="100000">
                                          <p:val>
                                            <p:strVal val="#ppt_x"/>
                                          </p:val>
                                        </p:tav>
                                      </p:tavLst>
                                    </p:anim>
                                    <p:anim calcmode="lin" valueType="num">
                                      <p:cBhvr additive="base">
                                        <p:cTn dur="500" fill="hold" id="20"/>
                                        <p:tgtEl>
                                          <p:spTgt spid="133"/>
                                        </p:tgtEl>
                                        <p:attrNameLst>
                                          <p:attrName>ppt_y</p:attrName>
                                        </p:attrNameLst>
                                      </p:cBhvr>
                                      <p:tavLst>
                                        <p:tav tm="0">
                                          <p:val>
                                            <p:strVal val="1+#ppt_h/2"/>
                                          </p:val>
                                        </p:tav>
                                        <p:tav tm="100000">
                                          <p:val>
                                            <p:strVal val="#ppt_y"/>
                                          </p:val>
                                        </p:tav>
                                      </p:tavLst>
                                    </p:anim>
                                  </p:childTnLst>
                                  <p:subTnLst>
                                    <p:audio>
                                      <p:cMediaNode mute="0" vol="50000">
                                        <p:cTn display="0" id="17" masterRel="sameClick" presetSubtype="1">
                                          <p:stCondLst>
                                            <p:cond evt="begin" delay="0">
                                              <p:tn val="16"/>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4" grpId="0" uiExpand="0" build="whole"/>
      <p:bldP spid="1048855" grpId="0" uiExpand="0" build="whole"/>
      <p:bldP spid="1048856" grpId="0" uiExpand="0" build="whole"/>
    </p:bldLst>
  </p:timing>
</p:sld>
</file>

<file path=ppt/slides/slide14.xml><?xml version="1.0" encoding="utf-8"?>
<p:sld xmlns:a="http://schemas.openxmlformats.org/drawingml/2006/main" xmlns:r="http://schemas.openxmlformats.org/officeDocument/2006/relationships" xmlns:p="http://schemas.openxmlformats.org/presentationml/2006/main" show="1" showMasterSp="1">
  <p:cSld>
    <p:spTree>
      <p:nvGrpSpPr>
        <p:cNvPr id="134" name=""/>
        <p:cNvGrpSpPr/>
        <p:nvPr/>
      </p:nvGrpSpPr>
      <p:grpSpPr>
        <a:xfrm rot="0">
          <a:off x="0" y="0"/>
          <a:ext cx="0" cy="0"/>
          <a:chOff x="0" y="0"/>
          <a:chExt cx="0" cy="0"/>
        </a:xfrm>
      </p:grpSpPr>
      <p:sp>
        <p:nvSpPr>
          <p:cNvPr id="1048862" name="Text Box 2"/>
          <p:cNvSpPr txBox="1"/>
          <p:nvPr/>
        </p:nvSpPr>
        <p:spPr>
          <a:xfrm rot="0">
            <a:off x="530225" y="1027112"/>
            <a:ext cx="3546475"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1</a:t>
            </a:r>
            <a:r>
              <a:rPr altLang="en-US" sz="2400" lang="zh-CN">
                <a:latin typeface="Times New Roman" pitchFamily="18" charset="0"/>
              </a:rPr>
              <a:t>．随机存取存储器</a:t>
            </a:r>
            <a:r>
              <a:rPr altLang="zh-CN" sz="2400" lang="en-US">
                <a:latin typeface="Times New Roman" pitchFamily="18" charset="0"/>
              </a:rPr>
              <a:t>RAM</a:t>
            </a:r>
            <a:r>
              <a:rPr altLang="zh-CN" b="1" sz="2400" lang="en-US">
                <a:solidFill>
                  <a:schemeClr val="lt2"/>
                </a:solidFill>
                <a:latin typeface="Times New Roman" pitchFamily="18" charset="0"/>
              </a:rPr>
              <a:t> </a:t>
            </a:r>
          </a:p>
        </p:txBody>
      </p:sp>
      <p:sp>
        <p:nvSpPr>
          <p:cNvPr id="1048863" name="Text Box 3"/>
          <p:cNvSpPr txBox="1"/>
          <p:nvPr/>
        </p:nvSpPr>
        <p:spPr>
          <a:xfrm rot="0">
            <a:off x="500062" y="1446212"/>
            <a:ext cx="812165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RAM</a:t>
            </a:r>
            <a:r>
              <a:rPr altLang="en-US" sz="2400" lang="zh-CN">
                <a:latin typeface="Times New Roman" pitchFamily="18" charset="0"/>
              </a:rPr>
              <a:t>是一种既可读又可写的存储器，故又称为读写存储器。根据制造工艺的不同，</a:t>
            </a:r>
            <a:r>
              <a:rPr altLang="zh-CN" sz="2400" lang="en-US">
                <a:latin typeface="Times New Roman" pitchFamily="18" charset="0"/>
              </a:rPr>
              <a:t>RAM</a:t>
            </a:r>
            <a:r>
              <a:rPr altLang="en-US" sz="2400" lang="zh-CN">
                <a:latin typeface="Times New Roman" pitchFamily="18" charset="0"/>
              </a:rPr>
              <a:t>又可分为双极型和</a:t>
            </a:r>
            <a:r>
              <a:rPr altLang="zh-CN" sz="2400" lang="en-US">
                <a:latin typeface="Times New Roman" pitchFamily="18" charset="0"/>
              </a:rPr>
              <a:t>MOS</a:t>
            </a:r>
            <a:r>
              <a:rPr altLang="en-US" sz="2400" lang="zh-CN">
                <a:latin typeface="Times New Roman" pitchFamily="18" charset="0"/>
              </a:rPr>
              <a:t>型两种类型。</a:t>
            </a:r>
          </a:p>
        </p:txBody>
      </p:sp>
      <p:sp>
        <p:nvSpPr>
          <p:cNvPr id="1048864" name="Text Box 4"/>
          <p:cNvSpPr txBox="1"/>
          <p:nvPr/>
        </p:nvSpPr>
        <p:spPr>
          <a:xfrm rot="0">
            <a:off x="496887" y="4572000"/>
            <a:ext cx="8305800"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MOS</a:t>
            </a:r>
            <a:r>
              <a:rPr altLang="en-US" sz="2400" lang="zh-CN">
                <a:latin typeface="Times New Roman" pitchFamily="18" charset="0"/>
              </a:rPr>
              <a:t>型</a:t>
            </a:r>
            <a:r>
              <a:rPr altLang="zh-CN" sz="2400" lang="en-US">
                <a:latin typeface="Times New Roman" pitchFamily="18" charset="0"/>
              </a:rPr>
              <a:t>RAM</a:t>
            </a:r>
            <a:r>
              <a:rPr altLang="en-US" sz="2400" lang="zh-CN">
                <a:latin typeface="Times New Roman" pitchFamily="18" charset="0"/>
              </a:rPr>
              <a:t>又可进一步分为静态</a:t>
            </a:r>
            <a:r>
              <a:rPr altLang="zh-CN" sz="2400" lang="en-US">
                <a:latin typeface="Times New Roman" pitchFamily="18" charset="0"/>
              </a:rPr>
              <a:t>RAM(SRAM)</a:t>
            </a:r>
            <a:r>
              <a:rPr altLang="en-US" sz="2400" lang="zh-CN">
                <a:latin typeface="Times New Roman" pitchFamily="18" charset="0"/>
              </a:rPr>
              <a:t>和动态</a:t>
            </a:r>
            <a:r>
              <a:rPr altLang="zh-CN" sz="2400" lang="en-US">
                <a:latin typeface="Times New Roman" pitchFamily="18" charset="0"/>
              </a:rPr>
              <a:t>RAM(DRAM)</a:t>
            </a:r>
            <a:r>
              <a:rPr altLang="en-US" sz="2400" lang="zh-CN">
                <a:latin typeface="Times New Roman" pitchFamily="18" charset="0"/>
              </a:rPr>
              <a:t>两种，相比之下</a:t>
            </a:r>
            <a:r>
              <a:rPr altLang="zh-CN" sz="2400" lang="en-US">
                <a:latin typeface="Times New Roman" pitchFamily="18" charset="0"/>
              </a:rPr>
              <a:t>DRAM</a:t>
            </a:r>
            <a:r>
              <a:rPr altLang="en-US" sz="2400" lang="zh-CN">
                <a:latin typeface="Times New Roman" pitchFamily="18" charset="0"/>
              </a:rPr>
              <a:t>的集成度更高。</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RAM</a:t>
            </a:r>
            <a:r>
              <a:rPr altLang="en-US" sz="2400" lang="zh-CN">
                <a:latin typeface="Times New Roman" pitchFamily="18" charset="0"/>
              </a:rPr>
              <a:t>的优点是读写方便，使用灵活；缺点是一旦断电，所存储的信息便会丢失，它属于易失性存储器。</a:t>
            </a:r>
          </a:p>
        </p:txBody>
      </p:sp>
      <p:grpSp>
        <p:nvGrpSpPr>
          <p:cNvPr id="135" name=""/>
          <p:cNvGrpSpPr/>
          <p:nvPr/>
        </p:nvGrpSpPr>
        <p:grpSpPr>
          <a:xfrm rot="0">
            <a:off x="385762" y="2808287"/>
            <a:ext cx="8458200" cy="1844675"/>
            <a:chOff x="240" y="1632"/>
            <a:chExt cx="5328" cy="1162"/>
          </a:xfrm>
        </p:grpSpPr>
        <p:sp>
          <p:nvSpPr>
            <p:cNvPr id="1048865" name="Text Box 6"/>
            <p:cNvSpPr txBox="1"/>
            <p:nvPr/>
          </p:nvSpPr>
          <p:spPr>
            <a:xfrm rot="0">
              <a:off x="240" y="1632"/>
              <a:ext cx="5328" cy="116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双极型</a:t>
              </a:r>
              <a:r>
                <a:rPr altLang="zh-CN" sz="2400" lang="en-US">
                  <a:latin typeface="Times New Roman" pitchFamily="18" charset="0"/>
                </a:rPr>
                <a:t>RAM</a:t>
              </a:r>
              <a:r>
                <a:rPr altLang="en-US" sz="2400" lang="zh-CN">
                  <a:latin typeface="Times New Roman" pitchFamily="18" charset="0"/>
                </a:rPr>
                <a:t>：工作速度高，但成本高、功耗大、集成度</a:t>
              </a:r>
            </a:p>
            <a:p>
              <a:pPr algn="just" eaLnBrk="1" hangingPunct="1" indent="0" lvl="0" marL="0">
                <a:lnSpc>
                  <a:spcPct val="120000"/>
                </a:lnSpc>
                <a:spcBef>
                  <a:spcPct val="0"/>
                </a:spcBef>
                <a:buFontTx/>
                <a:buNone/>
              </a:pPr>
              <a:r>
                <a:rPr altLang="en-US" sz="2400" lang="zh-CN">
                  <a:latin typeface="Times New Roman" pitchFamily="18" charset="0"/>
                </a:rPr>
                <a:t>　　　　　　　　低，主要用作高速小容量存储器。</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MOS</a:t>
              </a:r>
              <a:r>
                <a:rPr altLang="en-US" sz="2400" lang="zh-CN">
                  <a:latin typeface="Times New Roman" pitchFamily="18" charset="0"/>
                </a:rPr>
                <a:t>型</a:t>
              </a:r>
              <a:r>
                <a:rPr altLang="zh-CN" sz="2400" lang="en-US">
                  <a:latin typeface="Times New Roman" pitchFamily="18" charset="0"/>
                </a:rPr>
                <a:t>RAM</a:t>
              </a:r>
              <a:r>
                <a:rPr altLang="en-US" sz="2400" lang="zh-CN">
                  <a:latin typeface="Times New Roman" pitchFamily="18" charset="0"/>
                </a:rPr>
                <a:t>：功耗小、集成度高、成本低，但速度比双</a:t>
              </a:r>
            </a:p>
            <a:p>
              <a:pPr algn="just" eaLnBrk="1" hangingPunct="1" indent="0" lvl="0" marL="0">
                <a:lnSpc>
                  <a:spcPct val="120000"/>
                </a:lnSpc>
                <a:spcBef>
                  <a:spcPct val="0"/>
                </a:spcBef>
                <a:buFontTx/>
                <a:buNone/>
              </a:pPr>
              <a:r>
                <a:rPr altLang="en-US" sz="2400" lang="zh-CN">
                  <a:latin typeface="Times New Roman" pitchFamily="18" charset="0"/>
                </a:rPr>
                <a:t>　　　　　　　　极型</a:t>
              </a:r>
              <a:r>
                <a:rPr altLang="zh-CN" sz="2400" lang="en-US">
                  <a:latin typeface="Times New Roman" pitchFamily="18" charset="0"/>
                </a:rPr>
                <a:t>RAM</a:t>
              </a:r>
              <a:r>
                <a:rPr altLang="en-US" sz="2400" lang="zh-CN">
                  <a:latin typeface="Times New Roman" pitchFamily="18" charset="0"/>
                </a:rPr>
                <a:t>低，适宜于构造大容量存储器。</a:t>
              </a:r>
            </a:p>
          </p:txBody>
        </p:sp>
        <p:sp>
          <p:nvSpPr>
            <p:cNvPr id="1048866" name="AutoShape 7"/>
            <p:cNvSpPr/>
            <p:nvPr/>
          </p:nvSpPr>
          <p:spPr>
            <a:xfrm rot="0">
              <a:off x="432" y="1776"/>
              <a:ext cx="192" cy="528"/>
            </a:xfrm>
            <a:prstGeom prst="leftBrace"/>
            <a:noFill/>
            <a:ln w="19050" cap="flat" cmpd="sng">
              <a:solidFill>
                <a:srgbClr val="993300">
                  <a:alpha val="100000"/>
                </a:srgb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grpSp>
      <p:sp>
        <p:nvSpPr>
          <p:cNvPr id="104886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886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14</a:t>
            </a:fld>
            <a:endParaRPr altLang="en-US" sz="1400" lang="zh-CN">
              <a:solidFill>
                <a:srgbClr val="656565"/>
              </a:solidFill>
            </a:endParaRPr>
          </a:p>
        </p:txBody>
      </p:sp>
      <p:sp>
        <p:nvSpPr>
          <p:cNvPr id="104886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8863"/>
                                        </p:tgtEl>
                                        <p:attrNameLst>
                                          <p:attrName>style.visibility</p:attrName>
                                        </p:attrNameLst>
                                      </p:cBhvr>
                                      <p:to>
                                        <p:strVal val="visible"/>
                                      </p:to>
                                    </p:set>
                                    <p:animEffect transition="in" filter="wipe(up)">
                                      <p:cBhvr>
                                        <p:cTn dur="500" id="7"/>
                                        <p:tgtEl>
                                          <p:spTgt spid="1048863"/>
                                        </p:tgtEl>
                                      </p:cBhvr>
                                    </p:animEffect>
                                  </p:childTnLst>
                                </p:cTn>
                              </p:par>
                            </p:childTnLst>
                          </p:cTn>
                        </p:par>
                        <p:par>
                          <p:cTn fill="hold" id="8" nodeType="afterGroup">
                            <p:stCondLst>
                              <p:cond delay="500"/>
                            </p:stCondLst>
                            <p:childTnLst>
                              <p:par>
                                <p:cTn fill="hold" id="9" nodeType="afterEffect" presetClass="entr" presetID="1" presetSubtype="0">
                                  <p:stCondLst>
                                    <p:cond delay="0"/>
                                  </p:stCondLst>
                                  <p:childTnLst>
                                    <p:set>
                                      <p:cBhvr>
                                        <p:cTn dur="1" fill="hold" id="10">
                                          <p:stCondLst>
                                            <p:cond delay="499"/>
                                          </p:stCondLst>
                                        </p:cTn>
                                        <p:tgtEl>
                                          <p:spTgt spid="135"/>
                                        </p:tgtEl>
                                        <p:attrNameLst>
                                          <p:attrName>style.visibility</p:attrName>
                                        </p:attrNameLst>
                                      </p:cBhvr>
                                      <p:to>
                                        <p:strVal val="visible"/>
                                      </p:to>
                                    </p:set>
                                  </p:childTnLst>
                                </p:cTn>
                              </p:par>
                            </p:childTnLst>
                          </p:cTn>
                        </p:par>
                      </p:childTnLst>
                    </p:cTn>
                  </p:par>
                  <p:par>
                    <p:cTn fill="hold" id="11" nodeType="clickPar">
                      <p:stCondLst>
                        <p:cond delay="indefinite"/>
                      </p:stCondLst>
                      <p:childTnLst>
                        <p:par>
                          <p:cTn fill="hold" id="12" nodeType="withGroup">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1048864"/>
                                        </p:tgtEl>
                                        <p:attrNameLst>
                                          <p:attrName>style.visibility</p:attrName>
                                        </p:attrNameLst>
                                      </p:cBhvr>
                                      <p:to>
                                        <p:strVal val="visible"/>
                                      </p:to>
                                    </p:set>
                                    <p:anim calcmode="lin" valueType="num">
                                      <p:cBhvr additive="base">
                                        <p:cTn dur="500" fill="hold" id="15"/>
                                        <p:tgtEl>
                                          <p:spTgt spid="1048864"/>
                                        </p:tgtEl>
                                        <p:attrNameLst>
                                          <p:attrName>ppt_x</p:attrName>
                                        </p:attrNameLst>
                                      </p:cBhvr>
                                      <p:tavLst>
                                        <p:tav tm="0">
                                          <p:val>
                                            <p:strVal val="#ppt_x"/>
                                          </p:val>
                                        </p:tav>
                                        <p:tav tm="100000">
                                          <p:val>
                                            <p:strVal val="#ppt_x"/>
                                          </p:val>
                                        </p:tav>
                                      </p:tavLst>
                                    </p:anim>
                                    <p:anim calcmode="lin" valueType="num">
                                      <p:cBhvr additive="base">
                                        <p:cTn dur="500" fill="hold" id="16"/>
                                        <p:tgtEl>
                                          <p:spTgt spid="10488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3" grpId="0" uiExpand="0" build="whole"/>
      <p:bldP spid="1048864" grpId="0" uiExpand="0" build="whole"/>
    </p:bldLst>
  </p:timing>
</p:sld>
</file>

<file path=ppt/slides/slide15.xml><?xml version="1.0" encoding="utf-8"?>
<p:sld xmlns:a="http://schemas.openxmlformats.org/drawingml/2006/main" xmlns:r="http://schemas.openxmlformats.org/officeDocument/2006/relationships" xmlns:p="http://schemas.openxmlformats.org/presentationml/2006/main" show="1" showMasterSp="1">
  <p:cSld>
    <p:spTree>
      <p:nvGrpSpPr>
        <p:cNvPr id="136" name=""/>
        <p:cNvGrpSpPr/>
        <p:nvPr/>
      </p:nvGrpSpPr>
      <p:grpSpPr>
        <a:xfrm rot="0">
          <a:off x="0" y="0"/>
          <a:ext cx="0" cy="0"/>
          <a:chOff x="0" y="0"/>
          <a:chExt cx="0" cy="0"/>
        </a:xfrm>
      </p:grpSpPr>
      <p:sp>
        <p:nvSpPr>
          <p:cNvPr id="1048870" name="Text Box 2"/>
          <p:cNvSpPr txBox="1"/>
          <p:nvPr/>
        </p:nvSpPr>
        <p:spPr>
          <a:xfrm rot="0">
            <a:off x="468312" y="1041400"/>
            <a:ext cx="32146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solidFill>
                  <a:schemeClr val="lt2"/>
                </a:solidFill>
                <a:latin typeface="Times New Roman" pitchFamily="18" charset="0"/>
              </a:rPr>
              <a:t>2</a:t>
            </a:r>
            <a:r>
              <a:rPr altLang="en-US" sz="2400" lang="zh-CN">
                <a:solidFill>
                  <a:schemeClr val="lt2"/>
                </a:solidFill>
                <a:latin typeface="Times New Roman" pitchFamily="18" charset="0"/>
              </a:rPr>
              <a:t>．只读存储器</a:t>
            </a:r>
            <a:r>
              <a:rPr altLang="zh-CN" sz="2400" lang="en-US">
                <a:solidFill>
                  <a:schemeClr val="lt2"/>
                </a:solidFill>
                <a:latin typeface="Times New Roman" pitchFamily="18" charset="0"/>
              </a:rPr>
              <a:t>ROM</a:t>
            </a:r>
          </a:p>
        </p:txBody>
      </p:sp>
      <p:sp>
        <p:nvSpPr>
          <p:cNvPr id="1048871" name="Text Box 3"/>
          <p:cNvSpPr txBox="1"/>
          <p:nvPr/>
        </p:nvSpPr>
        <p:spPr>
          <a:xfrm rot="0">
            <a:off x="385762" y="1446212"/>
            <a:ext cx="836771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只读存储器</a:t>
            </a:r>
            <a:r>
              <a:rPr altLang="zh-CN" sz="2400" lang="en-US">
                <a:latin typeface="Times New Roman" pitchFamily="18" charset="0"/>
              </a:rPr>
              <a:t>ROM</a:t>
            </a:r>
            <a:r>
              <a:rPr altLang="en-US" sz="2400" lang="zh-CN">
                <a:latin typeface="Times New Roman" pitchFamily="18" charset="0"/>
              </a:rPr>
              <a:t>是一种在正常工作时只能读出、不能写入的存储器。通常用来存放那些固定不变的信息。只读存储器存入数据的过程通常称为编程。按编程方法可分为两类：</a:t>
            </a:r>
          </a:p>
        </p:txBody>
      </p:sp>
      <p:sp>
        <p:nvSpPr>
          <p:cNvPr id="1048872" name="Text Box 4"/>
          <p:cNvSpPr txBox="1"/>
          <p:nvPr/>
        </p:nvSpPr>
        <p:spPr>
          <a:xfrm rot="0">
            <a:off x="387350" y="5484812"/>
            <a:ext cx="850582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只读存储器</a:t>
            </a:r>
            <a:r>
              <a:rPr altLang="zh-CN" sz="2400" lang="en-US">
                <a:latin typeface="Times New Roman" pitchFamily="18" charset="0"/>
              </a:rPr>
              <a:t>ROM</a:t>
            </a:r>
            <a:r>
              <a:rPr altLang="en-US" sz="2400" lang="zh-CN">
                <a:latin typeface="Times New Roman" pitchFamily="18" charset="0"/>
              </a:rPr>
              <a:t>属于非易失性存储器，即使切断电源，</a:t>
            </a:r>
            <a:r>
              <a:rPr altLang="zh-CN" sz="2400" lang="en-US">
                <a:latin typeface="Times New Roman" pitchFamily="18" charset="0"/>
              </a:rPr>
              <a:t>ROM</a:t>
            </a:r>
            <a:r>
              <a:rPr altLang="en-US" sz="2400" lang="zh-CN">
                <a:latin typeface="Times New Roman" pitchFamily="18" charset="0"/>
              </a:rPr>
              <a:t>中的信息也不会丢失，因而在数字系统中获得广泛应用。</a:t>
            </a:r>
          </a:p>
        </p:txBody>
      </p:sp>
      <p:sp>
        <p:nvSpPr>
          <p:cNvPr id="1048873" name="Text Box 5"/>
          <p:cNvSpPr txBox="1"/>
          <p:nvPr/>
        </p:nvSpPr>
        <p:spPr>
          <a:xfrm rot="0">
            <a:off x="371475" y="2362200"/>
            <a:ext cx="8386762" cy="31591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p>
          <a:p>
            <a:pPr algn="just" eaLnBrk="1" hangingPunct="1" indent="0" lvl="0" marL="0">
              <a:lnSpc>
                <a:spcPct val="120000"/>
              </a:lnSpc>
              <a:spcBef>
                <a:spcPct val="0"/>
              </a:spcBef>
              <a:buFontTx/>
              <a:buNone/>
            </a:pPr>
            <a:r>
              <a:rPr altLang="en-US" sz="2400" lang="zh-CN">
                <a:latin typeface="Times New Roman" pitchFamily="18" charset="0"/>
              </a:rPr>
              <a:t>　　掩膜编程</a:t>
            </a:r>
            <a:r>
              <a:rPr altLang="zh-CN" sz="2400" lang="en-US">
                <a:latin typeface="Times New Roman" pitchFamily="18" charset="0"/>
              </a:rPr>
              <a:t>ROM</a:t>
            </a:r>
            <a:r>
              <a:rPr altLang="en-US" sz="2400" lang="zh-CN">
                <a:latin typeface="Times New Roman" pitchFamily="18" charset="0"/>
              </a:rPr>
              <a:t>（</a:t>
            </a:r>
            <a:r>
              <a:rPr altLang="zh-CN" sz="2400" lang="en-US">
                <a:latin typeface="Times New Roman" pitchFamily="18" charset="0"/>
              </a:rPr>
              <a:t>MROM</a:t>
            </a:r>
            <a:r>
              <a:rPr altLang="en-US" sz="2400" lang="zh-CN">
                <a:latin typeface="Times New Roman" pitchFamily="18" charset="0"/>
              </a:rPr>
              <a:t>）：存放内容由生产厂家在芯片制造时利用掩膜技术写入。优点是可靠性高，集成度高，批量生产时价格便宜；缺点是用户不能重写或改写，不灵活。</a:t>
            </a:r>
          </a:p>
          <a:p>
            <a:pPr algn="just" eaLnBrk="1" hangingPunct="1" indent="0" lvl="0" marL="0">
              <a:lnSpc>
                <a:spcPct val="120000"/>
              </a:lnSpc>
              <a:spcBef>
                <a:spcPct val="0"/>
              </a:spcBef>
              <a:buFontTx/>
              <a:buNone/>
            </a:pPr>
            <a:r>
              <a:rPr altLang="en-US" sz="2400" lang="zh-CN">
                <a:latin typeface="Times New Roman" pitchFamily="18" charset="0"/>
              </a:rPr>
              <a:t>　　用户可编程</a:t>
            </a:r>
            <a:r>
              <a:rPr altLang="zh-CN" sz="2400" lang="en-US">
                <a:latin typeface="Times New Roman" pitchFamily="18" charset="0"/>
              </a:rPr>
              <a:t>ROM</a:t>
            </a:r>
            <a:r>
              <a:rPr altLang="en-US" sz="2400" lang="zh-CN">
                <a:latin typeface="Times New Roman" pitchFamily="18" charset="0"/>
              </a:rPr>
              <a:t>（</a:t>
            </a:r>
            <a:r>
              <a:rPr altLang="zh-CN" sz="2400" lang="en-US">
                <a:latin typeface="Times New Roman" pitchFamily="18" charset="0"/>
              </a:rPr>
              <a:t>PROM</a:t>
            </a:r>
            <a:r>
              <a:rPr altLang="en-US" sz="2400" lang="zh-CN">
                <a:latin typeface="Times New Roman" pitchFamily="18" charset="0"/>
              </a:rPr>
              <a:t>）：存放内容是由用户根据需要在编程设备上写入的。优点是使用灵活方便，适宜于用来实现各种逻辑功能。</a:t>
            </a:r>
          </a:p>
        </p:txBody>
      </p:sp>
      <p:sp>
        <p:nvSpPr>
          <p:cNvPr id="104887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887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15</a:t>
            </a:fld>
            <a:endParaRPr altLang="en-US" sz="1400" lang="zh-CN">
              <a:solidFill>
                <a:srgbClr val="656565"/>
              </a:solidFill>
            </a:endParaRPr>
          </a:p>
        </p:txBody>
      </p:sp>
      <p:sp>
        <p:nvSpPr>
          <p:cNvPr id="104887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1048871"/>
                                        </p:tgtEl>
                                        <p:attrNameLst>
                                          <p:attrName>style.visibility</p:attrName>
                                        </p:attrNameLst>
                                      </p:cBhvr>
                                      <p:to>
                                        <p:strVal val="visible"/>
                                      </p:to>
                                    </p:set>
                                    <p:animEffect transition="in" filter="wipe(up)">
                                      <p:cBhvr>
                                        <p:cTn dur="500" id="7"/>
                                        <p:tgtEl>
                                          <p:spTgt spid="1048871"/>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 presetSubtype="0">
                                  <p:stCondLst>
                                    <p:cond delay="0"/>
                                  </p:stCondLst>
                                  <p:childTnLst>
                                    <p:set>
                                      <p:cBhvr>
                                        <p:cTn dur="1" fill="hold" id="11">
                                          <p:stCondLst>
                                            <p:cond delay="499"/>
                                          </p:stCondLst>
                                        </p:cTn>
                                        <p:tgtEl>
                                          <p:spTgt spid="1048873"/>
                                        </p:tgtEl>
                                        <p:attrNameLst>
                                          <p:attrName>style.visibility</p:attrName>
                                        </p:attrNameLst>
                                      </p:cBhvr>
                                      <p:to>
                                        <p:strVal val="visible"/>
                                      </p:to>
                                    </p:set>
                                  </p:childTnLst>
                                </p:cTn>
                              </p:par>
                            </p:childTnLst>
                          </p:cTn>
                        </p:par>
                        <p:par>
                          <p:cTn fill="hold" id="12" nodeType="afterGroup">
                            <p:stCondLst>
                              <p:cond delay="500"/>
                            </p:stCondLst>
                            <p:childTnLst>
                              <p:par>
                                <p:cTn fill="hold" grpId="0" id="13" nodeType="afterEffect" presetClass="entr" presetID="1" presetSubtype="0">
                                  <p:stCondLst>
                                    <p:cond delay="0"/>
                                  </p:stCondLst>
                                  <p:childTnLst>
                                    <p:set>
                                      <p:cBhvr>
                                        <p:cTn dur="1" fill="hold" id="14">
                                          <p:stCondLst>
                                            <p:cond delay="499"/>
                                          </p:stCondLst>
                                        </p:cTn>
                                        <p:tgtEl>
                                          <p:spTgt spid="1048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71" grpId="0" uiExpand="0" build="whole"/>
      <p:bldP spid="1048872" grpId="0" uiExpand="0" build="whole"/>
      <p:bldP spid="1048873" grpId="0" uiExpand="0" build="whole"/>
    </p:bldLst>
  </p:timing>
</p:sld>
</file>

<file path=ppt/slides/slide16.xml><?xml version="1.0" encoding="utf-8"?>
<p:sld xmlns:a="http://schemas.openxmlformats.org/drawingml/2006/main" xmlns:r="http://schemas.openxmlformats.org/officeDocument/2006/relationships" xmlns:p="http://schemas.openxmlformats.org/presentationml/2006/main" show="1" showMasterSp="1">
  <p:cSld>
    <p:spTree>
      <p:nvGrpSpPr>
        <p:cNvPr id="137" name=""/>
        <p:cNvGrpSpPr/>
        <p:nvPr/>
      </p:nvGrpSpPr>
      <p:grpSpPr>
        <a:xfrm rot="0">
          <a:off x="0" y="0"/>
          <a:ext cx="0" cy="0"/>
          <a:chOff x="0" y="0"/>
          <a:chExt cx="0" cy="0"/>
        </a:xfrm>
      </p:grpSpPr>
      <p:sp>
        <p:nvSpPr>
          <p:cNvPr id="1048877" name="Text Box 2"/>
          <p:cNvSpPr txBox="1"/>
          <p:nvPr/>
        </p:nvSpPr>
        <p:spPr>
          <a:xfrm rot="0">
            <a:off x="657225" y="1044575"/>
            <a:ext cx="46466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二、可编程</a:t>
            </a:r>
            <a:r>
              <a:rPr altLang="zh-CN" sz="2400" lang="en-US">
                <a:latin typeface="Times New Roman" pitchFamily="18" charset="0"/>
              </a:rPr>
              <a:t>ROM</a:t>
            </a:r>
            <a:r>
              <a:rPr altLang="en-US" sz="2400" lang="zh-CN">
                <a:latin typeface="Times New Roman" pitchFamily="18" charset="0"/>
              </a:rPr>
              <a:t>的结构与类型</a:t>
            </a:r>
          </a:p>
        </p:txBody>
      </p:sp>
      <p:sp>
        <p:nvSpPr>
          <p:cNvPr id="1048878" name="Text Box 3"/>
          <p:cNvSpPr txBox="1"/>
          <p:nvPr/>
        </p:nvSpPr>
        <p:spPr>
          <a:xfrm rot="0">
            <a:off x="630237" y="1654175"/>
            <a:ext cx="344646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PROM</a:t>
            </a:r>
            <a:r>
              <a:rPr altLang="en-US" sz="2400" lang="zh-CN">
                <a:latin typeface="Times New Roman" pitchFamily="18" charset="0"/>
              </a:rPr>
              <a:t>逻辑结构</a:t>
            </a:r>
          </a:p>
        </p:txBody>
      </p:sp>
      <p:sp>
        <p:nvSpPr>
          <p:cNvPr id="1048879" name="Text Box 4"/>
          <p:cNvSpPr txBox="1"/>
          <p:nvPr/>
        </p:nvSpPr>
        <p:spPr>
          <a:xfrm rot="0">
            <a:off x="593725" y="2098675"/>
            <a:ext cx="8027987"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PROM</a:t>
            </a:r>
            <a:r>
              <a:rPr altLang="en-US" sz="2400" lang="zh-CN">
                <a:latin typeface="Times New Roman" pitchFamily="18" charset="0"/>
              </a:rPr>
              <a:t>的结构框图如下图所示，它主要由地址译码器和存储体两大部分组成。</a:t>
            </a:r>
          </a:p>
        </p:txBody>
      </p:sp>
      <p:grpSp>
        <p:nvGrpSpPr>
          <p:cNvPr id="138" name=""/>
          <p:cNvGrpSpPr/>
          <p:nvPr/>
        </p:nvGrpSpPr>
        <p:grpSpPr>
          <a:xfrm rot="0">
            <a:off x="2232025" y="3427412"/>
            <a:ext cx="4519612" cy="3025775"/>
            <a:chOff x="672" y="1507"/>
            <a:chExt cx="2493" cy="1525"/>
          </a:xfrm>
        </p:grpSpPr>
        <p:sp>
          <p:nvSpPr>
            <p:cNvPr id="1048880" name="Rectangle 6"/>
            <p:cNvSpPr/>
            <p:nvPr/>
          </p:nvSpPr>
          <p:spPr>
            <a:xfrm rot="0">
              <a:off x="1392" y="1584"/>
              <a:ext cx="1056" cy="52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881" name="Rectangle 7"/>
            <p:cNvSpPr/>
            <p:nvPr/>
          </p:nvSpPr>
          <p:spPr>
            <a:xfrm rot="0">
              <a:off x="1392" y="2448"/>
              <a:ext cx="1056" cy="52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882" name="Line 8"/>
            <p:cNvSpPr/>
            <p:nvPr/>
          </p:nvSpPr>
          <p:spPr>
            <a:xfrm rot="0">
              <a:off x="1536" y="2112"/>
              <a:ext cx="0" cy="336"/>
            </a:xfrm>
            <a:prstGeom prst="line"/>
            <a:noFill/>
            <a:ln w="19050" cap="flat" cmpd="sng">
              <a:solidFill>
                <a:schemeClr val="dk1">
                  <a:alpha val="100000"/>
                </a:schemeClr>
              </a:solidFill>
              <a:prstDash val="solid"/>
              <a:round/>
              <a:tailEnd type="triangle" w="med" len="med"/>
            </a:ln>
          </p:spPr>
        </p:sp>
        <p:sp>
          <p:nvSpPr>
            <p:cNvPr id="1048883" name="Line 9"/>
            <p:cNvSpPr/>
            <p:nvPr/>
          </p:nvSpPr>
          <p:spPr>
            <a:xfrm rot="0">
              <a:off x="1872" y="2112"/>
              <a:ext cx="0" cy="336"/>
            </a:xfrm>
            <a:prstGeom prst="line"/>
            <a:noFill/>
            <a:ln w="19050" cap="flat" cmpd="sng">
              <a:solidFill>
                <a:schemeClr val="dk1">
                  <a:alpha val="100000"/>
                </a:schemeClr>
              </a:solidFill>
              <a:prstDash val="solid"/>
              <a:round/>
              <a:tailEnd type="triangle" w="med" len="med"/>
            </a:ln>
          </p:spPr>
        </p:sp>
        <p:sp>
          <p:nvSpPr>
            <p:cNvPr id="1048884" name="Line 10"/>
            <p:cNvSpPr/>
            <p:nvPr/>
          </p:nvSpPr>
          <p:spPr>
            <a:xfrm rot="0">
              <a:off x="2304" y="2112"/>
              <a:ext cx="0" cy="336"/>
            </a:xfrm>
            <a:prstGeom prst="line"/>
            <a:noFill/>
            <a:ln w="19050" cap="flat" cmpd="sng">
              <a:solidFill>
                <a:schemeClr val="dk1">
                  <a:alpha val="100000"/>
                </a:schemeClr>
              </a:solidFill>
              <a:prstDash val="solid"/>
              <a:round/>
              <a:tailEnd type="triangle" w="med" len="med"/>
            </a:ln>
          </p:spPr>
        </p:sp>
        <p:sp>
          <p:nvSpPr>
            <p:cNvPr id="1048885" name="Line 11"/>
            <p:cNvSpPr/>
            <p:nvPr/>
          </p:nvSpPr>
          <p:spPr>
            <a:xfrm rot="0">
              <a:off x="1056" y="1680"/>
              <a:ext cx="336" cy="0"/>
            </a:xfrm>
            <a:prstGeom prst="line"/>
            <a:noFill/>
            <a:ln w="19050" cap="flat" cmpd="sng">
              <a:solidFill>
                <a:schemeClr val="dk1">
                  <a:alpha val="100000"/>
                </a:schemeClr>
              </a:solidFill>
              <a:prstDash val="solid"/>
              <a:round/>
              <a:tailEnd type="triangle" w="med" len="med"/>
            </a:ln>
          </p:spPr>
        </p:sp>
        <p:sp>
          <p:nvSpPr>
            <p:cNvPr id="1048886" name="Line 12"/>
            <p:cNvSpPr/>
            <p:nvPr/>
          </p:nvSpPr>
          <p:spPr>
            <a:xfrm rot="0">
              <a:off x="1056" y="2016"/>
              <a:ext cx="336" cy="0"/>
            </a:xfrm>
            <a:prstGeom prst="line"/>
            <a:noFill/>
            <a:ln w="19050" cap="flat" cmpd="sng">
              <a:solidFill>
                <a:schemeClr val="dk1">
                  <a:alpha val="100000"/>
                </a:schemeClr>
              </a:solidFill>
              <a:prstDash val="solid"/>
              <a:round/>
              <a:tailEnd type="triangle" w="med" len="med"/>
            </a:ln>
          </p:spPr>
        </p:sp>
        <p:sp>
          <p:nvSpPr>
            <p:cNvPr id="1048887" name="Line 13"/>
            <p:cNvSpPr/>
            <p:nvPr/>
          </p:nvSpPr>
          <p:spPr>
            <a:xfrm rot="0">
              <a:off x="1200" y="1788"/>
              <a:ext cx="0" cy="144"/>
            </a:xfrm>
            <a:prstGeom prst="line"/>
            <a:noFill/>
            <a:ln w="38100" cap="flat" cmpd="sng">
              <a:solidFill>
                <a:schemeClr val="dk1">
                  <a:alpha val="100000"/>
                </a:schemeClr>
              </a:solidFill>
              <a:prstDash val="sysDot"/>
              <a:round/>
            </a:ln>
          </p:spPr>
        </p:sp>
        <p:sp>
          <p:nvSpPr>
            <p:cNvPr id="1048888" name="Line 14"/>
            <p:cNvSpPr/>
            <p:nvPr/>
          </p:nvSpPr>
          <p:spPr>
            <a:xfrm rot="0">
              <a:off x="2016" y="2268"/>
              <a:ext cx="144" cy="0"/>
            </a:xfrm>
            <a:prstGeom prst="line"/>
            <a:noFill/>
            <a:ln w="38100" cap="flat" cmpd="sng">
              <a:solidFill>
                <a:schemeClr val="dk1">
                  <a:alpha val="100000"/>
                </a:schemeClr>
              </a:solidFill>
              <a:prstDash val="sysDot"/>
              <a:round/>
            </a:ln>
          </p:spPr>
        </p:sp>
        <p:sp>
          <p:nvSpPr>
            <p:cNvPr id="1048889" name="Line 15"/>
            <p:cNvSpPr/>
            <p:nvPr/>
          </p:nvSpPr>
          <p:spPr>
            <a:xfrm rot="0">
              <a:off x="2448" y="2496"/>
              <a:ext cx="384" cy="0"/>
            </a:xfrm>
            <a:prstGeom prst="line"/>
            <a:noFill/>
            <a:ln w="19050" cap="flat" cmpd="sng">
              <a:solidFill>
                <a:schemeClr val="dk1">
                  <a:alpha val="100000"/>
                </a:schemeClr>
              </a:solidFill>
              <a:prstDash val="solid"/>
              <a:round/>
              <a:tailEnd type="triangle" w="med" len="med"/>
            </a:ln>
          </p:spPr>
        </p:sp>
        <p:sp>
          <p:nvSpPr>
            <p:cNvPr id="1048890" name="Line 16"/>
            <p:cNvSpPr/>
            <p:nvPr/>
          </p:nvSpPr>
          <p:spPr>
            <a:xfrm rot="0">
              <a:off x="2448" y="2640"/>
              <a:ext cx="384" cy="0"/>
            </a:xfrm>
            <a:prstGeom prst="line"/>
            <a:noFill/>
            <a:ln w="19050" cap="flat" cmpd="sng">
              <a:solidFill>
                <a:schemeClr val="dk1">
                  <a:alpha val="100000"/>
                </a:schemeClr>
              </a:solidFill>
              <a:prstDash val="solid"/>
              <a:round/>
              <a:tailEnd type="triangle" w="med" len="med"/>
            </a:ln>
          </p:spPr>
        </p:sp>
        <p:sp>
          <p:nvSpPr>
            <p:cNvPr id="1048891" name="Line 17"/>
            <p:cNvSpPr/>
            <p:nvPr/>
          </p:nvSpPr>
          <p:spPr>
            <a:xfrm rot="0">
              <a:off x="2448" y="2928"/>
              <a:ext cx="384" cy="0"/>
            </a:xfrm>
            <a:prstGeom prst="line"/>
            <a:noFill/>
            <a:ln w="19050" cap="flat" cmpd="sng">
              <a:solidFill>
                <a:schemeClr val="dk1">
                  <a:alpha val="100000"/>
                </a:schemeClr>
              </a:solidFill>
              <a:prstDash val="solid"/>
              <a:round/>
              <a:tailEnd type="triangle" w="med" len="med"/>
            </a:ln>
          </p:spPr>
        </p:sp>
        <p:sp>
          <p:nvSpPr>
            <p:cNvPr id="1048892" name="Line 18"/>
            <p:cNvSpPr/>
            <p:nvPr/>
          </p:nvSpPr>
          <p:spPr>
            <a:xfrm rot="0">
              <a:off x="2640" y="2724"/>
              <a:ext cx="0" cy="144"/>
            </a:xfrm>
            <a:prstGeom prst="line"/>
            <a:noFill/>
            <a:ln w="38100" cap="flat" cmpd="sng">
              <a:solidFill>
                <a:schemeClr val="dk1">
                  <a:alpha val="100000"/>
                </a:schemeClr>
              </a:solidFill>
              <a:prstDash val="sysDot"/>
              <a:round/>
            </a:ln>
          </p:spPr>
        </p:sp>
        <p:sp>
          <p:nvSpPr>
            <p:cNvPr id="1048893" name="Text Box 19"/>
            <p:cNvSpPr txBox="1"/>
            <p:nvPr/>
          </p:nvSpPr>
          <p:spPr>
            <a:xfrm rot="0">
              <a:off x="1423" y="1728"/>
              <a:ext cx="877"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地址译码器</a:t>
              </a:r>
            </a:p>
          </p:txBody>
        </p:sp>
        <p:sp>
          <p:nvSpPr>
            <p:cNvPr id="1048894" name="Text Box 20"/>
            <p:cNvSpPr txBox="1"/>
            <p:nvPr/>
          </p:nvSpPr>
          <p:spPr>
            <a:xfrm rot="0">
              <a:off x="1597" y="2575"/>
              <a:ext cx="566"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存储体</a:t>
              </a:r>
            </a:p>
          </p:txBody>
        </p:sp>
        <p:sp>
          <p:nvSpPr>
            <p:cNvPr id="1048895" name="Text Box 21"/>
            <p:cNvSpPr txBox="1"/>
            <p:nvPr/>
          </p:nvSpPr>
          <p:spPr>
            <a:xfrm rot="0">
              <a:off x="1184" y="2131"/>
              <a:ext cx="308"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W</a:t>
              </a:r>
              <a:r>
                <a:rPr altLang="zh-CN" baseline="-25000" b="1" sz="2200" lang="en-US">
                  <a:latin typeface="Times New Roman" pitchFamily="18" charset="0"/>
                </a:rPr>
                <a:t>0</a:t>
              </a:r>
            </a:p>
          </p:txBody>
        </p:sp>
        <p:sp>
          <p:nvSpPr>
            <p:cNvPr id="1048896" name="Text Box 22"/>
            <p:cNvSpPr txBox="1"/>
            <p:nvPr/>
          </p:nvSpPr>
          <p:spPr>
            <a:xfrm rot="0">
              <a:off x="1536" y="2131"/>
              <a:ext cx="309"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W</a:t>
              </a:r>
              <a:r>
                <a:rPr altLang="zh-CN" baseline="-25000" b="1" sz="2200" lang="en-US">
                  <a:latin typeface="Times New Roman" pitchFamily="18" charset="0"/>
                </a:rPr>
                <a:t>1</a:t>
              </a:r>
            </a:p>
          </p:txBody>
        </p:sp>
        <p:sp>
          <p:nvSpPr>
            <p:cNvPr id="1048897" name="Text Box 23"/>
            <p:cNvSpPr txBox="1"/>
            <p:nvPr/>
          </p:nvSpPr>
          <p:spPr>
            <a:xfrm rot="0">
              <a:off x="2352" y="2131"/>
              <a:ext cx="455"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W</a:t>
              </a:r>
              <a:r>
                <a:rPr altLang="zh-CN" baseline="-25000" b="1" sz="2200" lang="en-US">
                  <a:latin typeface="Times New Roman" pitchFamily="18" charset="0"/>
                </a:rPr>
                <a:t>2</a:t>
              </a:r>
              <a:r>
                <a:rPr altLang="zh-CN" baseline="30000" b="1" sz="2200" lang="en-US">
                  <a:latin typeface="Times New Roman" pitchFamily="18" charset="0"/>
                </a:rPr>
                <a:t>n</a:t>
              </a:r>
              <a:r>
                <a:rPr altLang="zh-CN" baseline="-25000" b="1" sz="2200" lang="en-US">
                  <a:latin typeface="Times New Roman" pitchFamily="18" charset="0"/>
                </a:rPr>
                <a:t>-1</a:t>
              </a:r>
            </a:p>
          </p:txBody>
        </p:sp>
        <p:sp>
          <p:nvSpPr>
            <p:cNvPr id="1048898" name="Text Box 24"/>
            <p:cNvSpPr txBox="1"/>
            <p:nvPr/>
          </p:nvSpPr>
          <p:spPr>
            <a:xfrm rot="0">
              <a:off x="753" y="1507"/>
              <a:ext cx="266"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a:t>
              </a:r>
              <a:r>
                <a:rPr altLang="zh-CN" baseline="-25000" b="1" sz="2200" lang="en-US">
                  <a:latin typeface="Times New Roman" pitchFamily="18" charset="0"/>
                </a:rPr>
                <a:t>0</a:t>
              </a:r>
            </a:p>
          </p:txBody>
        </p:sp>
        <p:sp>
          <p:nvSpPr>
            <p:cNvPr id="1048899" name="Text Box 25"/>
            <p:cNvSpPr txBox="1"/>
            <p:nvPr/>
          </p:nvSpPr>
          <p:spPr>
            <a:xfrm rot="0">
              <a:off x="672" y="1795"/>
              <a:ext cx="359"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a:t>
              </a:r>
              <a:r>
                <a:rPr altLang="zh-CN" baseline="-25000" b="1" sz="2200" lang="en-US">
                  <a:latin typeface="Times New Roman" pitchFamily="18" charset="0"/>
                </a:rPr>
                <a:t>n-1</a:t>
              </a:r>
            </a:p>
          </p:txBody>
        </p:sp>
        <p:sp>
          <p:nvSpPr>
            <p:cNvPr id="1048900" name="Text Box 26"/>
            <p:cNvSpPr txBox="1"/>
            <p:nvPr/>
          </p:nvSpPr>
          <p:spPr>
            <a:xfrm rot="0">
              <a:off x="2832" y="2352"/>
              <a:ext cx="249" cy="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0</a:t>
              </a:r>
            </a:p>
          </p:txBody>
        </p:sp>
        <p:sp>
          <p:nvSpPr>
            <p:cNvPr id="1048901" name="Text Box 27"/>
            <p:cNvSpPr txBox="1"/>
            <p:nvPr/>
          </p:nvSpPr>
          <p:spPr>
            <a:xfrm rot="0">
              <a:off x="2832" y="2522"/>
              <a:ext cx="249" cy="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1</a:t>
              </a:r>
            </a:p>
          </p:txBody>
        </p:sp>
        <p:sp>
          <p:nvSpPr>
            <p:cNvPr id="1048902" name="Text Box 28"/>
            <p:cNvSpPr txBox="1"/>
            <p:nvPr/>
          </p:nvSpPr>
          <p:spPr>
            <a:xfrm rot="0">
              <a:off x="2810" y="2832"/>
              <a:ext cx="355" cy="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m-1</a:t>
              </a:r>
            </a:p>
          </p:txBody>
        </p:sp>
      </p:grpSp>
      <p:sp>
        <p:nvSpPr>
          <p:cNvPr id="104890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890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16</a:t>
            </a:fld>
            <a:endParaRPr altLang="en-US" sz="1400" lang="zh-CN">
              <a:solidFill>
                <a:srgbClr val="656565"/>
              </a:solidFill>
            </a:endParaRPr>
          </a:p>
        </p:txBody>
      </p:sp>
      <p:sp>
        <p:nvSpPr>
          <p:cNvPr id="104890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8878"/>
                                        </p:tgtEl>
                                        <p:attrNameLst>
                                          <p:attrName>style.visibility</p:attrName>
                                        </p:attrNameLst>
                                      </p:cBhvr>
                                      <p:to>
                                        <p:strVal val="visible"/>
                                      </p:to>
                                    </p:set>
                                  </p:childTnLst>
                                </p:cTn>
                              </p:par>
                            </p:childTnLst>
                          </p:cTn>
                        </p:par>
                      </p:childTnLst>
                    </p:cTn>
                  </p:par>
                  <p:par>
                    <p:cTn fill="hold" id="7" nodeType="clickPar">
                      <p:stCondLst>
                        <p:cond delay="indefinite"/>
                      </p:stCondLst>
                      <p:childTnLst>
                        <p:par>
                          <p:cTn fill="hold" id="8" nodeType="withGroup">
                            <p:stCondLst>
                              <p:cond delay="0"/>
                            </p:stCondLst>
                            <p:childTnLst>
                              <p:par>
                                <p:cTn fill="hold" grpId="0" id="9" nodeType="clickEffect" presetClass="entr" presetID="1" presetSubtype="0">
                                  <p:stCondLst>
                                    <p:cond delay="0"/>
                                  </p:stCondLst>
                                  <p:childTnLst>
                                    <p:set>
                                      <p:cBhvr>
                                        <p:cTn dur="1" fill="hold" id="10">
                                          <p:stCondLst>
                                            <p:cond delay="499"/>
                                          </p:stCondLst>
                                        </p:cTn>
                                        <p:tgtEl>
                                          <p:spTgt spid="1048879"/>
                                        </p:tgtEl>
                                        <p:attrNameLst>
                                          <p:attrName>style.visibility</p:attrName>
                                        </p:attrNameLst>
                                      </p:cBhvr>
                                      <p:to>
                                        <p:strVal val="visible"/>
                                      </p:to>
                                    </p:set>
                                  </p:childTnLst>
                                </p:cTn>
                              </p:par>
                            </p:childTnLst>
                          </p:cTn>
                        </p:par>
                        <p:par>
                          <p:cTn fill="hold" id="11" nodeType="afterGroup">
                            <p:stCondLst>
                              <p:cond delay="500"/>
                            </p:stCondLst>
                            <p:childTnLst>
                              <p:par>
                                <p:cTn fill="hold" id="12" nodeType="afterEffect" presetClass="entr" presetID="2" presetSubtype="4">
                                  <p:stCondLst>
                                    <p:cond delay="0"/>
                                  </p:stCondLst>
                                  <p:childTnLst>
                                    <p:set>
                                      <p:cBhvr>
                                        <p:cTn dur="1" fill="hold" id="14">
                                          <p:stCondLst>
                                            <p:cond delay="0"/>
                                          </p:stCondLst>
                                        </p:cTn>
                                        <p:tgtEl>
                                          <p:spTgt spid="138"/>
                                        </p:tgtEl>
                                        <p:attrNameLst>
                                          <p:attrName>style.visibility</p:attrName>
                                        </p:attrNameLst>
                                      </p:cBhvr>
                                      <p:to>
                                        <p:strVal val="visible"/>
                                      </p:to>
                                    </p:set>
                                    <p:anim calcmode="lin" valueType="num">
                                      <p:cBhvr additive="base">
                                        <p:cTn dur="500" fill="hold" id="15"/>
                                        <p:tgtEl>
                                          <p:spTgt spid="138"/>
                                        </p:tgtEl>
                                        <p:attrNameLst>
                                          <p:attrName>ppt_x</p:attrName>
                                        </p:attrNameLst>
                                      </p:cBhvr>
                                      <p:tavLst>
                                        <p:tav tm="0">
                                          <p:val>
                                            <p:strVal val="#ppt_x"/>
                                          </p:val>
                                        </p:tav>
                                        <p:tav tm="100000">
                                          <p:val>
                                            <p:strVal val="#ppt_x"/>
                                          </p:val>
                                        </p:tav>
                                      </p:tavLst>
                                    </p:anim>
                                    <p:anim calcmode="lin" valueType="num">
                                      <p:cBhvr additive="base">
                                        <p:cTn dur="500" fill="hold" id="16"/>
                                        <p:tgtEl>
                                          <p:spTgt spid="138"/>
                                        </p:tgtEl>
                                        <p:attrNameLst>
                                          <p:attrName>ppt_y</p:attrName>
                                        </p:attrNameLst>
                                      </p:cBhvr>
                                      <p:tavLst>
                                        <p:tav tm="0">
                                          <p:val>
                                            <p:strVal val="1+#ppt_h/2"/>
                                          </p:val>
                                        </p:tav>
                                        <p:tav tm="100000">
                                          <p:val>
                                            <p:strVal val="#ppt_y"/>
                                          </p:val>
                                        </p:tav>
                                      </p:tavLst>
                                    </p:anim>
                                  </p:childTnLst>
                                  <p:subTnLst>
                                    <p:audio>
                                      <p:cMediaNode mute="0" vol="50000">
                                        <p:cTn display="0" id="13" masterRel="sameClick" presetSubtype="1">
                                          <p:stCondLst>
                                            <p:cond evt="begin" delay="0">
                                              <p:tn val="12"/>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78" grpId="0" uiExpand="0" build="whole"/>
      <p:bldP spid="1048879" grpId="0" uiExpand="0" build="whole"/>
    </p:bldLst>
  </p:timing>
</p:sld>
</file>

<file path=ppt/slides/slide17.xml><?xml version="1.0" encoding="utf-8"?>
<p:sld xmlns:a="http://schemas.openxmlformats.org/drawingml/2006/main" xmlns:r="http://schemas.openxmlformats.org/officeDocument/2006/relationships" xmlns:p="http://schemas.openxmlformats.org/presentationml/2006/main" show="1" showMasterSp="1">
  <p:cSld>
    <p:spTree>
      <p:nvGrpSpPr>
        <p:cNvPr id="139" name=""/>
        <p:cNvGrpSpPr/>
        <p:nvPr/>
      </p:nvGrpSpPr>
      <p:grpSpPr>
        <a:xfrm rot="0">
          <a:off x="0" y="0"/>
          <a:ext cx="0" cy="0"/>
          <a:chOff x="0" y="0"/>
          <a:chExt cx="0" cy="0"/>
        </a:xfrm>
      </p:grpSpPr>
      <p:sp>
        <p:nvSpPr>
          <p:cNvPr id="1048906" name="Text Box 2"/>
          <p:cNvSpPr txBox="1"/>
          <p:nvPr/>
        </p:nvSpPr>
        <p:spPr>
          <a:xfrm rot="0">
            <a:off x="381000" y="4170362"/>
            <a:ext cx="8474075"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图中，</a:t>
            </a:r>
            <a:r>
              <a:rPr altLang="zh-CN" sz="2400" lang="en-US">
                <a:latin typeface="Times New Roman" pitchFamily="18" charset="0"/>
              </a:rPr>
              <a:t>A</a:t>
            </a:r>
            <a:r>
              <a:rPr altLang="zh-CN" baseline="-25000" sz="2400" lang="en-US">
                <a:latin typeface="Times New Roman" pitchFamily="18" charset="0"/>
              </a:rPr>
              <a:t>0</a:t>
            </a:r>
            <a:r>
              <a:rPr altLang="en-US" sz="2400" lang="zh-CN">
                <a:latin typeface="Times New Roman" pitchFamily="18" charset="0"/>
              </a:rPr>
              <a:t>～</a:t>
            </a:r>
            <a:r>
              <a:rPr altLang="zh-CN" sz="2400" lang="en-US">
                <a:latin typeface="Times New Roman" pitchFamily="18" charset="0"/>
              </a:rPr>
              <a:t>A</a:t>
            </a:r>
            <a:r>
              <a:rPr altLang="zh-CN" baseline="-25000" sz="2400" lang="en-US">
                <a:latin typeface="Times New Roman" pitchFamily="18" charset="0"/>
              </a:rPr>
              <a:t>n-1</a:t>
            </a:r>
            <a:r>
              <a:rPr altLang="en-US" sz="2400" lang="zh-CN">
                <a:latin typeface="Times New Roman" pitchFamily="18" charset="0"/>
              </a:rPr>
              <a:t>为地址输入线；</a:t>
            </a:r>
            <a:r>
              <a:rPr altLang="zh-CN" sz="2400" lang="en-US">
                <a:latin typeface="Times New Roman" pitchFamily="18" charset="0"/>
              </a:rPr>
              <a:t>W</a:t>
            </a:r>
            <a:r>
              <a:rPr altLang="zh-CN" baseline="-25000" sz="2400" lang="en-US">
                <a:latin typeface="Times New Roman" pitchFamily="18" charset="0"/>
              </a:rPr>
              <a:t>0</a:t>
            </a:r>
            <a:r>
              <a:rPr altLang="en-US" sz="2400" lang="zh-CN">
                <a:latin typeface="Times New Roman" pitchFamily="18" charset="0"/>
              </a:rPr>
              <a:t>～</a:t>
            </a:r>
            <a:r>
              <a:rPr altLang="zh-CN" sz="2400" lang="en-US">
                <a:latin typeface="Times New Roman" pitchFamily="18" charset="0"/>
              </a:rPr>
              <a:t>W</a:t>
            </a:r>
            <a:r>
              <a:rPr altLang="zh-CN" baseline="-25000" sz="2400" lang="en-US">
                <a:latin typeface="Times New Roman" pitchFamily="18" charset="0"/>
              </a:rPr>
              <a:t>2</a:t>
            </a:r>
            <a:r>
              <a:rPr altLang="zh-CN" baseline="30000" sz="2400" lang="en-US">
                <a:latin typeface="Times New Roman" pitchFamily="18" charset="0"/>
              </a:rPr>
              <a:t>n</a:t>
            </a:r>
            <a:r>
              <a:rPr altLang="zh-CN" baseline="-25000" sz="2400" lang="en-US">
                <a:latin typeface="Times New Roman" pitchFamily="18" charset="0"/>
              </a:rPr>
              <a:t>-1</a:t>
            </a:r>
            <a:r>
              <a:rPr altLang="en-US" sz="2400" lang="zh-CN">
                <a:latin typeface="Times New Roman" pitchFamily="18" charset="0"/>
              </a:rPr>
              <a:t>为地址译码输出线，又称为字线；</a:t>
            </a:r>
            <a:r>
              <a:rPr altLang="zh-CN" sz="2400" lang="en-US">
                <a:latin typeface="Times New Roman" pitchFamily="18" charset="0"/>
              </a:rPr>
              <a:t>D</a:t>
            </a:r>
            <a:r>
              <a:rPr altLang="zh-CN" baseline="-25000" sz="2400" lang="en-US">
                <a:latin typeface="Times New Roman" pitchFamily="18" charset="0"/>
              </a:rPr>
              <a:t>0</a:t>
            </a:r>
            <a:r>
              <a:rPr altLang="en-US" sz="2400" lang="zh-CN">
                <a:latin typeface="Times New Roman" pitchFamily="18" charset="0"/>
              </a:rPr>
              <a:t>～</a:t>
            </a:r>
            <a:r>
              <a:rPr altLang="zh-CN" sz="2400" lang="en-US">
                <a:latin typeface="Times New Roman" pitchFamily="18" charset="0"/>
              </a:rPr>
              <a:t>D</a:t>
            </a:r>
            <a:r>
              <a:rPr altLang="zh-CN" baseline="-25000" sz="2400" lang="en-US">
                <a:latin typeface="Times New Roman" pitchFamily="18" charset="0"/>
              </a:rPr>
              <a:t>m-1</a:t>
            </a:r>
            <a:r>
              <a:rPr altLang="en-US" sz="2400" lang="zh-CN">
                <a:latin typeface="Times New Roman" pitchFamily="18" charset="0"/>
              </a:rPr>
              <a:t>为数据输出线，又称为位线。通常，将一个</a:t>
            </a:r>
            <a:r>
              <a:rPr altLang="zh-CN" sz="2400" lang="en-US">
                <a:latin typeface="Times New Roman" pitchFamily="18" charset="0"/>
              </a:rPr>
              <a:t>n</a:t>
            </a:r>
            <a:r>
              <a:rPr altLang="en-US" sz="2400" lang="zh-CN">
                <a:latin typeface="Times New Roman" pitchFamily="18" charset="0"/>
              </a:rPr>
              <a:t>位地址输入和</a:t>
            </a:r>
            <a:r>
              <a:rPr altLang="zh-CN" sz="2400" lang="en-US">
                <a:latin typeface="Times New Roman" pitchFamily="18" charset="0"/>
              </a:rPr>
              <a:t>m</a:t>
            </a:r>
            <a:r>
              <a:rPr altLang="en-US" sz="2400" lang="zh-CN">
                <a:latin typeface="Times New Roman" pitchFamily="18" charset="0"/>
              </a:rPr>
              <a:t>位数据输出的</a:t>
            </a:r>
            <a:r>
              <a:rPr altLang="zh-CN" sz="2400" lang="en-US">
                <a:latin typeface="Times New Roman" pitchFamily="18" charset="0"/>
              </a:rPr>
              <a:t>PROM</a:t>
            </a:r>
            <a:r>
              <a:rPr altLang="en-US" sz="2400" lang="zh-CN">
                <a:latin typeface="Times New Roman" pitchFamily="18" charset="0"/>
              </a:rPr>
              <a:t>的存储容量表示为</a:t>
            </a:r>
            <a:r>
              <a:rPr altLang="zh-CN" sz="2400" lang="en-US">
                <a:latin typeface="Times New Roman" pitchFamily="18" charset="0"/>
              </a:rPr>
              <a:t>2</a:t>
            </a:r>
            <a:r>
              <a:rPr altLang="zh-CN" baseline="30000" sz="2400" lang="en-US">
                <a:latin typeface="Times New Roman" pitchFamily="18" charset="0"/>
              </a:rPr>
              <a:t>n</a:t>
            </a:r>
            <a:r>
              <a:rPr altLang="en-US" sz="2400" lang="zh-CN">
                <a:latin typeface="Times New Roman" pitchFamily="18" charset="0"/>
              </a:rPr>
              <a:t>×m(位</a:t>
            </a:r>
            <a:r>
              <a:rPr altLang="zh-CN" sz="2400" lang="en-US">
                <a:latin typeface="Times New Roman" pitchFamily="18" charset="0"/>
              </a:rPr>
              <a:t>)</a:t>
            </a:r>
            <a:r>
              <a:rPr altLang="en-US" sz="2400" lang="zh-CN">
                <a:latin typeface="Times New Roman" pitchFamily="18" charset="0"/>
              </a:rPr>
              <a:t>，意味着存储体中有</a:t>
            </a:r>
            <a:r>
              <a:rPr altLang="zh-CN" sz="2400" lang="en-US">
                <a:latin typeface="Times New Roman" pitchFamily="18" charset="0"/>
              </a:rPr>
              <a:t>2</a:t>
            </a:r>
            <a:r>
              <a:rPr altLang="zh-CN" baseline="30000" sz="2400" lang="en-US">
                <a:latin typeface="Times New Roman" pitchFamily="18" charset="0"/>
              </a:rPr>
              <a:t>n</a:t>
            </a:r>
            <a:r>
              <a:rPr altLang="en-US" sz="2400" lang="zh-CN">
                <a:latin typeface="Times New Roman" pitchFamily="18" charset="0"/>
              </a:rPr>
              <a:t>×m个存储元，每个存储元的状态代表一位二进制代码。</a:t>
            </a:r>
          </a:p>
        </p:txBody>
      </p:sp>
      <p:grpSp>
        <p:nvGrpSpPr>
          <p:cNvPr id="140" name=""/>
          <p:cNvGrpSpPr/>
          <p:nvPr/>
        </p:nvGrpSpPr>
        <p:grpSpPr>
          <a:xfrm rot="0">
            <a:off x="2286000" y="1027112"/>
            <a:ext cx="4519612" cy="3025775"/>
            <a:chOff x="672" y="1507"/>
            <a:chExt cx="2493" cy="1525"/>
          </a:xfrm>
        </p:grpSpPr>
        <p:sp>
          <p:nvSpPr>
            <p:cNvPr id="1048907" name="Rectangle 4"/>
            <p:cNvSpPr/>
            <p:nvPr/>
          </p:nvSpPr>
          <p:spPr>
            <a:xfrm rot="0">
              <a:off x="1392" y="1584"/>
              <a:ext cx="1056" cy="52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08" name="Rectangle 5"/>
            <p:cNvSpPr/>
            <p:nvPr/>
          </p:nvSpPr>
          <p:spPr>
            <a:xfrm rot="0">
              <a:off x="1392" y="2448"/>
              <a:ext cx="1056" cy="52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09" name="Line 6"/>
            <p:cNvSpPr/>
            <p:nvPr/>
          </p:nvSpPr>
          <p:spPr>
            <a:xfrm rot="0">
              <a:off x="1536" y="2112"/>
              <a:ext cx="0" cy="336"/>
            </a:xfrm>
            <a:prstGeom prst="line"/>
            <a:noFill/>
            <a:ln w="19050" cap="flat" cmpd="sng">
              <a:solidFill>
                <a:schemeClr val="dk1">
                  <a:alpha val="100000"/>
                </a:schemeClr>
              </a:solidFill>
              <a:prstDash val="solid"/>
              <a:round/>
              <a:tailEnd type="triangle" w="med" len="med"/>
            </a:ln>
          </p:spPr>
        </p:sp>
        <p:sp>
          <p:nvSpPr>
            <p:cNvPr id="1048910" name="Line 7"/>
            <p:cNvSpPr/>
            <p:nvPr/>
          </p:nvSpPr>
          <p:spPr>
            <a:xfrm rot="0">
              <a:off x="1872" y="2112"/>
              <a:ext cx="0" cy="336"/>
            </a:xfrm>
            <a:prstGeom prst="line"/>
            <a:noFill/>
            <a:ln w="19050" cap="flat" cmpd="sng">
              <a:solidFill>
                <a:schemeClr val="dk1">
                  <a:alpha val="100000"/>
                </a:schemeClr>
              </a:solidFill>
              <a:prstDash val="solid"/>
              <a:round/>
              <a:tailEnd type="triangle" w="med" len="med"/>
            </a:ln>
          </p:spPr>
        </p:sp>
        <p:sp>
          <p:nvSpPr>
            <p:cNvPr id="1048911" name="Line 8"/>
            <p:cNvSpPr/>
            <p:nvPr/>
          </p:nvSpPr>
          <p:spPr>
            <a:xfrm rot="0">
              <a:off x="2304" y="2112"/>
              <a:ext cx="0" cy="336"/>
            </a:xfrm>
            <a:prstGeom prst="line"/>
            <a:noFill/>
            <a:ln w="19050" cap="flat" cmpd="sng">
              <a:solidFill>
                <a:schemeClr val="dk1">
                  <a:alpha val="100000"/>
                </a:schemeClr>
              </a:solidFill>
              <a:prstDash val="solid"/>
              <a:round/>
              <a:tailEnd type="triangle" w="med" len="med"/>
            </a:ln>
          </p:spPr>
        </p:sp>
        <p:sp>
          <p:nvSpPr>
            <p:cNvPr id="1048912" name="Line 9"/>
            <p:cNvSpPr/>
            <p:nvPr/>
          </p:nvSpPr>
          <p:spPr>
            <a:xfrm rot="0">
              <a:off x="1056" y="1680"/>
              <a:ext cx="336" cy="0"/>
            </a:xfrm>
            <a:prstGeom prst="line"/>
            <a:noFill/>
            <a:ln w="19050" cap="flat" cmpd="sng">
              <a:solidFill>
                <a:schemeClr val="dk1">
                  <a:alpha val="100000"/>
                </a:schemeClr>
              </a:solidFill>
              <a:prstDash val="solid"/>
              <a:round/>
              <a:tailEnd type="triangle" w="med" len="med"/>
            </a:ln>
          </p:spPr>
        </p:sp>
        <p:sp>
          <p:nvSpPr>
            <p:cNvPr id="1048913" name="Line 10"/>
            <p:cNvSpPr/>
            <p:nvPr/>
          </p:nvSpPr>
          <p:spPr>
            <a:xfrm rot="0">
              <a:off x="1056" y="2016"/>
              <a:ext cx="336" cy="0"/>
            </a:xfrm>
            <a:prstGeom prst="line"/>
            <a:noFill/>
            <a:ln w="19050" cap="flat" cmpd="sng">
              <a:solidFill>
                <a:schemeClr val="dk1">
                  <a:alpha val="100000"/>
                </a:schemeClr>
              </a:solidFill>
              <a:prstDash val="solid"/>
              <a:round/>
              <a:tailEnd type="triangle" w="med" len="med"/>
            </a:ln>
          </p:spPr>
        </p:sp>
        <p:sp>
          <p:nvSpPr>
            <p:cNvPr id="1048914" name="Line 11"/>
            <p:cNvSpPr/>
            <p:nvPr/>
          </p:nvSpPr>
          <p:spPr>
            <a:xfrm rot="0">
              <a:off x="1200" y="1788"/>
              <a:ext cx="0" cy="144"/>
            </a:xfrm>
            <a:prstGeom prst="line"/>
            <a:noFill/>
            <a:ln w="38100" cap="flat" cmpd="sng">
              <a:solidFill>
                <a:schemeClr val="dk1">
                  <a:alpha val="100000"/>
                </a:schemeClr>
              </a:solidFill>
              <a:prstDash val="sysDot"/>
              <a:round/>
            </a:ln>
          </p:spPr>
        </p:sp>
        <p:sp>
          <p:nvSpPr>
            <p:cNvPr id="1048915" name="Line 12"/>
            <p:cNvSpPr/>
            <p:nvPr/>
          </p:nvSpPr>
          <p:spPr>
            <a:xfrm rot="0">
              <a:off x="2016" y="2268"/>
              <a:ext cx="144" cy="0"/>
            </a:xfrm>
            <a:prstGeom prst="line"/>
            <a:noFill/>
            <a:ln w="38100" cap="flat" cmpd="sng">
              <a:solidFill>
                <a:schemeClr val="dk1">
                  <a:alpha val="100000"/>
                </a:schemeClr>
              </a:solidFill>
              <a:prstDash val="sysDot"/>
              <a:round/>
            </a:ln>
          </p:spPr>
        </p:sp>
        <p:sp>
          <p:nvSpPr>
            <p:cNvPr id="1048916" name="Line 13"/>
            <p:cNvSpPr/>
            <p:nvPr/>
          </p:nvSpPr>
          <p:spPr>
            <a:xfrm rot="0">
              <a:off x="2448" y="2496"/>
              <a:ext cx="384" cy="0"/>
            </a:xfrm>
            <a:prstGeom prst="line"/>
            <a:noFill/>
            <a:ln w="19050" cap="flat" cmpd="sng">
              <a:solidFill>
                <a:schemeClr val="dk1">
                  <a:alpha val="100000"/>
                </a:schemeClr>
              </a:solidFill>
              <a:prstDash val="solid"/>
              <a:round/>
              <a:tailEnd type="triangle" w="med" len="med"/>
            </a:ln>
          </p:spPr>
        </p:sp>
        <p:sp>
          <p:nvSpPr>
            <p:cNvPr id="1048917" name="Line 14"/>
            <p:cNvSpPr/>
            <p:nvPr/>
          </p:nvSpPr>
          <p:spPr>
            <a:xfrm rot="0">
              <a:off x="2448" y="2640"/>
              <a:ext cx="384" cy="0"/>
            </a:xfrm>
            <a:prstGeom prst="line"/>
            <a:noFill/>
            <a:ln w="19050" cap="flat" cmpd="sng">
              <a:solidFill>
                <a:schemeClr val="dk1">
                  <a:alpha val="100000"/>
                </a:schemeClr>
              </a:solidFill>
              <a:prstDash val="solid"/>
              <a:round/>
              <a:tailEnd type="triangle" w="med" len="med"/>
            </a:ln>
          </p:spPr>
        </p:sp>
        <p:sp>
          <p:nvSpPr>
            <p:cNvPr id="1048918" name="Line 15"/>
            <p:cNvSpPr/>
            <p:nvPr/>
          </p:nvSpPr>
          <p:spPr>
            <a:xfrm rot="0">
              <a:off x="2448" y="2928"/>
              <a:ext cx="384" cy="0"/>
            </a:xfrm>
            <a:prstGeom prst="line"/>
            <a:noFill/>
            <a:ln w="19050" cap="flat" cmpd="sng">
              <a:solidFill>
                <a:schemeClr val="dk1">
                  <a:alpha val="100000"/>
                </a:schemeClr>
              </a:solidFill>
              <a:prstDash val="solid"/>
              <a:round/>
              <a:tailEnd type="triangle" w="med" len="med"/>
            </a:ln>
          </p:spPr>
        </p:sp>
        <p:sp>
          <p:nvSpPr>
            <p:cNvPr id="1048919" name="Line 16"/>
            <p:cNvSpPr/>
            <p:nvPr/>
          </p:nvSpPr>
          <p:spPr>
            <a:xfrm rot="0">
              <a:off x="2640" y="2724"/>
              <a:ext cx="0" cy="144"/>
            </a:xfrm>
            <a:prstGeom prst="line"/>
            <a:noFill/>
            <a:ln w="38100" cap="flat" cmpd="sng">
              <a:solidFill>
                <a:schemeClr val="dk1">
                  <a:alpha val="100000"/>
                </a:schemeClr>
              </a:solidFill>
              <a:prstDash val="sysDot"/>
              <a:round/>
            </a:ln>
          </p:spPr>
        </p:sp>
        <p:sp>
          <p:nvSpPr>
            <p:cNvPr id="1048920" name="Text Box 17"/>
            <p:cNvSpPr txBox="1"/>
            <p:nvPr/>
          </p:nvSpPr>
          <p:spPr>
            <a:xfrm rot="0">
              <a:off x="1423" y="1741"/>
              <a:ext cx="807" cy="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000" lang="zh-CN">
                  <a:latin typeface="Times New Roman" pitchFamily="18" charset="0"/>
                </a:rPr>
                <a:t>地址译码器</a:t>
              </a:r>
            </a:p>
          </p:txBody>
        </p:sp>
        <p:sp>
          <p:nvSpPr>
            <p:cNvPr id="1048921" name="Text Box 18"/>
            <p:cNvSpPr txBox="1"/>
            <p:nvPr/>
          </p:nvSpPr>
          <p:spPr>
            <a:xfrm rot="0">
              <a:off x="1597" y="2588"/>
              <a:ext cx="524" cy="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000" lang="zh-CN">
                  <a:latin typeface="Times New Roman" pitchFamily="18" charset="0"/>
                </a:rPr>
                <a:t>存储体</a:t>
              </a:r>
            </a:p>
          </p:txBody>
        </p:sp>
        <p:sp>
          <p:nvSpPr>
            <p:cNvPr id="1048922" name="Text Box 19"/>
            <p:cNvSpPr txBox="1"/>
            <p:nvPr/>
          </p:nvSpPr>
          <p:spPr>
            <a:xfrm rot="0">
              <a:off x="1184" y="2131"/>
              <a:ext cx="308"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W</a:t>
              </a:r>
              <a:r>
                <a:rPr altLang="zh-CN" baseline="-25000" b="1" sz="2200" lang="en-US">
                  <a:latin typeface="Times New Roman" pitchFamily="18" charset="0"/>
                </a:rPr>
                <a:t>0</a:t>
              </a:r>
            </a:p>
          </p:txBody>
        </p:sp>
        <p:sp>
          <p:nvSpPr>
            <p:cNvPr id="1048923" name="Text Box 20"/>
            <p:cNvSpPr txBox="1"/>
            <p:nvPr/>
          </p:nvSpPr>
          <p:spPr>
            <a:xfrm rot="0">
              <a:off x="1536" y="2131"/>
              <a:ext cx="309"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W</a:t>
              </a:r>
              <a:r>
                <a:rPr altLang="zh-CN" baseline="-25000" b="1" sz="2200" lang="en-US">
                  <a:latin typeface="Times New Roman" pitchFamily="18" charset="0"/>
                </a:rPr>
                <a:t>1</a:t>
              </a:r>
            </a:p>
          </p:txBody>
        </p:sp>
        <p:sp>
          <p:nvSpPr>
            <p:cNvPr id="1048924" name="Text Box 21"/>
            <p:cNvSpPr txBox="1"/>
            <p:nvPr/>
          </p:nvSpPr>
          <p:spPr>
            <a:xfrm rot="0">
              <a:off x="2352" y="2131"/>
              <a:ext cx="455"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W</a:t>
              </a:r>
              <a:r>
                <a:rPr altLang="zh-CN" baseline="-25000" b="1" sz="2200" lang="en-US">
                  <a:latin typeface="Times New Roman" pitchFamily="18" charset="0"/>
                </a:rPr>
                <a:t>2</a:t>
              </a:r>
              <a:r>
                <a:rPr altLang="zh-CN" baseline="30000" b="1" sz="2200" lang="en-US">
                  <a:latin typeface="Times New Roman" pitchFamily="18" charset="0"/>
                </a:rPr>
                <a:t>n</a:t>
              </a:r>
              <a:r>
                <a:rPr altLang="zh-CN" baseline="-25000" b="1" sz="2200" lang="en-US">
                  <a:latin typeface="Times New Roman" pitchFamily="18" charset="0"/>
                </a:rPr>
                <a:t>-1</a:t>
              </a:r>
            </a:p>
          </p:txBody>
        </p:sp>
        <p:sp>
          <p:nvSpPr>
            <p:cNvPr id="1048925" name="Text Box 22"/>
            <p:cNvSpPr txBox="1"/>
            <p:nvPr/>
          </p:nvSpPr>
          <p:spPr>
            <a:xfrm rot="0">
              <a:off x="753" y="1507"/>
              <a:ext cx="266"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a:t>
              </a:r>
              <a:r>
                <a:rPr altLang="zh-CN" baseline="-25000" b="1" sz="2200" lang="en-US">
                  <a:latin typeface="Times New Roman" pitchFamily="18" charset="0"/>
                </a:rPr>
                <a:t>0</a:t>
              </a:r>
            </a:p>
          </p:txBody>
        </p:sp>
        <p:sp>
          <p:nvSpPr>
            <p:cNvPr id="1048926" name="Text Box 23"/>
            <p:cNvSpPr txBox="1"/>
            <p:nvPr/>
          </p:nvSpPr>
          <p:spPr>
            <a:xfrm rot="0">
              <a:off x="672" y="1795"/>
              <a:ext cx="359" cy="215"/>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a:t>
              </a:r>
              <a:r>
                <a:rPr altLang="zh-CN" baseline="-25000" b="1" sz="2200" lang="en-US">
                  <a:latin typeface="Times New Roman" pitchFamily="18" charset="0"/>
                </a:rPr>
                <a:t>n-1</a:t>
              </a:r>
            </a:p>
          </p:txBody>
        </p:sp>
        <p:sp>
          <p:nvSpPr>
            <p:cNvPr id="1048927" name="Text Box 24"/>
            <p:cNvSpPr txBox="1"/>
            <p:nvPr/>
          </p:nvSpPr>
          <p:spPr>
            <a:xfrm rot="0">
              <a:off x="2832" y="2352"/>
              <a:ext cx="249" cy="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0</a:t>
              </a:r>
            </a:p>
          </p:txBody>
        </p:sp>
        <p:sp>
          <p:nvSpPr>
            <p:cNvPr id="1048928" name="Text Box 25"/>
            <p:cNvSpPr txBox="1"/>
            <p:nvPr/>
          </p:nvSpPr>
          <p:spPr>
            <a:xfrm rot="0">
              <a:off x="2832" y="2522"/>
              <a:ext cx="249" cy="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1</a:t>
              </a:r>
            </a:p>
          </p:txBody>
        </p:sp>
        <p:sp>
          <p:nvSpPr>
            <p:cNvPr id="1048929" name="Text Box 26"/>
            <p:cNvSpPr txBox="1"/>
            <p:nvPr/>
          </p:nvSpPr>
          <p:spPr>
            <a:xfrm rot="0">
              <a:off x="2810" y="2832"/>
              <a:ext cx="355" cy="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m-1</a:t>
              </a:r>
            </a:p>
          </p:txBody>
        </p:sp>
      </p:grpSp>
      <p:sp>
        <p:nvSpPr>
          <p:cNvPr id="104893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893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17</a:t>
            </a:fld>
            <a:endParaRPr altLang="en-US" sz="1400" lang="zh-CN">
              <a:solidFill>
                <a:srgbClr val="656565"/>
              </a:solidFill>
            </a:endParaRPr>
          </a:p>
        </p:txBody>
      </p:sp>
      <p:sp>
        <p:nvSpPr>
          <p:cNvPr id="104893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1" presetSubtype="0">
                                  <p:stCondLst>
                                    <p:cond delay="0"/>
                                  </p:stCondLst>
                                  <p:childTnLst>
                                    <p:set>
                                      <p:cBhvr>
                                        <p:cTn dur="1" fill="hold" id="6">
                                          <p:stCondLst>
                                            <p:cond delay="499"/>
                                          </p:stCondLst>
                                        </p:cTn>
                                        <p:tgtEl>
                                          <p:spTgt spid="1048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6" grpId="0" uiExpand="0" build="whole"/>
    </p:bldLst>
  </p:timing>
</p:sld>
</file>

<file path=ppt/slides/slide18.xml><?xml version="1.0" encoding="utf-8"?>
<p:sld xmlns:a="http://schemas.openxmlformats.org/drawingml/2006/main" xmlns:r="http://schemas.openxmlformats.org/officeDocument/2006/relationships" xmlns:p="http://schemas.openxmlformats.org/presentationml/2006/main" show="1" showMasterSp="1">
  <p:cSld>
    <p:spTree>
      <p:nvGrpSpPr>
        <p:cNvPr id="141" name=""/>
        <p:cNvGrpSpPr/>
        <p:nvPr/>
      </p:nvGrpSpPr>
      <p:grpSpPr>
        <a:xfrm rot="0">
          <a:off x="0" y="0"/>
          <a:ext cx="0" cy="0"/>
          <a:chOff x="0" y="0"/>
          <a:chExt cx="0" cy="0"/>
        </a:xfrm>
      </p:grpSpPr>
      <p:sp>
        <p:nvSpPr>
          <p:cNvPr id="1048933" name="Text Box 2"/>
          <p:cNvSpPr txBox="1"/>
          <p:nvPr/>
        </p:nvSpPr>
        <p:spPr>
          <a:xfrm rot="0">
            <a:off x="1219200" y="1200150"/>
            <a:ext cx="384175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存储体的结构示意图如下：</a:t>
            </a:r>
          </a:p>
        </p:txBody>
      </p:sp>
      <p:grpSp>
        <p:nvGrpSpPr>
          <p:cNvPr id="142" name=""/>
          <p:cNvGrpSpPr/>
          <p:nvPr/>
        </p:nvGrpSpPr>
        <p:grpSpPr>
          <a:xfrm rot="0">
            <a:off x="1600200" y="2190750"/>
            <a:ext cx="5753100" cy="3902075"/>
            <a:chOff x="1068" y="816"/>
            <a:chExt cx="3624" cy="2458"/>
          </a:xfrm>
        </p:grpSpPr>
        <p:grpSp>
          <p:nvGrpSpPr>
            <p:cNvPr id="143" name=""/>
            <p:cNvGrpSpPr/>
            <p:nvPr/>
          </p:nvGrpSpPr>
          <p:grpSpPr>
            <a:xfrm rot="0">
              <a:off x="1068" y="816"/>
              <a:ext cx="1524" cy="1392"/>
              <a:chOff x="2976" y="1200"/>
              <a:chExt cx="1524" cy="1392"/>
            </a:xfrm>
          </p:grpSpPr>
          <p:sp>
            <p:nvSpPr>
              <p:cNvPr id="1048934" name="Line 5"/>
              <p:cNvSpPr/>
              <p:nvPr/>
            </p:nvSpPr>
            <p:spPr>
              <a:xfrm rot="0">
                <a:off x="3120" y="1440"/>
                <a:ext cx="0" cy="1056"/>
              </a:xfrm>
              <a:prstGeom prst="line"/>
              <a:noFill/>
              <a:ln w="19050" cap="flat" cmpd="sng">
                <a:solidFill>
                  <a:schemeClr val="dk1">
                    <a:alpha val="100000"/>
                  </a:schemeClr>
                </a:solidFill>
                <a:prstDash val="solid"/>
                <a:round/>
              </a:ln>
            </p:spPr>
          </p:sp>
          <p:sp>
            <p:nvSpPr>
              <p:cNvPr id="1048935" name="Rectangle 6"/>
              <p:cNvSpPr/>
              <p:nvPr/>
            </p:nvSpPr>
            <p:spPr>
              <a:xfrm rot="0">
                <a:off x="3312" y="1584"/>
                <a:ext cx="43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36" name="Text Box 7"/>
              <p:cNvSpPr txBox="1"/>
              <p:nvPr/>
            </p:nvSpPr>
            <p:spPr>
              <a:xfrm rot="0">
                <a:off x="3340" y="1584"/>
                <a:ext cx="380"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0, 0</a:t>
                </a:r>
              </a:p>
            </p:txBody>
          </p:sp>
          <p:sp>
            <p:nvSpPr>
              <p:cNvPr id="1048937" name="Rectangle 8"/>
              <p:cNvSpPr/>
              <p:nvPr/>
            </p:nvSpPr>
            <p:spPr>
              <a:xfrm rot="0">
                <a:off x="3984" y="1584"/>
                <a:ext cx="43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38" name="Text Box 9"/>
              <p:cNvSpPr txBox="1"/>
              <p:nvPr/>
            </p:nvSpPr>
            <p:spPr>
              <a:xfrm rot="0">
                <a:off x="4012" y="1584"/>
                <a:ext cx="380"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1, 0</a:t>
                </a:r>
              </a:p>
            </p:txBody>
          </p:sp>
          <p:sp>
            <p:nvSpPr>
              <p:cNvPr id="1048939" name="Rectangle 10"/>
              <p:cNvSpPr/>
              <p:nvPr/>
            </p:nvSpPr>
            <p:spPr>
              <a:xfrm rot="0">
                <a:off x="3312" y="2160"/>
                <a:ext cx="43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40" name="Text Box 11"/>
              <p:cNvSpPr txBox="1"/>
              <p:nvPr/>
            </p:nvSpPr>
            <p:spPr>
              <a:xfrm rot="0">
                <a:off x="3340" y="2160"/>
                <a:ext cx="380"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0, 1</a:t>
                </a:r>
              </a:p>
            </p:txBody>
          </p:sp>
          <p:sp>
            <p:nvSpPr>
              <p:cNvPr id="1048941" name="Rectangle 12"/>
              <p:cNvSpPr/>
              <p:nvPr/>
            </p:nvSpPr>
            <p:spPr>
              <a:xfrm rot="0">
                <a:off x="3984" y="2160"/>
                <a:ext cx="43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42" name="Text Box 13"/>
              <p:cNvSpPr txBox="1"/>
              <p:nvPr/>
            </p:nvSpPr>
            <p:spPr>
              <a:xfrm rot="0">
                <a:off x="4012" y="2160"/>
                <a:ext cx="380"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1, 1</a:t>
                </a:r>
              </a:p>
            </p:txBody>
          </p:sp>
          <p:sp>
            <p:nvSpPr>
              <p:cNvPr id="1048943" name="Line 14"/>
              <p:cNvSpPr/>
              <p:nvPr/>
            </p:nvSpPr>
            <p:spPr>
              <a:xfrm rot="0">
                <a:off x="3540" y="1872"/>
                <a:ext cx="0" cy="144"/>
              </a:xfrm>
              <a:prstGeom prst="line"/>
              <a:noFill/>
              <a:ln w="19050" cap="flat" cmpd="sng">
                <a:solidFill>
                  <a:schemeClr val="dk1">
                    <a:alpha val="100000"/>
                  </a:schemeClr>
                </a:solidFill>
                <a:prstDash val="solid"/>
                <a:round/>
              </a:ln>
            </p:spPr>
          </p:sp>
          <p:sp>
            <p:nvSpPr>
              <p:cNvPr id="1048944" name="Line 15"/>
              <p:cNvSpPr/>
              <p:nvPr/>
            </p:nvSpPr>
            <p:spPr>
              <a:xfrm rot="0">
                <a:off x="3540" y="2016"/>
                <a:ext cx="960" cy="0"/>
              </a:xfrm>
              <a:prstGeom prst="line"/>
              <a:noFill/>
              <a:ln w="19050" cap="flat" cmpd="sng">
                <a:solidFill>
                  <a:schemeClr val="dk1">
                    <a:alpha val="100000"/>
                  </a:schemeClr>
                </a:solidFill>
                <a:prstDash val="solid"/>
                <a:round/>
              </a:ln>
            </p:spPr>
          </p:sp>
          <p:sp>
            <p:nvSpPr>
              <p:cNvPr id="1048945" name="Line 16"/>
              <p:cNvSpPr/>
              <p:nvPr/>
            </p:nvSpPr>
            <p:spPr>
              <a:xfrm rot="0">
                <a:off x="4212" y="1872"/>
                <a:ext cx="0" cy="144"/>
              </a:xfrm>
              <a:prstGeom prst="line"/>
              <a:noFill/>
              <a:ln w="19050" cap="flat" cmpd="sng">
                <a:solidFill>
                  <a:schemeClr val="dk1">
                    <a:alpha val="100000"/>
                  </a:schemeClr>
                </a:solidFill>
                <a:prstDash val="solid"/>
                <a:round/>
              </a:ln>
            </p:spPr>
          </p:sp>
          <p:sp>
            <p:nvSpPr>
              <p:cNvPr id="1048946" name="Line 17"/>
              <p:cNvSpPr/>
              <p:nvPr/>
            </p:nvSpPr>
            <p:spPr>
              <a:xfrm rot="0">
                <a:off x="3540" y="2448"/>
                <a:ext cx="0" cy="144"/>
              </a:xfrm>
              <a:prstGeom prst="line"/>
              <a:noFill/>
              <a:ln w="19050" cap="flat" cmpd="sng">
                <a:solidFill>
                  <a:schemeClr val="dk1">
                    <a:alpha val="100000"/>
                  </a:schemeClr>
                </a:solidFill>
                <a:prstDash val="solid"/>
                <a:round/>
              </a:ln>
            </p:spPr>
          </p:sp>
          <p:sp>
            <p:nvSpPr>
              <p:cNvPr id="1048947" name="Line 18"/>
              <p:cNvSpPr/>
              <p:nvPr/>
            </p:nvSpPr>
            <p:spPr>
              <a:xfrm rot="0">
                <a:off x="3540" y="2592"/>
                <a:ext cx="960" cy="0"/>
              </a:xfrm>
              <a:prstGeom prst="line"/>
              <a:noFill/>
              <a:ln w="19050" cap="flat" cmpd="sng">
                <a:solidFill>
                  <a:schemeClr val="dk1">
                    <a:alpha val="100000"/>
                  </a:schemeClr>
                </a:solidFill>
                <a:prstDash val="solid"/>
                <a:round/>
              </a:ln>
            </p:spPr>
          </p:sp>
          <p:sp>
            <p:nvSpPr>
              <p:cNvPr id="1048948" name="Line 19"/>
              <p:cNvSpPr/>
              <p:nvPr/>
            </p:nvSpPr>
            <p:spPr>
              <a:xfrm rot="0">
                <a:off x="4212" y="2448"/>
                <a:ext cx="0" cy="144"/>
              </a:xfrm>
              <a:prstGeom prst="line"/>
              <a:noFill/>
              <a:ln w="19050" cap="flat" cmpd="sng">
                <a:solidFill>
                  <a:schemeClr val="dk1">
                    <a:alpha val="100000"/>
                  </a:schemeClr>
                </a:solidFill>
                <a:prstDash val="solid"/>
                <a:round/>
              </a:ln>
            </p:spPr>
          </p:sp>
          <p:sp>
            <p:nvSpPr>
              <p:cNvPr id="1048949" name="Line 20"/>
              <p:cNvSpPr/>
              <p:nvPr/>
            </p:nvSpPr>
            <p:spPr>
              <a:xfrm rot="0">
                <a:off x="3864" y="1440"/>
                <a:ext cx="0" cy="1056"/>
              </a:xfrm>
              <a:prstGeom prst="line"/>
              <a:noFill/>
              <a:ln w="19050" cap="flat" cmpd="sng">
                <a:solidFill>
                  <a:schemeClr val="dk1">
                    <a:alpha val="100000"/>
                  </a:schemeClr>
                </a:solidFill>
                <a:prstDash val="solid"/>
                <a:round/>
              </a:ln>
            </p:spPr>
          </p:sp>
          <p:sp>
            <p:nvSpPr>
              <p:cNvPr id="1048950" name="Line 21"/>
              <p:cNvSpPr/>
              <p:nvPr/>
            </p:nvSpPr>
            <p:spPr>
              <a:xfrm rot="0">
                <a:off x="3888" y="1728"/>
                <a:ext cx="96" cy="0"/>
              </a:xfrm>
              <a:prstGeom prst="line"/>
              <a:noFill/>
              <a:ln w="19050" cap="flat" cmpd="sng">
                <a:solidFill>
                  <a:schemeClr val="dk1">
                    <a:alpha val="100000"/>
                  </a:schemeClr>
                </a:solidFill>
                <a:prstDash val="solid"/>
                <a:round/>
              </a:ln>
            </p:spPr>
          </p:sp>
          <p:sp>
            <p:nvSpPr>
              <p:cNvPr id="1048951" name="Line 22"/>
              <p:cNvSpPr/>
              <p:nvPr/>
            </p:nvSpPr>
            <p:spPr>
              <a:xfrm rot="0">
                <a:off x="3888" y="2304"/>
                <a:ext cx="96" cy="0"/>
              </a:xfrm>
              <a:prstGeom prst="line"/>
              <a:noFill/>
              <a:ln w="19050" cap="flat" cmpd="sng">
                <a:solidFill>
                  <a:schemeClr val="dk1">
                    <a:alpha val="100000"/>
                  </a:schemeClr>
                </a:solidFill>
                <a:prstDash val="solid"/>
                <a:round/>
              </a:ln>
            </p:spPr>
          </p:sp>
          <p:sp>
            <p:nvSpPr>
              <p:cNvPr id="1048952" name="Oval 23"/>
              <p:cNvSpPr/>
              <p:nvPr/>
            </p:nvSpPr>
            <p:spPr>
              <a:xfrm rot="0">
                <a:off x="3840" y="170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53" name="Oval 24"/>
              <p:cNvSpPr/>
              <p:nvPr/>
            </p:nvSpPr>
            <p:spPr>
              <a:xfrm rot="0">
                <a:off x="3840" y="228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54" name="Oval 25"/>
              <p:cNvSpPr/>
              <p:nvPr/>
            </p:nvSpPr>
            <p:spPr>
              <a:xfrm rot="0">
                <a:off x="4188" y="199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55" name="Oval 26"/>
              <p:cNvSpPr/>
              <p:nvPr/>
            </p:nvSpPr>
            <p:spPr>
              <a:xfrm rot="0">
                <a:off x="3096" y="228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56" name="Line 27"/>
              <p:cNvSpPr/>
              <p:nvPr/>
            </p:nvSpPr>
            <p:spPr>
              <a:xfrm rot="0">
                <a:off x="3120" y="2304"/>
                <a:ext cx="192" cy="0"/>
              </a:xfrm>
              <a:prstGeom prst="line"/>
              <a:noFill/>
              <a:ln w="19050" cap="flat" cmpd="sng">
                <a:solidFill>
                  <a:schemeClr val="dk1">
                    <a:alpha val="100000"/>
                  </a:schemeClr>
                </a:solidFill>
                <a:prstDash val="solid"/>
                <a:round/>
              </a:ln>
            </p:spPr>
          </p:sp>
          <p:sp>
            <p:nvSpPr>
              <p:cNvPr id="1048957" name="Line 28"/>
              <p:cNvSpPr/>
              <p:nvPr/>
            </p:nvSpPr>
            <p:spPr>
              <a:xfrm rot="0">
                <a:off x="3120" y="1728"/>
                <a:ext cx="192" cy="0"/>
              </a:xfrm>
              <a:prstGeom prst="line"/>
              <a:noFill/>
              <a:ln w="19050" cap="flat" cmpd="sng">
                <a:solidFill>
                  <a:schemeClr val="dk1">
                    <a:alpha val="100000"/>
                  </a:schemeClr>
                </a:solidFill>
                <a:prstDash val="solid"/>
                <a:round/>
              </a:ln>
            </p:spPr>
          </p:sp>
          <p:sp>
            <p:nvSpPr>
              <p:cNvPr id="1048958" name="Oval 29"/>
              <p:cNvSpPr/>
              <p:nvPr/>
            </p:nvSpPr>
            <p:spPr>
              <a:xfrm rot="0">
                <a:off x="3096" y="170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59" name="Text Box 30"/>
              <p:cNvSpPr txBox="1"/>
              <p:nvPr/>
            </p:nvSpPr>
            <p:spPr>
              <a:xfrm rot="0">
                <a:off x="2976" y="1209"/>
                <a:ext cx="32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W</a:t>
                </a:r>
                <a:r>
                  <a:rPr altLang="zh-CN" baseline="-25000" b="1" sz="2000" lang="en-US">
                    <a:latin typeface="Times New Roman" pitchFamily="18" charset="0"/>
                  </a:rPr>
                  <a:t>0</a:t>
                </a:r>
              </a:p>
            </p:txBody>
          </p:sp>
          <p:sp>
            <p:nvSpPr>
              <p:cNvPr id="1048960" name="Text Box 31"/>
              <p:cNvSpPr txBox="1"/>
              <p:nvPr/>
            </p:nvSpPr>
            <p:spPr>
              <a:xfrm rot="0">
                <a:off x="3704" y="1200"/>
                <a:ext cx="32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W</a:t>
                </a:r>
                <a:r>
                  <a:rPr altLang="zh-CN" baseline="-25000" b="1" sz="2000" lang="en-US">
                    <a:latin typeface="Times New Roman" pitchFamily="18" charset="0"/>
                  </a:rPr>
                  <a:t>1</a:t>
                </a:r>
              </a:p>
            </p:txBody>
          </p:sp>
        </p:grpSp>
        <p:grpSp>
          <p:nvGrpSpPr>
            <p:cNvPr id="144" name=""/>
            <p:cNvGrpSpPr/>
            <p:nvPr/>
          </p:nvGrpSpPr>
          <p:grpSpPr>
            <a:xfrm rot="0">
              <a:off x="3216" y="816"/>
              <a:ext cx="1476" cy="1489"/>
              <a:chOff x="4572" y="1401"/>
              <a:chExt cx="1476" cy="1489"/>
            </a:xfrm>
          </p:grpSpPr>
          <p:sp>
            <p:nvSpPr>
              <p:cNvPr id="1048961" name="Line 33"/>
              <p:cNvSpPr/>
              <p:nvPr/>
            </p:nvSpPr>
            <p:spPr>
              <a:xfrm rot="0">
                <a:off x="4716" y="1632"/>
                <a:ext cx="0" cy="1056"/>
              </a:xfrm>
              <a:prstGeom prst="line"/>
              <a:noFill/>
              <a:ln w="19050" cap="flat" cmpd="sng">
                <a:solidFill>
                  <a:schemeClr val="dk1">
                    <a:alpha val="100000"/>
                  </a:schemeClr>
                </a:solidFill>
                <a:prstDash val="solid"/>
                <a:round/>
              </a:ln>
            </p:spPr>
          </p:sp>
          <p:sp>
            <p:nvSpPr>
              <p:cNvPr id="1048962" name="Rectangle 34"/>
              <p:cNvSpPr/>
              <p:nvPr/>
            </p:nvSpPr>
            <p:spPr>
              <a:xfrm rot="0">
                <a:off x="4908" y="1776"/>
                <a:ext cx="61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63" name="Text Box 35"/>
              <p:cNvSpPr txBox="1"/>
              <p:nvPr/>
            </p:nvSpPr>
            <p:spPr>
              <a:xfrm rot="0">
                <a:off x="4926" y="1776"/>
                <a:ext cx="59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2</a:t>
                </a:r>
                <a:r>
                  <a:rPr altLang="zh-CN" baseline="30000" b="1" sz="2200" lang="en-US">
                    <a:latin typeface="Times New Roman" pitchFamily="18" charset="0"/>
                  </a:rPr>
                  <a:t>n</a:t>
                </a:r>
                <a:r>
                  <a:rPr altLang="zh-CN" b="1" sz="2200" lang="en-US">
                    <a:latin typeface="Times New Roman" pitchFamily="18" charset="0"/>
                  </a:rPr>
                  <a:t>-1, 0</a:t>
                </a:r>
              </a:p>
            </p:txBody>
          </p:sp>
          <p:sp>
            <p:nvSpPr>
              <p:cNvPr id="1048964" name="Rectangle 36"/>
              <p:cNvSpPr/>
              <p:nvPr/>
            </p:nvSpPr>
            <p:spPr>
              <a:xfrm rot="0">
                <a:off x="4908" y="2352"/>
                <a:ext cx="61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65" name="Text Box 37"/>
              <p:cNvSpPr txBox="1"/>
              <p:nvPr/>
            </p:nvSpPr>
            <p:spPr>
              <a:xfrm rot="0">
                <a:off x="4936" y="2359"/>
                <a:ext cx="59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2</a:t>
                </a:r>
                <a:r>
                  <a:rPr altLang="zh-CN" baseline="30000" b="1" sz="2200" lang="en-US">
                    <a:latin typeface="Times New Roman" pitchFamily="18" charset="0"/>
                  </a:rPr>
                  <a:t>n</a:t>
                </a:r>
                <a:r>
                  <a:rPr altLang="zh-CN" b="1" sz="2200" lang="en-US">
                    <a:latin typeface="Times New Roman" pitchFamily="18" charset="0"/>
                  </a:rPr>
                  <a:t>-1, 1</a:t>
                </a:r>
              </a:p>
            </p:txBody>
          </p:sp>
          <p:sp>
            <p:nvSpPr>
              <p:cNvPr id="1048966" name="Line 38"/>
              <p:cNvSpPr/>
              <p:nvPr/>
            </p:nvSpPr>
            <p:spPr>
              <a:xfrm rot="0">
                <a:off x="5232" y="2064"/>
                <a:ext cx="0" cy="144"/>
              </a:xfrm>
              <a:prstGeom prst="line"/>
              <a:noFill/>
              <a:ln w="19050" cap="flat" cmpd="sng">
                <a:solidFill>
                  <a:schemeClr val="dk1">
                    <a:alpha val="100000"/>
                  </a:schemeClr>
                </a:solidFill>
                <a:prstDash val="solid"/>
                <a:round/>
              </a:ln>
            </p:spPr>
          </p:sp>
          <p:sp>
            <p:nvSpPr>
              <p:cNvPr id="1048967" name="Line 39"/>
              <p:cNvSpPr/>
              <p:nvPr/>
            </p:nvSpPr>
            <p:spPr>
              <a:xfrm rot="0">
                <a:off x="4608" y="2208"/>
                <a:ext cx="1152" cy="0"/>
              </a:xfrm>
              <a:prstGeom prst="line"/>
              <a:noFill/>
              <a:ln w="19050" cap="flat" cmpd="sng">
                <a:solidFill>
                  <a:schemeClr val="dk1">
                    <a:alpha val="100000"/>
                  </a:schemeClr>
                </a:solidFill>
                <a:prstDash val="solid"/>
                <a:round/>
              </a:ln>
            </p:spPr>
          </p:sp>
          <p:sp>
            <p:nvSpPr>
              <p:cNvPr id="1048968" name="Line 40"/>
              <p:cNvSpPr/>
              <p:nvPr/>
            </p:nvSpPr>
            <p:spPr>
              <a:xfrm rot="0">
                <a:off x="5232" y="2640"/>
                <a:ext cx="0" cy="144"/>
              </a:xfrm>
              <a:prstGeom prst="line"/>
              <a:noFill/>
              <a:ln w="19050" cap="flat" cmpd="sng">
                <a:solidFill>
                  <a:schemeClr val="dk1">
                    <a:alpha val="100000"/>
                  </a:schemeClr>
                </a:solidFill>
                <a:prstDash val="solid"/>
                <a:round/>
              </a:ln>
            </p:spPr>
          </p:sp>
          <p:sp>
            <p:nvSpPr>
              <p:cNvPr id="1048969" name="Line 41"/>
              <p:cNvSpPr/>
              <p:nvPr/>
            </p:nvSpPr>
            <p:spPr>
              <a:xfrm rot="0">
                <a:off x="4608" y="2784"/>
                <a:ext cx="1152" cy="0"/>
              </a:xfrm>
              <a:prstGeom prst="line"/>
              <a:noFill/>
              <a:ln w="19050" cap="flat" cmpd="sng">
                <a:solidFill>
                  <a:schemeClr val="dk1">
                    <a:alpha val="100000"/>
                  </a:schemeClr>
                </a:solidFill>
                <a:prstDash val="solid"/>
                <a:round/>
              </a:ln>
            </p:spPr>
          </p:sp>
          <p:sp>
            <p:nvSpPr>
              <p:cNvPr id="1048970" name="Oval 42"/>
              <p:cNvSpPr/>
              <p:nvPr/>
            </p:nvSpPr>
            <p:spPr>
              <a:xfrm rot="0">
                <a:off x="4692" y="247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71" name="Line 43"/>
              <p:cNvSpPr/>
              <p:nvPr/>
            </p:nvSpPr>
            <p:spPr>
              <a:xfrm rot="0">
                <a:off x="4716" y="2496"/>
                <a:ext cx="192" cy="0"/>
              </a:xfrm>
              <a:prstGeom prst="line"/>
              <a:noFill/>
              <a:ln w="19050" cap="flat" cmpd="sng">
                <a:solidFill>
                  <a:schemeClr val="dk1">
                    <a:alpha val="100000"/>
                  </a:schemeClr>
                </a:solidFill>
                <a:prstDash val="solid"/>
                <a:round/>
              </a:ln>
            </p:spPr>
          </p:sp>
          <p:sp>
            <p:nvSpPr>
              <p:cNvPr id="1048972" name="Line 44"/>
              <p:cNvSpPr/>
              <p:nvPr/>
            </p:nvSpPr>
            <p:spPr>
              <a:xfrm rot="0">
                <a:off x="4716" y="1920"/>
                <a:ext cx="192" cy="0"/>
              </a:xfrm>
              <a:prstGeom prst="line"/>
              <a:noFill/>
              <a:ln w="19050" cap="flat" cmpd="sng">
                <a:solidFill>
                  <a:schemeClr val="dk1">
                    <a:alpha val="100000"/>
                  </a:schemeClr>
                </a:solidFill>
                <a:prstDash val="solid"/>
                <a:round/>
              </a:ln>
            </p:spPr>
          </p:sp>
          <p:sp>
            <p:nvSpPr>
              <p:cNvPr id="1048973" name="Oval 45"/>
              <p:cNvSpPr/>
              <p:nvPr/>
            </p:nvSpPr>
            <p:spPr>
              <a:xfrm rot="0">
                <a:off x="4692" y="189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74" name="Text Box 46"/>
              <p:cNvSpPr txBox="1"/>
              <p:nvPr/>
            </p:nvSpPr>
            <p:spPr>
              <a:xfrm rot="0">
                <a:off x="4572" y="1401"/>
                <a:ext cx="473"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W</a:t>
                </a:r>
                <a:r>
                  <a:rPr altLang="zh-CN" baseline="-25000" b="1" sz="2000" lang="en-US">
                    <a:latin typeface="Times New Roman" pitchFamily="18" charset="0"/>
                  </a:rPr>
                  <a:t>2</a:t>
                </a:r>
                <a:r>
                  <a:rPr altLang="zh-CN" baseline="30000" b="1" sz="2000" lang="en-US">
                    <a:latin typeface="Times New Roman" pitchFamily="18" charset="0"/>
                  </a:rPr>
                  <a:t>n</a:t>
                </a:r>
                <a:r>
                  <a:rPr altLang="zh-CN" baseline="-25000" b="1" sz="2000" lang="en-US">
                    <a:latin typeface="Times New Roman" pitchFamily="18" charset="0"/>
                  </a:rPr>
                  <a:t>-1</a:t>
                </a:r>
              </a:p>
            </p:txBody>
          </p:sp>
          <p:sp>
            <p:nvSpPr>
              <p:cNvPr id="1048975" name="Text Box 47"/>
              <p:cNvSpPr txBox="1"/>
              <p:nvPr/>
            </p:nvSpPr>
            <p:spPr>
              <a:xfrm rot="0">
                <a:off x="5760" y="2064"/>
                <a:ext cx="284"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0</a:t>
                </a:r>
              </a:p>
            </p:txBody>
          </p:sp>
          <p:sp>
            <p:nvSpPr>
              <p:cNvPr id="1048976" name="Text Box 48"/>
              <p:cNvSpPr txBox="1"/>
              <p:nvPr/>
            </p:nvSpPr>
            <p:spPr>
              <a:xfrm rot="0">
                <a:off x="5764" y="2640"/>
                <a:ext cx="284"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1</a:t>
                </a:r>
              </a:p>
            </p:txBody>
          </p:sp>
          <p:sp>
            <p:nvSpPr>
              <p:cNvPr id="1048977" name="Oval 49"/>
              <p:cNvSpPr/>
              <p:nvPr/>
            </p:nvSpPr>
            <p:spPr>
              <a:xfrm rot="0">
                <a:off x="5208" y="218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78" name="Oval 50"/>
              <p:cNvSpPr/>
              <p:nvPr/>
            </p:nvSpPr>
            <p:spPr>
              <a:xfrm rot="0">
                <a:off x="5208" y="276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grpSp>
        <p:grpSp>
          <p:nvGrpSpPr>
            <p:cNvPr id="145" name=""/>
            <p:cNvGrpSpPr/>
            <p:nvPr/>
          </p:nvGrpSpPr>
          <p:grpSpPr>
            <a:xfrm rot="0">
              <a:off x="1212" y="2496"/>
              <a:ext cx="1764" cy="696"/>
              <a:chOff x="1212" y="2688"/>
              <a:chExt cx="1764" cy="696"/>
            </a:xfrm>
          </p:grpSpPr>
          <p:sp>
            <p:nvSpPr>
              <p:cNvPr id="1048979" name="Rectangle 52"/>
              <p:cNvSpPr/>
              <p:nvPr/>
            </p:nvSpPr>
            <p:spPr>
              <a:xfrm rot="0">
                <a:off x="1404" y="2928"/>
                <a:ext cx="61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80" name="Text Box 53"/>
              <p:cNvSpPr txBox="1"/>
              <p:nvPr/>
            </p:nvSpPr>
            <p:spPr>
              <a:xfrm rot="0">
                <a:off x="1432" y="2928"/>
                <a:ext cx="586"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 m-1</a:t>
                </a:r>
              </a:p>
            </p:txBody>
          </p:sp>
          <p:sp>
            <p:nvSpPr>
              <p:cNvPr id="1048981" name="Rectangle 54"/>
              <p:cNvSpPr/>
              <p:nvPr/>
            </p:nvSpPr>
            <p:spPr>
              <a:xfrm rot="0">
                <a:off x="2266" y="2928"/>
                <a:ext cx="61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82" name="Text Box 55"/>
              <p:cNvSpPr txBox="1"/>
              <p:nvPr/>
            </p:nvSpPr>
            <p:spPr>
              <a:xfrm rot="0">
                <a:off x="2294" y="2928"/>
                <a:ext cx="586"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 m-1</a:t>
                </a:r>
              </a:p>
            </p:txBody>
          </p:sp>
          <p:sp>
            <p:nvSpPr>
              <p:cNvPr id="1048983" name="Line 56"/>
              <p:cNvSpPr/>
              <p:nvPr/>
            </p:nvSpPr>
            <p:spPr>
              <a:xfrm rot="0">
                <a:off x="1632" y="3216"/>
                <a:ext cx="0" cy="144"/>
              </a:xfrm>
              <a:prstGeom prst="line"/>
              <a:noFill/>
              <a:ln w="19050" cap="flat" cmpd="sng">
                <a:solidFill>
                  <a:schemeClr val="dk1">
                    <a:alpha val="100000"/>
                  </a:schemeClr>
                </a:solidFill>
                <a:prstDash val="solid"/>
                <a:round/>
              </a:ln>
            </p:spPr>
          </p:sp>
          <p:sp>
            <p:nvSpPr>
              <p:cNvPr id="1048984" name="Line 57"/>
              <p:cNvSpPr/>
              <p:nvPr/>
            </p:nvSpPr>
            <p:spPr>
              <a:xfrm rot="0">
                <a:off x="1632" y="3360"/>
                <a:ext cx="1344" cy="0"/>
              </a:xfrm>
              <a:prstGeom prst="line"/>
              <a:noFill/>
              <a:ln w="19050" cap="flat" cmpd="sng">
                <a:solidFill>
                  <a:schemeClr val="dk1">
                    <a:alpha val="100000"/>
                  </a:schemeClr>
                </a:solidFill>
                <a:prstDash val="solid"/>
                <a:round/>
              </a:ln>
            </p:spPr>
          </p:sp>
          <p:sp>
            <p:nvSpPr>
              <p:cNvPr id="1048985" name="Line 58"/>
              <p:cNvSpPr/>
              <p:nvPr/>
            </p:nvSpPr>
            <p:spPr>
              <a:xfrm rot="0">
                <a:off x="2592" y="3216"/>
                <a:ext cx="0" cy="144"/>
              </a:xfrm>
              <a:prstGeom prst="line"/>
              <a:noFill/>
              <a:ln w="19050" cap="flat" cmpd="sng">
                <a:solidFill>
                  <a:schemeClr val="dk1">
                    <a:alpha val="100000"/>
                  </a:schemeClr>
                </a:solidFill>
                <a:prstDash val="solid"/>
                <a:round/>
              </a:ln>
            </p:spPr>
          </p:sp>
          <p:sp>
            <p:nvSpPr>
              <p:cNvPr id="1048986" name="Oval 59"/>
              <p:cNvSpPr/>
              <p:nvPr/>
            </p:nvSpPr>
            <p:spPr>
              <a:xfrm rot="0">
                <a:off x="2568" y="333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87" name="Line 60"/>
              <p:cNvSpPr/>
              <p:nvPr/>
            </p:nvSpPr>
            <p:spPr>
              <a:xfrm rot="0">
                <a:off x="1212" y="3072"/>
                <a:ext cx="192" cy="0"/>
              </a:xfrm>
              <a:prstGeom prst="line"/>
              <a:noFill/>
              <a:ln w="19050" cap="flat" cmpd="sng">
                <a:solidFill>
                  <a:schemeClr val="dk1">
                    <a:alpha val="100000"/>
                  </a:schemeClr>
                </a:solidFill>
                <a:prstDash val="solid"/>
                <a:round/>
              </a:ln>
            </p:spPr>
          </p:sp>
          <p:sp>
            <p:nvSpPr>
              <p:cNvPr id="1048988" name="Line 61"/>
              <p:cNvSpPr/>
              <p:nvPr/>
            </p:nvSpPr>
            <p:spPr>
              <a:xfrm rot="0" flipV="1">
                <a:off x="1212" y="2688"/>
                <a:ext cx="0" cy="384"/>
              </a:xfrm>
              <a:prstGeom prst="line"/>
              <a:noFill/>
              <a:ln w="19050" cap="flat" cmpd="sng">
                <a:solidFill>
                  <a:schemeClr val="dk1">
                    <a:alpha val="100000"/>
                  </a:schemeClr>
                </a:solidFill>
                <a:prstDash val="solid"/>
                <a:round/>
              </a:ln>
            </p:spPr>
          </p:sp>
          <p:sp>
            <p:nvSpPr>
              <p:cNvPr id="1048989" name="Line 62"/>
              <p:cNvSpPr/>
              <p:nvPr/>
            </p:nvSpPr>
            <p:spPr>
              <a:xfrm rot="0" flipV="1">
                <a:off x="2160" y="2688"/>
                <a:ext cx="0" cy="384"/>
              </a:xfrm>
              <a:prstGeom prst="line"/>
              <a:noFill/>
              <a:ln w="19050" cap="flat" cmpd="sng">
                <a:solidFill>
                  <a:schemeClr val="dk1">
                    <a:alpha val="100000"/>
                  </a:schemeClr>
                </a:solidFill>
                <a:prstDash val="solid"/>
                <a:round/>
              </a:ln>
            </p:spPr>
          </p:sp>
          <p:sp>
            <p:nvSpPr>
              <p:cNvPr id="1048990" name="Line 63"/>
              <p:cNvSpPr/>
              <p:nvPr/>
            </p:nvSpPr>
            <p:spPr>
              <a:xfrm rot="0">
                <a:off x="2160" y="3072"/>
                <a:ext cx="96" cy="0"/>
              </a:xfrm>
              <a:prstGeom prst="line"/>
              <a:noFill/>
              <a:ln w="19050" cap="flat" cmpd="sng">
                <a:solidFill>
                  <a:schemeClr val="dk1">
                    <a:alpha val="100000"/>
                  </a:schemeClr>
                </a:solidFill>
                <a:prstDash val="solid"/>
                <a:round/>
              </a:ln>
            </p:spPr>
          </p:sp>
        </p:grpSp>
        <p:grpSp>
          <p:nvGrpSpPr>
            <p:cNvPr id="146" name=""/>
            <p:cNvGrpSpPr/>
            <p:nvPr/>
          </p:nvGrpSpPr>
          <p:grpSpPr>
            <a:xfrm rot="0">
              <a:off x="3168" y="2496"/>
              <a:ext cx="1440" cy="778"/>
              <a:chOff x="3792" y="2688"/>
              <a:chExt cx="1440" cy="778"/>
            </a:xfrm>
          </p:grpSpPr>
          <p:sp>
            <p:nvSpPr>
              <p:cNvPr id="1048991" name="Rectangle 65"/>
              <p:cNvSpPr/>
              <p:nvPr/>
            </p:nvSpPr>
            <p:spPr>
              <a:xfrm rot="0">
                <a:off x="4090" y="2928"/>
                <a:ext cx="806"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92" name="Text Box 66"/>
              <p:cNvSpPr txBox="1"/>
              <p:nvPr/>
            </p:nvSpPr>
            <p:spPr>
              <a:xfrm rot="0">
                <a:off x="4106" y="2928"/>
                <a:ext cx="800"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2</a:t>
                </a:r>
                <a:r>
                  <a:rPr altLang="zh-CN" baseline="30000" b="1" sz="2200" lang="en-US">
                    <a:latin typeface="Times New Roman" pitchFamily="18" charset="0"/>
                  </a:rPr>
                  <a:t>n</a:t>
                </a:r>
                <a:r>
                  <a:rPr altLang="zh-CN" b="1" sz="2200" lang="en-US">
                    <a:latin typeface="Times New Roman" pitchFamily="18" charset="0"/>
                  </a:rPr>
                  <a:t>-1, m-1</a:t>
                </a:r>
              </a:p>
            </p:txBody>
          </p:sp>
          <p:sp>
            <p:nvSpPr>
              <p:cNvPr id="1048993" name="Line 67"/>
              <p:cNvSpPr/>
              <p:nvPr/>
            </p:nvSpPr>
            <p:spPr>
              <a:xfrm rot="0">
                <a:off x="3792" y="3360"/>
                <a:ext cx="1056" cy="0"/>
              </a:xfrm>
              <a:prstGeom prst="line"/>
              <a:noFill/>
              <a:ln w="19050" cap="flat" cmpd="sng">
                <a:solidFill>
                  <a:schemeClr val="dk1">
                    <a:alpha val="100000"/>
                  </a:schemeClr>
                </a:solidFill>
                <a:prstDash val="solid"/>
                <a:round/>
              </a:ln>
            </p:spPr>
          </p:sp>
          <p:sp>
            <p:nvSpPr>
              <p:cNvPr id="1048994" name="Line 68"/>
              <p:cNvSpPr/>
              <p:nvPr/>
            </p:nvSpPr>
            <p:spPr>
              <a:xfrm rot="0">
                <a:off x="4524" y="3216"/>
                <a:ext cx="0" cy="144"/>
              </a:xfrm>
              <a:prstGeom prst="line"/>
              <a:noFill/>
              <a:ln w="19050" cap="flat" cmpd="sng">
                <a:solidFill>
                  <a:schemeClr val="dk1">
                    <a:alpha val="100000"/>
                  </a:schemeClr>
                </a:solidFill>
                <a:prstDash val="solid"/>
                <a:round/>
              </a:ln>
            </p:spPr>
          </p:sp>
          <p:sp>
            <p:nvSpPr>
              <p:cNvPr id="1048995" name="Oval 69"/>
              <p:cNvSpPr/>
              <p:nvPr/>
            </p:nvSpPr>
            <p:spPr>
              <a:xfrm rot="0">
                <a:off x="4500" y="333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996" name="Line 70"/>
              <p:cNvSpPr/>
              <p:nvPr/>
            </p:nvSpPr>
            <p:spPr>
              <a:xfrm rot="0" flipV="1">
                <a:off x="3984" y="2688"/>
                <a:ext cx="0" cy="384"/>
              </a:xfrm>
              <a:prstGeom prst="line"/>
              <a:noFill/>
              <a:ln w="19050" cap="flat" cmpd="sng">
                <a:solidFill>
                  <a:schemeClr val="dk1">
                    <a:alpha val="100000"/>
                  </a:schemeClr>
                </a:solidFill>
                <a:prstDash val="solid"/>
                <a:round/>
              </a:ln>
            </p:spPr>
          </p:sp>
          <p:sp>
            <p:nvSpPr>
              <p:cNvPr id="1048997" name="Line 71"/>
              <p:cNvSpPr/>
              <p:nvPr/>
            </p:nvSpPr>
            <p:spPr>
              <a:xfrm rot="0">
                <a:off x="3984" y="3072"/>
                <a:ext cx="96" cy="0"/>
              </a:xfrm>
              <a:prstGeom prst="line"/>
              <a:noFill/>
              <a:ln w="19050" cap="flat" cmpd="sng">
                <a:solidFill>
                  <a:schemeClr val="dk1">
                    <a:alpha val="100000"/>
                  </a:schemeClr>
                </a:solidFill>
                <a:prstDash val="solid"/>
                <a:round/>
              </a:ln>
            </p:spPr>
          </p:sp>
          <p:sp>
            <p:nvSpPr>
              <p:cNvPr id="1048998" name="Text Box 72"/>
              <p:cNvSpPr txBox="1"/>
              <p:nvPr/>
            </p:nvSpPr>
            <p:spPr>
              <a:xfrm rot="0">
                <a:off x="4826" y="3216"/>
                <a:ext cx="40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m-1</a:t>
                </a:r>
              </a:p>
            </p:txBody>
          </p:sp>
        </p:grpSp>
        <p:sp>
          <p:nvSpPr>
            <p:cNvPr id="1048999" name="Text Box 73"/>
            <p:cNvSpPr txBox="1"/>
            <p:nvPr/>
          </p:nvSpPr>
          <p:spPr>
            <a:xfrm rot="0">
              <a:off x="2592" y="2286"/>
              <a:ext cx="647"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存储元</a:t>
              </a:r>
            </a:p>
          </p:txBody>
        </p:sp>
        <p:sp>
          <p:nvSpPr>
            <p:cNvPr id="1049000" name="Line 74"/>
            <p:cNvSpPr/>
            <p:nvPr/>
          </p:nvSpPr>
          <p:spPr>
            <a:xfrm rot="0">
              <a:off x="1632" y="2256"/>
              <a:ext cx="0" cy="192"/>
            </a:xfrm>
            <a:prstGeom prst="line"/>
            <a:noFill/>
            <a:ln w="57150" cap="flat" cmpd="sng">
              <a:solidFill>
                <a:schemeClr val="dk1">
                  <a:alpha val="100000"/>
                </a:schemeClr>
              </a:solidFill>
              <a:prstDash val="sysDot"/>
              <a:round/>
            </a:ln>
          </p:spPr>
        </p:sp>
        <p:sp>
          <p:nvSpPr>
            <p:cNvPr id="1049001" name="Line 75"/>
            <p:cNvSpPr/>
            <p:nvPr/>
          </p:nvSpPr>
          <p:spPr>
            <a:xfrm rot="0">
              <a:off x="2208" y="2256"/>
              <a:ext cx="0" cy="192"/>
            </a:xfrm>
            <a:prstGeom prst="line"/>
            <a:noFill/>
            <a:ln w="57150" cap="flat" cmpd="sng">
              <a:solidFill>
                <a:schemeClr val="dk1">
                  <a:alpha val="100000"/>
                </a:schemeClr>
              </a:solidFill>
              <a:prstDash val="sysDot"/>
              <a:round/>
            </a:ln>
          </p:spPr>
        </p:sp>
        <p:sp>
          <p:nvSpPr>
            <p:cNvPr id="1049002" name="Line 76"/>
            <p:cNvSpPr/>
            <p:nvPr/>
          </p:nvSpPr>
          <p:spPr>
            <a:xfrm rot="0">
              <a:off x="3876" y="2256"/>
              <a:ext cx="0" cy="192"/>
            </a:xfrm>
            <a:prstGeom prst="line"/>
            <a:noFill/>
            <a:ln w="57150" cap="flat" cmpd="sng">
              <a:solidFill>
                <a:schemeClr val="dk1">
                  <a:alpha val="100000"/>
                </a:schemeClr>
              </a:solidFill>
              <a:prstDash val="sysDot"/>
              <a:round/>
            </a:ln>
          </p:spPr>
        </p:sp>
        <p:sp>
          <p:nvSpPr>
            <p:cNvPr id="1049003" name="Line 77"/>
            <p:cNvSpPr/>
            <p:nvPr/>
          </p:nvSpPr>
          <p:spPr>
            <a:xfrm rot="0">
              <a:off x="2832" y="1296"/>
              <a:ext cx="192" cy="0"/>
            </a:xfrm>
            <a:prstGeom prst="line"/>
            <a:noFill/>
            <a:ln w="57150" cap="flat" cmpd="sng">
              <a:solidFill>
                <a:schemeClr val="dk1">
                  <a:alpha val="100000"/>
                </a:schemeClr>
              </a:solidFill>
              <a:prstDash val="sysDot"/>
              <a:round/>
            </a:ln>
          </p:spPr>
        </p:sp>
        <p:sp>
          <p:nvSpPr>
            <p:cNvPr id="1049004" name="Line 78"/>
            <p:cNvSpPr/>
            <p:nvPr/>
          </p:nvSpPr>
          <p:spPr>
            <a:xfrm rot="0">
              <a:off x="2832" y="1872"/>
              <a:ext cx="192" cy="0"/>
            </a:xfrm>
            <a:prstGeom prst="line"/>
            <a:noFill/>
            <a:ln w="57150" cap="flat" cmpd="sng">
              <a:solidFill>
                <a:schemeClr val="dk1">
                  <a:alpha val="100000"/>
                </a:schemeClr>
              </a:solidFill>
              <a:prstDash val="sysDot"/>
              <a:round/>
            </a:ln>
          </p:spPr>
        </p:sp>
        <p:sp>
          <p:nvSpPr>
            <p:cNvPr id="1049005" name="Line 79"/>
            <p:cNvSpPr/>
            <p:nvPr/>
          </p:nvSpPr>
          <p:spPr>
            <a:xfrm rot="0">
              <a:off x="2976" y="2832"/>
              <a:ext cx="192" cy="0"/>
            </a:xfrm>
            <a:prstGeom prst="line"/>
            <a:noFill/>
            <a:ln w="57150" cap="flat" cmpd="sng">
              <a:solidFill>
                <a:schemeClr val="dk1">
                  <a:alpha val="100000"/>
                </a:schemeClr>
              </a:solidFill>
              <a:prstDash val="sysDot"/>
              <a:round/>
            </a:ln>
          </p:spPr>
        </p:sp>
      </p:grpSp>
      <p:sp>
        <p:nvSpPr>
          <p:cNvPr id="104900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00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18</a:t>
            </a:fld>
            <a:endParaRPr altLang="en-US" sz="1400" lang="zh-CN">
              <a:solidFill>
                <a:srgbClr val="656565"/>
              </a:solidFill>
            </a:endParaRPr>
          </a:p>
        </p:txBody>
      </p:sp>
      <p:sp>
        <p:nvSpPr>
          <p:cNvPr id="104900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9" presetSubtype="0">
                                  <p:stCondLst>
                                    <p:cond delay="0"/>
                                  </p:stCondLst>
                                  <p:childTnLst>
                                    <p:set>
                                      <p:cBhvr>
                                        <p:cTn dur="1" fill="hold" id="7">
                                          <p:stCondLst>
                                            <p:cond delay="0"/>
                                          </p:stCondLst>
                                        </p:cTn>
                                        <p:tgtEl>
                                          <p:spTgt spid="142"/>
                                        </p:tgtEl>
                                        <p:attrNameLst>
                                          <p:attrName>style.visibility</p:attrName>
                                        </p:attrNameLst>
                                      </p:cBhvr>
                                      <p:to>
                                        <p:strVal val="visible"/>
                                      </p:to>
                                    </p:set>
                                    <p:animEffect transition="in" filter="dissolve">
                                      <p:cBhvr>
                                        <p:cTn dur="500" id="8"/>
                                        <p:tgtEl>
                                          <p:spTgt spid="142"/>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1" showMasterSp="1">
  <p:cSld>
    <p:spTree>
      <p:nvGrpSpPr>
        <p:cNvPr id="147" name=""/>
        <p:cNvGrpSpPr/>
        <p:nvPr/>
      </p:nvGrpSpPr>
      <p:grpSpPr>
        <a:xfrm rot="0">
          <a:off x="0" y="0"/>
          <a:ext cx="0" cy="0"/>
          <a:chOff x="0" y="0"/>
          <a:chExt cx="0" cy="0"/>
        </a:xfrm>
      </p:grpSpPr>
      <p:sp>
        <p:nvSpPr>
          <p:cNvPr id="1049009" name="Text Box 2"/>
          <p:cNvSpPr txBox="1"/>
          <p:nvPr/>
        </p:nvSpPr>
        <p:spPr>
          <a:xfrm rot="0">
            <a:off x="476250" y="1014412"/>
            <a:ext cx="819150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从逻辑器件的角度理解，</a:t>
            </a:r>
            <a:r>
              <a:rPr altLang="zh-CN" sz="2400" lang="en-US">
                <a:latin typeface="Times New Roman" pitchFamily="18" charset="0"/>
              </a:rPr>
              <a:t>PROM</a:t>
            </a:r>
            <a:r>
              <a:rPr altLang="en-US" sz="2400" lang="zh-CN">
                <a:latin typeface="Times New Roman" pitchFamily="18" charset="0"/>
              </a:rPr>
              <a:t>是由一个固定连接的与门阵列和一个可编程连接的或门阵列所构成的组合逻辑电路。例如，一个</a:t>
            </a:r>
            <a:r>
              <a:rPr altLang="zh-CN" sz="2400" lang="en-US">
                <a:latin typeface="Times New Roman" pitchFamily="18" charset="0"/>
              </a:rPr>
              <a:t>8×3(8</a:t>
            </a:r>
            <a:r>
              <a:rPr altLang="en-US" sz="2400" lang="zh-CN">
                <a:latin typeface="Times New Roman" pitchFamily="18" charset="0"/>
              </a:rPr>
              <a:t>与门</a:t>
            </a:r>
            <a:r>
              <a:rPr altLang="zh-CN" sz="2400" lang="en-US">
                <a:latin typeface="Times New Roman" pitchFamily="18" charset="0"/>
              </a:rPr>
              <a:t>×3</a:t>
            </a:r>
            <a:r>
              <a:rPr altLang="en-US" sz="2400" lang="zh-CN">
                <a:latin typeface="Times New Roman" pitchFamily="18" charset="0"/>
              </a:rPr>
              <a:t>或门</a:t>
            </a:r>
            <a:r>
              <a:rPr altLang="zh-CN" sz="2400" lang="en-US">
                <a:latin typeface="Times New Roman" pitchFamily="18" charset="0"/>
              </a:rPr>
              <a:t>)PROM</a:t>
            </a:r>
            <a:r>
              <a:rPr altLang="en-US" sz="2400" lang="zh-CN">
                <a:latin typeface="Times New Roman" pitchFamily="18" charset="0"/>
              </a:rPr>
              <a:t>的逻辑结构图如下。</a:t>
            </a:r>
          </a:p>
        </p:txBody>
      </p:sp>
      <p:grpSp>
        <p:nvGrpSpPr>
          <p:cNvPr id="148" name=""/>
          <p:cNvGrpSpPr/>
          <p:nvPr/>
        </p:nvGrpSpPr>
        <p:grpSpPr>
          <a:xfrm rot="0">
            <a:off x="1062037" y="2414587"/>
            <a:ext cx="7600950" cy="4038600"/>
            <a:chOff x="432" y="1248"/>
            <a:chExt cx="4788" cy="2544"/>
          </a:xfrm>
        </p:grpSpPr>
        <p:sp>
          <p:nvSpPr>
            <p:cNvPr id="1049010" name="Rectangle 4"/>
            <p:cNvSpPr/>
            <p:nvPr/>
          </p:nvSpPr>
          <p:spPr>
            <a:xfrm rot="0">
              <a:off x="768" y="1344"/>
              <a:ext cx="19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11" name="Oval 5"/>
            <p:cNvSpPr/>
            <p:nvPr/>
          </p:nvSpPr>
          <p:spPr>
            <a:xfrm rot="0">
              <a:off x="960" y="1344"/>
              <a:ext cx="96" cy="96"/>
            </a:xfrm>
            <a:prstGeom prst="ellipse"/>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12" name="Rectangle 6"/>
            <p:cNvSpPr/>
            <p:nvPr/>
          </p:nvSpPr>
          <p:spPr>
            <a:xfrm rot="0">
              <a:off x="768" y="1680"/>
              <a:ext cx="19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13" name="Oval 7"/>
            <p:cNvSpPr/>
            <p:nvPr/>
          </p:nvSpPr>
          <p:spPr>
            <a:xfrm rot="0">
              <a:off x="960" y="1680"/>
              <a:ext cx="96" cy="96"/>
            </a:xfrm>
            <a:prstGeom prst="ellipse"/>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14" name="Rectangle 8"/>
            <p:cNvSpPr/>
            <p:nvPr/>
          </p:nvSpPr>
          <p:spPr>
            <a:xfrm rot="0">
              <a:off x="768" y="2016"/>
              <a:ext cx="19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15" name="Oval 9"/>
            <p:cNvSpPr/>
            <p:nvPr/>
          </p:nvSpPr>
          <p:spPr>
            <a:xfrm rot="0">
              <a:off x="960" y="2016"/>
              <a:ext cx="96" cy="96"/>
            </a:xfrm>
            <a:prstGeom prst="ellipse"/>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16" name="Line 10"/>
            <p:cNvSpPr/>
            <p:nvPr/>
          </p:nvSpPr>
          <p:spPr>
            <a:xfrm rot="0">
              <a:off x="1056" y="1392"/>
              <a:ext cx="3312" cy="0"/>
            </a:xfrm>
            <a:prstGeom prst="line"/>
            <a:noFill/>
            <a:ln w="19050" cap="flat" cmpd="sng">
              <a:solidFill>
                <a:schemeClr val="dk1">
                  <a:alpha val="100000"/>
                </a:schemeClr>
              </a:solidFill>
              <a:prstDash val="solid"/>
              <a:round/>
            </a:ln>
          </p:spPr>
        </p:sp>
        <p:sp>
          <p:nvSpPr>
            <p:cNvPr id="1049017" name="Line 11"/>
            <p:cNvSpPr/>
            <p:nvPr/>
          </p:nvSpPr>
          <p:spPr>
            <a:xfrm rot="0">
              <a:off x="1056" y="1728"/>
              <a:ext cx="3312" cy="0"/>
            </a:xfrm>
            <a:prstGeom prst="line"/>
            <a:noFill/>
            <a:ln w="19050" cap="flat" cmpd="sng">
              <a:solidFill>
                <a:schemeClr val="dk1">
                  <a:alpha val="100000"/>
                </a:schemeClr>
              </a:solidFill>
              <a:prstDash val="solid"/>
              <a:round/>
            </a:ln>
          </p:spPr>
        </p:sp>
        <p:sp>
          <p:nvSpPr>
            <p:cNvPr id="1049018" name="Line 12"/>
            <p:cNvSpPr/>
            <p:nvPr/>
          </p:nvSpPr>
          <p:spPr>
            <a:xfrm rot="0">
              <a:off x="1488" y="1248"/>
              <a:ext cx="0" cy="1152"/>
            </a:xfrm>
            <a:prstGeom prst="line"/>
            <a:noFill/>
            <a:ln w="19050" cap="flat" cmpd="sng">
              <a:solidFill>
                <a:schemeClr val="dk1">
                  <a:alpha val="100000"/>
                </a:schemeClr>
              </a:solidFill>
              <a:prstDash val="solid"/>
              <a:round/>
            </a:ln>
          </p:spPr>
        </p:sp>
        <p:sp>
          <p:nvSpPr>
            <p:cNvPr id="1049019" name="Line 13"/>
            <p:cNvSpPr/>
            <p:nvPr/>
          </p:nvSpPr>
          <p:spPr>
            <a:xfrm rot="0" flipV="1">
              <a:off x="1872" y="1248"/>
              <a:ext cx="0" cy="1152"/>
            </a:xfrm>
            <a:prstGeom prst="line"/>
            <a:noFill/>
            <a:ln w="19050" cap="flat" cmpd="sng">
              <a:solidFill>
                <a:schemeClr val="dk1">
                  <a:alpha val="100000"/>
                </a:schemeClr>
              </a:solidFill>
              <a:prstDash val="solid"/>
              <a:round/>
            </a:ln>
          </p:spPr>
        </p:sp>
        <p:sp>
          <p:nvSpPr>
            <p:cNvPr id="1049020" name="Rectangle 14"/>
            <p:cNvSpPr/>
            <p:nvPr/>
          </p:nvSpPr>
          <p:spPr>
            <a:xfrm rot="0">
              <a:off x="1344" y="2400"/>
              <a:ext cx="288"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21" name="Text Box 15"/>
            <p:cNvSpPr txBox="1"/>
            <p:nvPr/>
          </p:nvSpPr>
          <p:spPr>
            <a:xfrm rot="0">
              <a:off x="1371" y="2390"/>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&amp;</a:t>
              </a:r>
            </a:p>
          </p:txBody>
        </p:sp>
        <p:sp>
          <p:nvSpPr>
            <p:cNvPr id="1049022" name="Rectangle 16"/>
            <p:cNvSpPr/>
            <p:nvPr/>
          </p:nvSpPr>
          <p:spPr>
            <a:xfrm rot="0">
              <a:off x="1728" y="2410"/>
              <a:ext cx="288"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23" name="Text Box 17"/>
            <p:cNvSpPr txBox="1"/>
            <p:nvPr/>
          </p:nvSpPr>
          <p:spPr>
            <a:xfrm rot="0">
              <a:off x="1755" y="2400"/>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&amp;</a:t>
              </a:r>
            </a:p>
          </p:txBody>
        </p:sp>
        <p:sp>
          <p:nvSpPr>
            <p:cNvPr id="1049024" name="Rectangle 18"/>
            <p:cNvSpPr/>
            <p:nvPr/>
          </p:nvSpPr>
          <p:spPr>
            <a:xfrm rot="0">
              <a:off x="2112" y="2410"/>
              <a:ext cx="288"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25" name="Text Box 19"/>
            <p:cNvSpPr txBox="1"/>
            <p:nvPr/>
          </p:nvSpPr>
          <p:spPr>
            <a:xfrm rot="0">
              <a:off x="2139" y="2400"/>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&amp;</a:t>
              </a:r>
            </a:p>
          </p:txBody>
        </p:sp>
        <p:sp>
          <p:nvSpPr>
            <p:cNvPr id="1049026" name="Line 20"/>
            <p:cNvSpPr/>
            <p:nvPr/>
          </p:nvSpPr>
          <p:spPr>
            <a:xfrm rot="0" flipV="1">
              <a:off x="2256" y="1248"/>
              <a:ext cx="0" cy="1152"/>
            </a:xfrm>
            <a:prstGeom prst="line"/>
            <a:noFill/>
            <a:ln w="19050" cap="flat" cmpd="sng">
              <a:solidFill>
                <a:schemeClr val="dk1">
                  <a:alpha val="100000"/>
                </a:schemeClr>
              </a:solidFill>
              <a:prstDash val="solid"/>
              <a:round/>
            </a:ln>
          </p:spPr>
        </p:sp>
        <p:sp>
          <p:nvSpPr>
            <p:cNvPr id="1049027" name="Line 21"/>
            <p:cNvSpPr/>
            <p:nvPr/>
          </p:nvSpPr>
          <p:spPr>
            <a:xfrm rot="0" flipV="1">
              <a:off x="2640" y="1248"/>
              <a:ext cx="0" cy="1152"/>
            </a:xfrm>
            <a:prstGeom prst="line"/>
            <a:noFill/>
            <a:ln w="19050" cap="flat" cmpd="sng">
              <a:solidFill>
                <a:schemeClr val="dk1">
                  <a:alpha val="100000"/>
                </a:schemeClr>
              </a:solidFill>
              <a:prstDash val="solid"/>
              <a:round/>
            </a:ln>
          </p:spPr>
        </p:sp>
        <p:sp>
          <p:nvSpPr>
            <p:cNvPr id="1049028" name="Line 22"/>
            <p:cNvSpPr/>
            <p:nvPr/>
          </p:nvSpPr>
          <p:spPr>
            <a:xfrm rot="0" flipV="1">
              <a:off x="3024" y="1248"/>
              <a:ext cx="0" cy="1152"/>
            </a:xfrm>
            <a:prstGeom prst="line"/>
            <a:noFill/>
            <a:ln w="19050" cap="flat" cmpd="sng">
              <a:solidFill>
                <a:schemeClr val="dk1">
                  <a:alpha val="100000"/>
                </a:schemeClr>
              </a:solidFill>
              <a:prstDash val="solid"/>
              <a:round/>
            </a:ln>
          </p:spPr>
        </p:sp>
        <p:sp>
          <p:nvSpPr>
            <p:cNvPr id="1049029" name="Line 23"/>
            <p:cNvSpPr/>
            <p:nvPr/>
          </p:nvSpPr>
          <p:spPr>
            <a:xfrm rot="0" flipV="1">
              <a:off x="3408" y="1248"/>
              <a:ext cx="0" cy="1152"/>
            </a:xfrm>
            <a:prstGeom prst="line"/>
            <a:noFill/>
            <a:ln w="19050" cap="flat" cmpd="sng">
              <a:solidFill>
                <a:schemeClr val="dk1">
                  <a:alpha val="100000"/>
                </a:schemeClr>
              </a:solidFill>
              <a:prstDash val="solid"/>
              <a:round/>
            </a:ln>
          </p:spPr>
        </p:sp>
        <p:sp>
          <p:nvSpPr>
            <p:cNvPr id="1049030" name="Line 24"/>
            <p:cNvSpPr/>
            <p:nvPr/>
          </p:nvSpPr>
          <p:spPr>
            <a:xfrm rot="0" flipV="1">
              <a:off x="3792" y="1248"/>
              <a:ext cx="0" cy="1152"/>
            </a:xfrm>
            <a:prstGeom prst="line"/>
            <a:noFill/>
            <a:ln w="19050" cap="flat" cmpd="sng">
              <a:solidFill>
                <a:schemeClr val="dk1">
                  <a:alpha val="100000"/>
                </a:schemeClr>
              </a:solidFill>
              <a:prstDash val="solid"/>
              <a:round/>
            </a:ln>
          </p:spPr>
        </p:sp>
        <p:sp>
          <p:nvSpPr>
            <p:cNvPr id="1049031" name="Line 25"/>
            <p:cNvSpPr/>
            <p:nvPr/>
          </p:nvSpPr>
          <p:spPr>
            <a:xfrm rot="0" flipV="1">
              <a:off x="4176" y="1248"/>
              <a:ext cx="0" cy="1152"/>
            </a:xfrm>
            <a:prstGeom prst="line"/>
            <a:noFill/>
            <a:ln w="19050" cap="flat" cmpd="sng">
              <a:solidFill>
                <a:schemeClr val="dk1">
                  <a:alpha val="100000"/>
                </a:schemeClr>
              </a:solidFill>
              <a:prstDash val="solid"/>
              <a:round/>
            </a:ln>
          </p:spPr>
        </p:sp>
        <p:sp>
          <p:nvSpPr>
            <p:cNvPr id="1049032" name="Line 26"/>
            <p:cNvSpPr/>
            <p:nvPr/>
          </p:nvSpPr>
          <p:spPr>
            <a:xfrm rot="0">
              <a:off x="1056" y="2064"/>
              <a:ext cx="3312" cy="0"/>
            </a:xfrm>
            <a:prstGeom prst="line"/>
            <a:noFill/>
            <a:ln w="19050" cap="flat" cmpd="sng">
              <a:solidFill>
                <a:schemeClr val="dk1">
                  <a:alpha val="100000"/>
                </a:schemeClr>
              </a:solidFill>
              <a:prstDash val="solid"/>
              <a:round/>
            </a:ln>
          </p:spPr>
        </p:sp>
        <p:sp>
          <p:nvSpPr>
            <p:cNvPr id="1049033" name="Line 27"/>
            <p:cNvSpPr/>
            <p:nvPr/>
          </p:nvSpPr>
          <p:spPr>
            <a:xfrm rot="0">
              <a:off x="960" y="1584"/>
              <a:ext cx="3408" cy="0"/>
            </a:xfrm>
            <a:prstGeom prst="line"/>
            <a:noFill/>
            <a:ln w="19050" cap="flat" cmpd="sng">
              <a:solidFill>
                <a:schemeClr val="dk1">
                  <a:alpha val="100000"/>
                </a:schemeClr>
              </a:solidFill>
              <a:prstDash val="solid"/>
              <a:round/>
            </a:ln>
          </p:spPr>
        </p:sp>
        <p:sp>
          <p:nvSpPr>
            <p:cNvPr id="1049034" name="Line 28"/>
            <p:cNvSpPr/>
            <p:nvPr/>
          </p:nvSpPr>
          <p:spPr>
            <a:xfrm rot="0">
              <a:off x="960" y="1920"/>
              <a:ext cx="3408" cy="0"/>
            </a:xfrm>
            <a:prstGeom prst="line"/>
            <a:noFill/>
            <a:ln w="19050" cap="flat" cmpd="sng">
              <a:solidFill>
                <a:schemeClr val="dk1">
                  <a:alpha val="100000"/>
                </a:schemeClr>
              </a:solidFill>
              <a:prstDash val="solid"/>
              <a:round/>
            </a:ln>
          </p:spPr>
        </p:sp>
        <p:sp>
          <p:nvSpPr>
            <p:cNvPr id="1049035" name="Line 29"/>
            <p:cNvSpPr/>
            <p:nvPr/>
          </p:nvSpPr>
          <p:spPr>
            <a:xfrm rot="0">
              <a:off x="960" y="2256"/>
              <a:ext cx="3408" cy="0"/>
            </a:xfrm>
            <a:prstGeom prst="line"/>
            <a:noFill/>
            <a:ln w="19050" cap="flat" cmpd="sng">
              <a:solidFill>
                <a:schemeClr val="dk1">
                  <a:alpha val="100000"/>
                </a:schemeClr>
              </a:solidFill>
              <a:prstDash val="solid"/>
              <a:round/>
            </a:ln>
          </p:spPr>
        </p:sp>
        <p:sp>
          <p:nvSpPr>
            <p:cNvPr id="1049036" name="Rectangle 30"/>
            <p:cNvSpPr/>
            <p:nvPr/>
          </p:nvSpPr>
          <p:spPr>
            <a:xfrm rot="0">
              <a:off x="2496" y="2410"/>
              <a:ext cx="288"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37" name="Text Box 31"/>
            <p:cNvSpPr txBox="1"/>
            <p:nvPr/>
          </p:nvSpPr>
          <p:spPr>
            <a:xfrm rot="0">
              <a:off x="2523" y="2400"/>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&amp;</a:t>
              </a:r>
            </a:p>
          </p:txBody>
        </p:sp>
        <p:sp>
          <p:nvSpPr>
            <p:cNvPr id="1049038" name="Rectangle 32"/>
            <p:cNvSpPr/>
            <p:nvPr/>
          </p:nvSpPr>
          <p:spPr>
            <a:xfrm rot="0">
              <a:off x="2880" y="2410"/>
              <a:ext cx="288"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39" name="Text Box 33"/>
            <p:cNvSpPr txBox="1"/>
            <p:nvPr/>
          </p:nvSpPr>
          <p:spPr>
            <a:xfrm rot="0">
              <a:off x="2907" y="2400"/>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&amp;</a:t>
              </a:r>
            </a:p>
          </p:txBody>
        </p:sp>
        <p:sp>
          <p:nvSpPr>
            <p:cNvPr id="1049040" name="Rectangle 34"/>
            <p:cNvSpPr/>
            <p:nvPr/>
          </p:nvSpPr>
          <p:spPr>
            <a:xfrm rot="0">
              <a:off x="3264" y="2410"/>
              <a:ext cx="288"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41" name="Text Box 35"/>
            <p:cNvSpPr txBox="1"/>
            <p:nvPr/>
          </p:nvSpPr>
          <p:spPr>
            <a:xfrm rot="0">
              <a:off x="3291" y="2400"/>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&amp;</a:t>
              </a:r>
            </a:p>
          </p:txBody>
        </p:sp>
        <p:sp>
          <p:nvSpPr>
            <p:cNvPr id="1049042" name="Rectangle 36"/>
            <p:cNvSpPr/>
            <p:nvPr/>
          </p:nvSpPr>
          <p:spPr>
            <a:xfrm rot="0">
              <a:off x="3648" y="2410"/>
              <a:ext cx="288"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43" name="Text Box 37"/>
            <p:cNvSpPr txBox="1"/>
            <p:nvPr/>
          </p:nvSpPr>
          <p:spPr>
            <a:xfrm rot="0">
              <a:off x="3675" y="2400"/>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&amp;</a:t>
              </a:r>
            </a:p>
          </p:txBody>
        </p:sp>
        <p:sp>
          <p:nvSpPr>
            <p:cNvPr id="1049044" name="Rectangle 38"/>
            <p:cNvSpPr/>
            <p:nvPr/>
          </p:nvSpPr>
          <p:spPr>
            <a:xfrm rot="0">
              <a:off x="4032" y="2410"/>
              <a:ext cx="288" cy="240"/>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45" name="Text Box 39"/>
            <p:cNvSpPr txBox="1"/>
            <p:nvPr/>
          </p:nvSpPr>
          <p:spPr>
            <a:xfrm rot="0">
              <a:off x="4059" y="2400"/>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&amp;</a:t>
              </a:r>
            </a:p>
          </p:txBody>
        </p:sp>
        <p:sp>
          <p:nvSpPr>
            <p:cNvPr id="1049046" name="Text Box 40"/>
            <p:cNvSpPr txBox="1"/>
            <p:nvPr/>
          </p:nvSpPr>
          <p:spPr>
            <a:xfrm rot="0">
              <a:off x="1244" y="2592"/>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0</a:t>
              </a:r>
            </a:p>
          </p:txBody>
        </p:sp>
        <p:sp>
          <p:nvSpPr>
            <p:cNvPr id="1049047" name="Text Box 41"/>
            <p:cNvSpPr txBox="1"/>
            <p:nvPr/>
          </p:nvSpPr>
          <p:spPr>
            <a:xfrm rot="0">
              <a:off x="1628" y="2592"/>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1</a:t>
              </a:r>
            </a:p>
          </p:txBody>
        </p:sp>
        <p:sp>
          <p:nvSpPr>
            <p:cNvPr id="1049048" name="Text Box 42"/>
            <p:cNvSpPr txBox="1"/>
            <p:nvPr/>
          </p:nvSpPr>
          <p:spPr>
            <a:xfrm rot="0">
              <a:off x="2012" y="2592"/>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2</a:t>
              </a:r>
            </a:p>
          </p:txBody>
        </p:sp>
        <p:sp>
          <p:nvSpPr>
            <p:cNvPr id="1049049" name="Text Box 43"/>
            <p:cNvSpPr txBox="1"/>
            <p:nvPr/>
          </p:nvSpPr>
          <p:spPr>
            <a:xfrm rot="0">
              <a:off x="2396" y="2592"/>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3</a:t>
              </a:r>
            </a:p>
          </p:txBody>
        </p:sp>
        <p:sp>
          <p:nvSpPr>
            <p:cNvPr id="1049050" name="Text Box 44"/>
            <p:cNvSpPr txBox="1"/>
            <p:nvPr/>
          </p:nvSpPr>
          <p:spPr>
            <a:xfrm rot="0">
              <a:off x="2780" y="2592"/>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4</a:t>
              </a:r>
            </a:p>
          </p:txBody>
        </p:sp>
        <p:sp>
          <p:nvSpPr>
            <p:cNvPr id="1049051" name="Text Box 45"/>
            <p:cNvSpPr txBox="1"/>
            <p:nvPr/>
          </p:nvSpPr>
          <p:spPr>
            <a:xfrm rot="0">
              <a:off x="3164" y="2592"/>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5</a:t>
              </a:r>
            </a:p>
          </p:txBody>
        </p:sp>
        <p:sp>
          <p:nvSpPr>
            <p:cNvPr id="1049052" name="Text Box 46"/>
            <p:cNvSpPr txBox="1"/>
            <p:nvPr/>
          </p:nvSpPr>
          <p:spPr>
            <a:xfrm rot="0">
              <a:off x="3548" y="2592"/>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6</a:t>
              </a:r>
            </a:p>
          </p:txBody>
        </p:sp>
        <p:sp>
          <p:nvSpPr>
            <p:cNvPr id="1049053" name="Text Box 47"/>
            <p:cNvSpPr txBox="1"/>
            <p:nvPr/>
          </p:nvSpPr>
          <p:spPr>
            <a:xfrm rot="0">
              <a:off x="3932" y="2592"/>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7</a:t>
              </a:r>
            </a:p>
          </p:txBody>
        </p:sp>
        <p:sp>
          <p:nvSpPr>
            <p:cNvPr id="1049054" name="Line 48"/>
            <p:cNvSpPr/>
            <p:nvPr/>
          </p:nvSpPr>
          <p:spPr>
            <a:xfrm rot="0">
              <a:off x="1488" y="2640"/>
              <a:ext cx="0" cy="1152"/>
            </a:xfrm>
            <a:prstGeom prst="line"/>
            <a:noFill/>
            <a:ln w="19050" cap="flat" cmpd="sng">
              <a:solidFill>
                <a:schemeClr val="dk1">
                  <a:alpha val="100000"/>
                </a:schemeClr>
              </a:solidFill>
              <a:prstDash val="solid"/>
              <a:round/>
            </a:ln>
          </p:spPr>
        </p:sp>
        <p:sp>
          <p:nvSpPr>
            <p:cNvPr id="1049055" name="Rectangle 49"/>
            <p:cNvSpPr/>
            <p:nvPr/>
          </p:nvSpPr>
          <p:spPr>
            <a:xfrm rot="0">
              <a:off x="4416" y="2784"/>
              <a:ext cx="288"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56" name="Text Box 50"/>
            <p:cNvSpPr txBox="1"/>
            <p:nvPr/>
          </p:nvSpPr>
          <p:spPr>
            <a:xfrm rot="0">
              <a:off x="4416" y="2808"/>
              <a:ext cx="332" cy="23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1800" lang="zh-CN">
                  <a:latin typeface="Times New Roman" pitchFamily="18" charset="0"/>
                </a:rPr>
                <a:t>≥</a:t>
              </a:r>
              <a:r>
                <a:rPr altLang="zh-CN" sz="1800" lang="en-US">
                  <a:latin typeface="Times New Roman" pitchFamily="18" charset="0"/>
                </a:rPr>
                <a:t>1</a:t>
              </a:r>
            </a:p>
          </p:txBody>
        </p:sp>
        <p:sp>
          <p:nvSpPr>
            <p:cNvPr id="1049057" name="Rectangle 51"/>
            <p:cNvSpPr/>
            <p:nvPr/>
          </p:nvSpPr>
          <p:spPr>
            <a:xfrm rot="0">
              <a:off x="4416" y="3120"/>
              <a:ext cx="288"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58" name="Text Box 52"/>
            <p:cNvSpPr txBox="1"/>
            <p:nvPr/>
          </p:nvSpPr>
          <p:spPr>
            <a:xfrm rot="0">
              <a:off x="4416" y="3144"/>
              <a:ext cx="332" cy="23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1800" lang="zh-CN">
                  <a:latin typeface="Times New Roman" pitchFamily="18" charset="0"/>
                </a:rPr>
                <a:t>≥</a:t>
              </a:r>
              <a:r>
                <a:rPr altLang="zh-CN" sz="1800" lang="en-US">
                  <a:latin typeface="Times New Roman" pitchFamily="18" charset="0"/>
                </a:rPr>
                <a:t>1</a:t>
              </a:r>
            </a:p>
          </p:txBody>
        </p:sp>
        <p:sp>
          <p:nvSpPr>
            <p:cNvPr id="1049059" name="Rectangle 53"/>
            <p:cNvSpPr/>
            <p:nvPr/>
          </p:nvSpPr>
          <p:spPr>
            <a:xfrm rot="0">
              <a:off x="4416" y="3456"/>
              <a:ext cx="288"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60" name="Text Box 54"/>
            <p:cNvSpPr txBox="1"/>
            <p:nvPr/>
          </p:nvSpPr>
          <p:spPr>
            <a:xfrm rot="0">
              <a:off x="4416" y="3480"/>
              <a:ext cx="332" cy="23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1800" lang="zh-CN">
                  <a:latin typeface="Times New Roman" pitchFamily="18" charset="0"/>
                </a:rPr>
                <a:t>≥</a:t>
              </a:r>
              <a:r>
                <a:rPr altLang="zh-CN" sz="1800" lang="en-US">
                  <a:latin typeface="Times New Roman" pitchFamily="18" charset="0"/>
                </a:rPr>
                <a:t>1</a:t>
              </a:r>
            </a:p>
          </p:txBody>
        </p:sp>
        <p:sp>
          <p:nvSpPr>
            <p:cNvPr id="1049061" name="Line 55"/>
            <p:cNvSpPr/>
            <p:nvPr/>
          </p:nvSpPr>
          <p:spPr>
            <a:xfrm rot="0" flipH="1">
              <a:off x="1200" y="2928"/>
              <a:ext cx="3216" cy="0"/>
            </a:xfrm>
            <a:prstGeom prst="line"/>
            <a:noFill/>
            <a:ln w="19050" cap="flat" cmpd="sng">
              <a:solidFill>
                <a:schemeClr val="dk1">
                  <a:alpha val="100000"/>
                </a:schemeClr>
              </a:solidFill>
              <a:prstDash val="solid"/>
              <a:round/>
            </a:ln>
          </p:spPr>
        </p:sp>
        <p:sp>
          <p:nvSpPr>
            <p:cNvPr id="1049062" name="Line 56"/>
            <p:cNvSpPr/>
            <p:nvPr/>
          </p:nvSpPr>
          <p:spPr>
            <a:xfrm rot="0" flipH="1">
              <a:off x="1200" y="3264"/>
              <a:ext cx="3216" cy="0"/>
            </a:xfrm>
            <a:prstGeom prst="line"/>
            <a:noFill/>
            <a:ln w="19050" cap="flat" cmpd="sng">
              <a:solidFill>
                <a:schemeClr val="dk1">
                  <a:alpha val="100000"/>
                </a:schemeClr>
              </a:solidFill>
              <a:prstDash val="solid"/>
              <a:round/>
            </a:ln>
          </p:spPr>
        </p:sp>
        <p:sp>
          <p:nvSpPr>
            <p:cNvPr id="1049063" name="Line 57"/>
            <p:cNvSpPr/>
            <p:nvPr/>
          </p:nvSpPr>
          <p:spPr>
            <a:xfrm rot="0" flipH="1">
              <a:off x="1200" y="3600"/>
              <a:ext cx="3216" cy="0"/>
            </a:xfrm>
            <a:prstGeom prst="line"/>
            <a:noFill/>
            <a:ln w="19050" cap="flat" cmpd="sng">
              <a:solidFill>
                <a:schemeClr val="dk1">
                  <a:alpha val="100000"/>
                </a:schemeClr>
              </a:solidFill>
              <a:prstDash val="solid"/>
              <a:round/>
            </a:ln>
          </p:spPr>
        </p:sp>
        <p:sp>
          <p:nvSpPr>
            <p:cNvPr id="1049064" name="Line 58"/>
            <p:cNvSpPr/>
            <p:nvPr/>
          </p:nvSpPr>
          <p:spPr>
            <a:xfrm rot="0">
              <a:off x="1872" y="2640"/>
              <a:ext cx="0" cy="1152"/>
            </a:xfrm>
            <a:prstGeom prst="line"/>
            <a:noFill/>
            <a:ln w="19050" cap="flat" cmpd="sng">
              <a:solidFill>
                <a:schemeClr val="dk1">
                  <a:alpha val="100000"/>
                </a:schemeClr>
              </a:solidFill>
              <a:prstDash val="solid"/>
              <a:round/>
            </a:ln>
          </p:spPr>
        </p:sp>
        <p:sp>
          <p:nvSpPr>
            <p:cNvPr id="1049065" name="Line 59"/>
            <p:cNvSpPr/>
            <p:nvPr/>
          </p:nvSpPr>
          <p:spPr>
            <a:xfrm rot="0">
              <a:off x="2256" y="2640"/>
              <a:ext cx="0" cy="1152"/>
            </a:xfrm>
            <a:prstGeom prst="line"/>
            <a:noFill/>
            <a:ln w="19050" cap="flat" cmpd="sng">
              <a:solidFill>
                <a:schemeClr val="dk1">
                  <a:alpha val="100000"/>
                </a:schemeClr>
              </a:solidFill>
              <a:prstDash val="solid"/>
              <a:round/>
            </a:ln>
          </p:spPr>
        </p:sp>
        <p:sp>
          <p:nvSpPr>
            <p:cNvPr id="1049066" name="Line 60"/>
            <p:cNvSpPr/>
            <p:nvPr/>
          </p:nvSpPr>
          <p:spPr>
            <a:xfrm rot="0">
              <a:off x="2640" y="2640"/>
              <a:ext cx="0" cy="1152"/>
            </a:xfrm>
            <a:prstGeom prst="line"/>
            <a:noFill/>
            <a:ln w="19050" cap="flat" cmpd="sng">
              <a:solidFill>
                <a:schemeClr val="dk1">
                  <a:alpha val="100000"/>
                </a:schemeClr>
              </a:solidFill>
              <a:prstDash val="solid"/>
              <a:round/>
            </a:ln>
          </p:spPr>
        </p:sp>
        <p:sp>
          <p:nvSpPr>
            <p:cNvPr id="1049067" name="Line 61"/>
            <p:cNvSpPr/>
            <p:nvPr/>
          </p:nvSpPr>
          <p:spPr>
            <a:xfrm rot="0">
              <a:off x="3024" y="2640"/>
              <a:ext cx="0" cy="1152"/>
            </a:xfrm>
            <a:prstGeom prst="line"/>
            <a:noFill/>
            <a:ln w="19050" cap="flat" cmpd="sng">
              <a:solidFill>
                <a:schemeClr val="dk1">
                  <a:alpha val="100000"/>
                </a:schemeClr>
              </a:solidFill>
              <a:prstDash val="solid"/>
              <a:round/>
            </a:ln>
          </p:spPr>
        </p:sp>
        <p:sp>
          <p:nvSpPr>
            <p:cNvPr id="1049068" name="Line 62"/>
            <p:cNvSpPr/>
            <p:nvPr/>
          </p:nvSpPr>
          <p:spPr>
            <a:xfrm rot="0">
              <a:off x="3408" y="2640"/>
              <a:ext cx="0" cy="1152"/>
            </a:xfrm>
            <a:prstGeom prst="line"/>
            <a:noFill/>
            <a:ln w="19050" cap="flat" cmpd="sng">
              <a:solidFill>
                <a:schemeClr val="dk1">
                  <a:alpha val="100000"/>
                </a:schemeClr>
              </a:solidFill>
              <a:prstDash val="solid"/>
              <a:round/>
            </a:ln>
          </p:spPr>
        </p:sp>
        <p:sp>
          <p:nvSpPr>
            <p:cNvPr id="1049069" name="Line 63"/>
            <p:cNvSpPr/>
            <p:nvPr/>
          </p:nvSpPr>
          <p:spPr>
            <a:xfrm rot="0">
              <a:off x="3792" y="2640"/>
              <a:ext cx="0" cy="1152"/>
            </a:xfrm>
            <a:prstGeom prst="line"/>
            <a:noFill/>
            <a:ln w="19050" cap="flat" cmpd="sng">
              <a:solidFill>
                <a:schemeClr val="dk1">
                  <a:alpha val="100000"/>
                </a:schemeClr>
              </a:solidFill>
              <a:prstDash val="solid"/>
              <a:round/>
            </a:ln>
          </p:spPr>
        </p:sp>
        <p:sp>
          <p:nvSpPr>
            <p:cNvPr id="1049070" name="Line 64"/>
            <p:cNvSpPr/>
            <p:nvPr/>
          </p:nvSpPr>
          <p:spPr>
            <a:xfrm rot="0">
              <a:off x="4176" y="2640"/>
              <a:ext cx="0" cy="1152"/>
            </a:xfrm>
            <a:prstGeom prst="line"/>
            <a:noFill/>
            <a:ln w="19050" cap="flat" cmpd="sng">
              <a:solidFill>
                <a:schemeClr val="dk1">
                  <a:alpha val="100000"/>
                </a:schemeClr>
              </a:solidFill>
              <a:prstDash val="solid"/>
              <a:round/>
            </a:ln>
          </p:spPr>
        </p:sp>
        <p:sp>
          <p:nvSpPr>
            <p:cNvPr id="1049071" name="Text Box 65"/>
            <p:cNvSpPr txBox="1"/>
            <p:nvPr/>
          </p:nvSpPr>
          <p:spPr>
            <a:xfrm rot="0">
              <a:off x="4936" y="2783"/>
              <a:ext cx="284"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2</a:t>
              </a:r>
            </a:p>
          </p:txBody>
        </p:sp>
        <p:sp>
          <p:nvSpPr>
            <p:cNvPr id="1049072" name="Text Box 66"/>
            <p:cNvSpPr txBox="1"/>
            <p:nvPr/>
          </p:nvSpPr>
          <p:spPr>
            <a:xfrm rot="0">
              <a:off x="4932" y="3148"/>
              <a:ext cx="284"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1</a:t>
              </a:r>
            </a:p>
          </p:txBody>
        </p:sp>
        <p:sp>
          <p:nvSpPr>
            <p:cNvPr id="1049073" name="Text Box 67"/>
            <p:cNvSpPr txBox="1"/>
            <p:nvPr/>
          </p:nvSpPr>
          <p:spPr>
            <a:xfrm rot="0">
              <a:off x="4932" y="3494"/>
              <a:ext cx="284"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0</a:t>
              </a:r>
            </a:p>
          </p:txBody>
        </p:sp>
        <p:sp>
          <p:nvSpPr>
            <p:cNvPr id="1049074" name="Line 68"/>
            <p:cNvSpPr/>
            <p:nvPr/>
          </p:nvSpPr>
          <p:spPr>
            <a:xfrm rot="0">
              <a:off x="4704" y="2928"/>
              <a:ext cx="240" cy="0"/>
            </a:xfrm>
            <a:prstGeom prst="line"/>
            <a:noFill/>
            <a:ln w="19050" cap="flat" cmpd="sng">
              <a:solidFill>
                <a:schemeClr val="dk1">
                  <a:alpha val="100000"/>
                </a:schemeClr>
              </a:solidFill>
              <a:prstDash val="solid"/>
              <a:round/>
            </a:ln>
          </p:spPr>
        </p:sp>
        <p:sp>
          <p:nvSpPr>
            <p:cNvPr id="1049075" name="Line 69"/>
            <p:cNvSpPr/>
            <p:nvPr/>
          </p:nvSpPr>
          <p:spPr>
            <a:xfrm rot="0">
              <a:off x="4704" y="3264"/>
              <a:ext cx="240" cy="0"/>
            </a:xfrm>
            <a:prstGeom prst="line"/>
            <a:noFill/>
            <a:ln w="19050" cap="flat" cmpd="sng">
              <a:solidFill>
                <a:schemeClr val="dk1">
                  <a:alpha val="100000"/>
                </a:schemeClr>
              </a:solidFill>
              <a:prstDash val="solid"/>
              <a:round/>
            </a:ln>
          </p:spPr>
        </p:sp>
        <p:sp>
          <p:nvSpPr>
            <p:cNvPr id="1049076" name="Line 70"/>
            <p:cNvSpPr/>
            <p:nvPr/>
          </p:nvSpPr>
          <p:spPr>
            <a:xfrm rot="0">
              <a:off x="4704" y="3600"/>
              <a:ext cx="240" cy="0"/>
            </a:xfrm>
            <a:prstGeom prst="line"/>
            <a:noFill/>
            <a:ln w="19050" cap="flat" cmpd="sng">
              <a:solidFill>
                <a:schemeClr val="dk1">
                  <a:alpha val="100000"/>
                </a:schemeClr>
              </a:solidFill>
              <a:prstDash val="solid"/>
              <a:round/>
            </a:ln>
          </p:spPr>
        </p:sp>
        <p:sp>
          <p:nvSpPr>
            <p:cNvPr id="1049077" name="Text Box 71"/>
            <p:cNvSpPr txBox="1"/>
            <p:nvPr/>
          </p:nvSpPr>
          <p:spPr>
            <a:xfrm rot="0">
              <a:off x="780" y="1334"/>
              <a:ext cx="19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1</a:t>
              </a:r>
            </a:p>
          </p:txBody>
        </p:sp>
        <p:sp>
          <p:nvSpPr>
            <p:cNvPr id="1049078" name="Text Box 72"/>
            <p:cNvSpPr txBox="1"/>
            <p:nvPr/>
          </p:nvSpPr>
          <p:spPr>
            <a:xfrm rot="0">
              <a:off x="780" y="1670"/>
              <a:ext cx="19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1</a:t>
              </a:r>
            </a:p>
          </p:txBody>
        </p:sp>
        <p:sp>
          <p:nvSpPr>
            <p:cNvPr id="1049079" name="Text Box 73"/>
            <p:cNvSpPr txBox="1"/>
            <p:nvPr/>
          </p:nvSpPr>
          <p:spPr>
            <a:xfrm rot="0">
              <a:off x="780" y="2006"/>
              <a:ext cx="19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1</a:t>
              </a:r>
            </a:p>
          </p:txBody>
        </p:sp>
        <p:sp>
          <p:nvSpPr>
            <p:cNvPr id="1049080" name="Oval 74"/>
            <p:cNvSpPr/>
            <p:nvPr/>
          </p:nvSpPr>
          <p:spPr>
            <a:xfrm rot="0">
              <a:off x="1464" y="1368"/>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81" name="Oval 75"/>
            <p:cNvSpPr/>
            <p:nvPr/>
          </p:nvSpPr>
          <p:spPr>
            <a:xfrm rot="0">
              <a:off x="1848" y="1368"/>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82" name="Oval 76"/>
            <p:cNvSpPr/>
            <p:nvPr/>
          </p:nvSpPr>
          <p:spPr>
            <a:xfrm rot="0">
              <a:off x="2232" y="1368"/>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83" name="Oval 77"/>
            <p:cNvSpPr/>
            <p:nvPr/>
          </p:nvSpPr>
          <p:spPr>
            <a:xfrm rot="0">
              <a:off x="2616" y="1368"/>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84" name="Oval 78"/>
            <p:cNvSpPr/>
            <p:nvPr/>
          </p:nvSpPr>
          <p:spPr>
            <a:xfrm rot="0">
              <a:off x="3000" y="156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85" name="Oval 79"/>
            <p:cNvSpPr/>
            <p:nvPr/>
          </p:nvSpPr>
          <p:spPr>
            <a:xfrm rot="0">
              <a:off x="3384" y="156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86" name="Oval 80"/>
            <p:cNvSpPr/>
            <p:nvPr/>
          </p:nvSpPr>
          <p:spPr>
            <a:xfrm rot="0">
              <a:off x="3768" y="156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87" name="Oval 81"/>
            <p:cNvSpPr/>
            <p:nvPr/>
          </p:nvSpPr>
          <p:spPr>
            <a:xfrm rot="0">
              <a:off x="4152" y="156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88" name="Oval 82"/>
            <p:cNvSpPr/>
            <p:nvPr/>
          </p:nvSpPr>
          <p:spPr>
            <a:xfrm rot="0">
              <a:off x="1464" y="170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89" name="Oval 83"/>
            <p:cNvSpPr/>
            <p:nvPr/>
          </p:nvSpPr>
          <p:spPr>
            <a:xfrm rot="0">
              <a:off x="1848" y="170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0" name="Oval 84"/>
            <p:cNvSpPr/>
            <p:nvPr/>
          </p:nvSpPr>
          <p:spPr>
            <a:xfrm rot="0">
              <a:off x="2232" y="189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1" name="Oval 85"/>
            <p:cNvSpPr/>
            <p:nvPr/>
          </p:nvSpPr>
          <p:spPr>
            <a:xfrm rot="0">
              <a:off x="2616" y="189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2" name="Oval 86"/>
            <p:cNvSpPr/>
            <p:nvPr/>
          </p:nvSpPr>
          <p:spPr>
            <a:xfrm rot="0">
              <a:off x="3000" y="170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3" name="Oval 87"/>
            <p:cNvSpPr/>
            <p:nvPr/>
          </p:nvSpPr>
          <p:spPr>
            <a:xfrm rot="0">
              <a:off x="3384" y="170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4" name="Oval 88"/>
            <p:cNvSpPr/>
            <p:nvPr/>
          </p:nvSpPr>
          <p:spPr>
            <a:xfrm rot="0">
              <a:off x="3768" y="189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5" name="Oval 89"/>
            <p:cNvSpPr/>
            <p:nvPr/>
          </p:nvSpPr>
          <p:spPr>
            <a:xfrm rot="0">
              <a:off x="4152" y="189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6" name="Oval 90"/>
            <p:cNvSpPr/>
            <p:nvPr/>
          </p:nvSpPr>
          <p:spPr>
            <a:xfrm rot="0">
              <a:off x="1464" y="204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7" name="Oval 91"/>
            <p:cNvSpPr/>
            <p:nvPr/>
          </p:nvSpPr>
          <p:spPr>
            <a:xfrm rot="0">
              <a:off x="2232" y="204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8" name="Oval 92"/>
            <p:cNvSpPr/>
            <p:nvPr/>
          </p:nvSpPr>
          <p:spPr>
            <a:xfrm rot="0">
              <a:off x="3000" y="204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099" name="Oval 93"/>
            <p:cNvSpPr/>
            <p:nvPr/>
          </p:nvSpPr>
          <p:spPr>
            <a:xfrm rot="0">
              <a:off x="3768" y="204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00" name="Oval 94"/>
            <p:cNvSpPr/>
            <p:nvPr/>
          </p:nvSpPr>
          <p:spPr>
            <a:xfrm rot="0">
              <a:off x="1848" y="223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01" name="Oval 95"/>
            <p:cNvSpPr/>
            <p:nvPr/>
          </p:nvSpPr>
          <p:spPr>
            <a:xfrm rot="0">
              <a:off x="2616" y="223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02" name="Oval 96"/>
            <p:cNvSpPr/>
            <p:nvPr/>
          </p:nvSpPr>
          <p:spPr>
            <a:xfrm rot="0">
              <a:off x="3384" y="223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03" name="Oval 97"/>
            <p:cNvSpPr/>
            <p:nvPr/>
          </p:nvSpPr>
          <p:spPr>
            <a:xfrm rot="0">
              <a:off x="4152" y="223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04" name="Text Box 98"/>
            <p:cNvSpPr txBox="1"/>
            <p:nvPr/>
          </p:nvSpPr>
          <p:spPr>
            <a:xfrm rot="0">
              <a:off x="432" y="1334"/>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a:t>
              </a:r>
            </a:p>
          </p:txBody>
        </p:sp>
        <p:sp>
          <p:nvSpPr>
            <p:cNvPr id="1049105" name="Text Box 99"/>
            <p:cNvSpPr txBox="1"/>
            <p:nvPr/>
          </p:nvSpPr>
          <p:spPr>
            <a:xfrm rot="0">
              <a:off x="449" y="1680"/>
              <a:ext cx="223"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p>
          </p:txBody>
        </p:sp>
        <p:sp>
          <p:nvSpPr>
            <p:cNvPr id="1049106" name="Text Box 100"/>
            <p:cNvSpPr txBox="1"/>
            <p:nvPr/>
          </p:nvSpPr>
          <p:spPr>
            <a:xfrm rot="0">
              <a:off x="432" y="2016"/>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C</a:t>
              </a:r>
            </a:p>
          </p:txBody>
        </p:sp>
        <p:sp>
          <p:nvSpPr>
            <p:cNvPr id="1049107" name="Line 101"/>
            <p:cNvSpPr/>
            <p:nvPr/>
          </p:nvSpPr>
          <p:spPr>
            <a:xfrm rot="0">
              <a:off x="624" y="1488"/>
              <a:ext cx="144" cy="0"/>
            </a:xfrm>
            <a:prstGeom prst="line"/>
            <a:noFill/>
            <a:ln w="19050" cap="flat" cmpd="sng">
              <a:solidFill>
                <a:schemeClr val="dk1">
                  <a:alpha val="100000"/>
                </a:schemeClr>
              </a:solidFill>
              <a:prstDash val="solid"/>
              <a:round/>
            </a:ln>
          </p:spPr>
        </p:sp>
        <p:sp>
          <p:nvSpPr>
            <p:cNvPr id="1049108" name="Line 102"/>
            <p:cNvSpPr/>
            <p:nvPr/>
          </p:nvSpPr>
          <p:spPr>
            <a:xfrm rot="0">
              <a:off x="624" y="1824"/>
              <a:ext cx="144" cy="0"/>
            </a:xfrm>
            <a:prstGeom prst="line"/>
            <a:noFill/>
            <a:ln w="19050" cap="flat" cmpd="sng">
              <a:solidFill>
                <a:schemeClr val="dk1">
                  <a:alpha val="100000"/>
                </a:schemeClr>
              </a:solidFill>
              <a:prstDash val="solid"/>
              <a:round/>
            </a:ln>
          </p:spPr>
        </p:sp>
        <p:sp>
          <p:nvSpPr>
            <p:cNvPr id="1049109" name="Line 103"/>
            <p:cNvSpPr/>
            <p:nvPr/>
          </p:nvSpPr>
          <p:spPr>
            <a:xfrm rot="0">
              <a:off x="624" y="2160"/>
              <a:ext cx="144" cy="0"/>
            </a:xfrm>
            <a:prstGeom prst="line"/>
            <a:noFill/>
            <a:ln w="19050" cap="flat" cmpd="sng">
              <a:solidFill>
                <a:schemeClr val="dk1">
                  <a:alpha val="100000"/>
                </a:schemeClr>
              </a:solidFill>
              <a:prstDash val="solid"/>
              <a:round/>
            </a:ln>
          </p:spPr>
        </p:sp>
        <p:sp>
          <p:nvSpPr>
            <p:cNvPr id="1049110" name="Line 104"/>
            <p:cNvSpPr/>
            <p:nvPr/>
          </p:nvSpPr>
          <p:spPr>
            <a:xfrm rot="0">
              <a:off x="1440" y="2880"/>
              <a:ext cx="96" cy="96"/>
            </a:xfrm>
            <a:prstGeom prst="line"/>
            <a:noFill/>
            <a:ln w="38100" cap="flat" cmpd="sng">
              <a:solidFill>
                <a:schemeClr val="dk1">
                  <a:alpha val="100000"/>
                </a:schemeClr>
              </a:solidFill>
              <a:prstDash val="solid"/>
              <a:round/>
            </a:ln>
          </p:spPr>
        </p:sp>
        <p:sp>
          <p:nvSpPr>
            <p:cNvPr id="1049111" name="Line 105"/>
            <p:cNvSpPr/>
            <p:nvPr/>
          </p:nvSpPr>
          <p:spPr>
            <a:xfrm rot="0" flipH="1">
              <a:off x="1440" y="2880"/>
              <a:ext cx="96" cy="96"/>
            </a:xfrm>
            <a:prstGeom prst="line"/>
            <a:noFill/>
            <a:ln w="38100" cap="flat" cmpd="sng">
              <a:solidFill>
                <a:schemeClr val="dk1">
                  <a:alpha val="100000"/>
                </a:schemeClr>
              </a:solidFill>
              <a:prstDash val="solid"/>
              <a:round/>
            </a:ln>
          </p:spPr>
        </p:sp>
        <p:sp>
          <p:nvSpPr>
            <p:cNvPr id="1049112" name="Line 106"/>
            <p:cNvSpPr/>
            <p:nvPr/>
          </p:nvSpPr>
          <p:spPr>
            <a:xfrm rot="0">
              <a:off x="1824" y="2880"/>
              <a:ext cx="96" cy="96"/>
            </a:xfrm>
            <a:prstGeom prst="line"/>
            <a:noFill/>
            <a:ln w="38100" cap="flat" cmpd="sng">
              <a:solidFill>
                <a:schemeClr val="dk1">
                  <a:alpha val="100000"/>
                </a:schemeClr>
              </a:solidFill>
              <a:prstDash val="solid"/>
              <a:round/>
            </a:ln>
          </p:spPr>
        </p:sp>
        <p:sp>
          <p:nvSpPr>
            <p:cNvPr id="1049113" name="Line 107"/>
            <p:cNvSpPr/>
            <p:nvPr/>
          </p:nvSpPr>
          <p:spPr>
            <a:xfrm rot="0" flipH="1">
              <a:off x="1824" y="2880"/>
              <a:ext cx="96" cy="96"/>
            </a:xfrm>
            <a:prstGeom prst="line"/>
            <a:noFill/>
            <a:ln w="38100" cap="flat" cmpd="sng">
              <a:solidFill>
                <a:schemeClr val="dk1">
                  <a:alpha val="100000"/>
                </a:schemeClr>
              </a:solidFill>
              <a:prstDash val="solid"/>
              <a:round/>
            </a:ln>
          </p:spPr>
        </p:sp>
        <p:sp>
          <p:nvSpPr>
            <p:cNvPr id="1049114" name="Line 108"/>
            <p:cNvSpPr/>
            <p:nvPr/>
          </p:nvSpPr>
          <p:spPr>
            <a:xfrm rot="0">
              <a:off x="2208" y="2880"/>
              <a:ext cx="96" cy="96"/>
            </a:xfrm>
            <a:prstGeom prst="line"/>
            <a:noFill/>
            <a:ln w="38100" cap="flat" cmpd="sng">
              <a:solidFill>
                <a:schemeClr val="dk1">
                  <a:alpha val="100000"/>
                </a:schemeClr>
              </a:solidFill>
              <a:prstDash val="solid"/>
              <a:round/>
            </a:ln>
          </p:spPr>
        </p:sp>
        <p:sp>
          <p:nvSpPr>
            <p:cNvPr id="1049115" name="Line 109"/>
            <p:cNvSpPr/>
            <p:nvPr/>
          </p:nvSpPr>
          <p:spPr>
            <a:xfrm rot="0" flipH="1">
              <a:off x="2208" y="2880"/>
              <a:ext cx="96" cy="96"/>
            </a:xfrm>
            <a:prstGeom prst="line"/>
            <a:noFill/>
            <a:ln w="38100" cap="flat" cmpd="sng">
              <a:solidFill>
                <a:schemeClr val="dk1">
                  <a:alpha val="100000"/>
                </a:schemeClr>
              </a:solidFill>
              <a:prstDash val="solid"/>
              <a:round/>
            </a:ln>
          </p:spPr>
        </p:sp>
        <p:sp>
          <p:nvSpPr>
            <p:cNvPr id="1049116" name="Line 110"/>
            <p:cNvSpPr/>
            <p:nvPr/>
          </p:nvSpPr>
          <p:spPr>
            <a:xfrm rot="0">
              <a:off x="2592" y="2880"/>
              <a:ext cx="96" cy="96"/>
            </a:xfrm>
            <a:prstGeom prst="line"/>
            <a:noFill/>
            <a:ln w="38100" cap="flat" cmpd="sng">
              <a:solidFill>
                <a:schemeClr val="dk1">
                  <a:alpha val="100000"/>
                </a:schemeClr>
              </a:solidFill>
              <a:prstDash val="solid"/>
              <a:round/>
            </a:ln>
          </p:spPr>
        </p:sp>
        <p:sp>
          <p:nvSpPr>
            <p:cNvPr id="1049117" name="Line 111"/>
            <p:cNvSpPr/>
            <p:nvPr/>
          </p:nvSpPr>
          <p:spPr>
            <a:xfrm rot="0" flipH="1">
              <a:off x="2592" y="2880"/>
              <a:ext cx="96" cy="96"/>
            </a:xfrm>
            <a:prstGeom prst="line"/>
            <a:noFill/>
            <a:ln w="38100" cap="flat" cmpd="sng">
              <a:solidFill>
                <a:schemeClr val="dk1">
                  <a:alpha val="100000"/>
                </a:schemeClr>
              </a:solidFill>
              <a:prstDash val="solid"/>
              <a:round/>
            </a:ln>
          </p:spPr>
        </p:sp>
        <p:sp>
          <p:nvSpPr>
            <p:cNvPr id="1049118" name="Line 112"/>
            <p:cNvSpPr/>
            <p:nvPr/>
          </p:nvSpPr>
          <p:spPr>
            <a:xfrm rot="0">
              <a:off x="2976" y="2880"/>
              <a:ext cx="96" cy="96"/>
            </a:xfrm>
            <a:prstGeom prst="line"/>
            <a:noFill/>
            <a:ln w="38100" cap="flat" cmpd="sng">
              <a:solidFill>
                <a:schemeClr val="dk1">
                  <a:alpha val="100000"/>
                </a:schemeClr>
              </a:solidFill>
              <a:prstDash val="solid"/>
              <a:round/>
            </a:ln>
          </p:spPr>
        </p:sp>
        <p:sp>
          <p:nvSpPr>
            <p:cNvPr id="1049119" name="Line 113"/>
            <p:cNvSpPr/>
            <p:nvPr/>
          </p:nvSpPr>
          <p:spPr>
            <a:xfrm rot="0" flipH="1">
              <a:off x="2976" y="2880"/>
              <a:ext cx="96" cy="96"/>
            </a:xfrm>
            <a:prstGeom prst="line"/>
            <a:noFill/>
            <a:ln w="38100" cap="flat" cmpd="sng">
              <a:solidFill>
                <a:schemeClr val="dk1">
                  <a:alpha val="100000"/>
                </a:schemeClr>
              </a:solidFill>
              <a:prstDash val="solid"/>
              <a:round/>
            </a:ln>
          </p:spPr>
        </p:sp>
        <p:sp>
          <p:nvSpPr>
            <p:cNvPr id="1049120" name="Line 114"/>
            <p:cNvSpPr/>
            <p:nvPr/>
          </p:nvSpPr>
          <p:spPr>
            <a:xfrm rot="0">
              <a:off x="3360" y="2880"/>
              <a:ext cx="96" cy="96"/>
            </a:xfrm>
            <a:prstGeom prst="line"/>
            <a:noFill/>
            <a:ln w="38100" cap="flat" cmpd="sng">
              <a:solidFill>
                <a:schemeClr val="dk1">
                  <a:alpha val="100000"/>
                </a:schemeClr>
              </a:solidFill>
              <a:prstDash val="solid"/>
              <a:round/>
            </a:ln>
          </p:spPr>
        </p:sp>
        <p:sp>
          <p:nvSpPr>
            <p:cNvPr id="1049121" name="Line 115"/>
            <p:cNvSpPr/>
            <p:nvPr/>
          </p:nvSpPr>
          <p:spPr>
            <a:xfrm rot="0" flipH="1">
              <a:off x="3360" y="2880"/>
              <a:ext cx="96" cy="96"/>
            </a:xfrm>
            <a:prstGeom prst="line"/>
            <a:noFill/>
            <a:ln w="38100" cap="flat" cmpd="sng">
              <a:solidFill>
                <a:schemeClr val="dk1">
                  <a:alpha val="100000"/>
                </a:schemeClr>
              </a:solidFill>
              <a:prstDash val="solid"/>
              <a:round/>
            </a:ln>
          </p:spPr>
        </p:sp>
        <p:sp>
          <p:nvSpPr>
            <p:cNvPr id="1049122" name="Line 116"/>
            <p:cNvSpPr/>
            <p:nvPr/>
          </p:nvSpPr>
          <p:spPr>
            <a:xfrm rot="0">
              <a:off x="3744" y="2880"/>
              <a:ext cx="96" cy="96"/>
            </a:xfrm>
            <a:prstGeom prst="line"/>
            <a:noFill/>
            <a:ln w="38100" cap="flat" cmpd="sng">
              <a:solidFill>
                <a:schemeClr val="dk1">
                  <a:alpha val="100000"/>
                </a:schemeClr>
              </a:solidFill>
              <a:prstDash val="solid"/>
              <a:round/>
            </a:ln>
          </p:spPr>
        </p:sp>
        <p:sp>
          <p:nvSpPr>
            <p:cNvPr id="1049123" name="Line 117"/>
            <p:cNvSpPr/>
            <p:nvPr/>
          </p:nvSpPr>
          <p:spPr>
            <a:xfrm rot="0" flipH="1">
              <a:off x="3744" y="2880"/>
              <a:ext cx="96" cy="96"/>
            </a:xfrm>
            <a:prstGeom prst="line"/>
            <a:noFill/>
            <a:ln w="38100" cap="flat" cmpd="sng">
              <a:solidFill>
                <a:schemeClr val="dk1">
                  <a:alpha val="100000"/>
                </a:schemeClr>
              </a:solidFill>
              <a:prstDash val="solid"/>
              <a:round/>
            </a:ln>
          </p:spPr>
        </p:sp>
        <p:sp>
          <p:nvSpPr>
            <p:cNvPr id="1049124" name="Line 118"/>
            <p:cNvSpPr/>
            <p:nvPr/>
          </p:nvSpPr>
          <p:spPr>
            <a:xfrm rot="0">
              <a:off x="4128" y="2880"/>
              <a:ext cx="96" cy="96"/>
            </a:xfrm>
            <a:prstGeom prst="line"/>
            <a:noFill/>
            <a:ln w="38100" cap="flat" cmpd="sng">
              <a:solidFill>
                <a:schemeClr val="dk1">
                  <a:alpha val="100000"/>
                </a:schemeClr>
              </a:solidFill>
              <a:prstDash val="solid"/>
              <a:round/>
            </a:ln>
          </p:spPr>
        </p:sp>
        <p:sp>
          <p:nvSpPr>
            <p:cNvPr id="1049125" name="Line 119"/>
            <p:cNvSpPr/>
            <p:nvPr/>
          </p:nvSpPr>
          <p:spPr>
            <a:xfrm rot="0" flipH="1">
              <a:off x="4128" y="2880"/>
              <a:ext cx="96" cy="96"/>
            </a:xfrm>
            <a:prstGeom prst="line"/>
            <a:noFill/>
            <a:ln w="38100" cap="flat" cmpd="sng">
              <a:solidFill>
                <a:schemeClr val="dk1">
                  <a:alpha val="100000"/>
                </a:schemeClr>
              </a:solidFill>
              <a:prstDash val="solid"/>
              <a:round/>
            </a:ln>
          </p:spPr>
        </p:sp>
        <p:sp>
          <p:nvSpPr>
            <p:cNvPr id="1049126" name="Line 120"/>
            <p:cNvSpPr/>
            <p:nvPr/>
          </p:nvSpPr>
          <p:spPr>
            <a:xfrm rot="0">
              <a:off x="1440" y="3216"/>
              <a:ext cx="96" cy="96"/>
            </a:xfrm>
            <a:prstGeom prst="line"/>
            <a:noFill/>
            <a:ln w="38100" cap="flat" cmpd="sng">
              <a:solidFill>
                <a:schemeClr val="dk1">
                  <a:alpha val="100000"/>
                </a:schemeClr>
              </a:solidFill>
              <a:prstDash val="solid"/>
              <a:round/>
            </a:ln>
          </p:spPr>
        </p:sp>
        <p:sp>
          <p:nvSpPr>
            <p:cNvPr id="1049127" name="Line 121"/>
            <p:cNvSpPr/>
            <p:nvPr/>
          </p:nvSpPr>
          <p:spPr>
            <a:xfrm rot="0" flipH="1">
              <a:off x="1440" y="3216"/>
              <a:ext cx="96" cy="96"/>
            </a:xfrm>
            <a:prstGeom prst="line"/>
            <a:noFill/>
            <a:ln w="38100" cap="flat" cmpd="sng">
              <a:solidFill>
                <a:schemeClr val="dk1">
                  <a:alpha val="100000"/>
                </a:schemeClr>
              </a:solidFill>
              <a:prstDash val="solid"/>
              <a:round/>
            </a:ln>
          </p:spPr>
        </p:sp>
        <p:sp>
          <p:nvSpPr>
            <p:cNvPr id="1049128" name="Line 122"/>
            <p:cNvSpPr/>
            <p:nvPr/>
          </p:nvSpPr>
          <p:spPr>
            <a:xfrm rot="0">
              <a:off x="1824" y="3216"/>
              <a:ext cx="96" cy="96"/>
            </a:xfrm>
            <a:prstGeom prst="line"/>
            <a:noFill/>
            <a:ln w="38100" cap="flat" cmpd="sng">
              <a:solidFill>
                <a:schemeClr val="dk1">
                  <a:alpha val="100000"/>
                </a:schemeClr>
              </a:solidFill>
              <a:prstDash val="solid"/>
              <a:round/>
            </a:ln>
          </p:spPr>
        </p:sp>
        <p:sp>
          <p:nvSpPr>
            <p:cNvPr id="1049129" name="Line 123"/>
            <p:cNvSpPr/>
            <p:nvPr/>
          </p:nvSpPr>
          <p:spPr>
            <a:xfrm rot="0" flipH="1">
              <a:off x="1824" y="3216"/>
              <a:ext cx="96" cy="96"/>
            </a:xfrm>
            <a:prstGeom prst="line"/>
            <a:noFill/>
            <a:ln w="38100" cap="flat" cmpd="sng">
              <a:solidFill>
                <a:schemeClr val="dk1">
                  <a:alpha val="100000"/>
                </a:schemeClr>
              </a:solidFill>
              <a:prstDash val="solid"/>
              <a:round/>
            </a:ln>
          </p:spPr>
        </p:sp>
        <p:sp>
          <p:nvSpPr>
            <p:cNvPr id="1049130" name="Line 124"/>
            <p:cNvSpPr/>
            <p:nvPr/>
          </p:nvSpPr>
          <p:spPr>
            <a:xfrm rot="0">
              <a:off x="2208" y="3216"/>
              <a:ext cx="96" cy="96"/>
            </a:xfrm>
            <a:prstGeom prst="line"/>
            <a:noFill/>
            <a:ln w="38100" cap="flat" cmpd="sng">
              <a:solidFill>
                <a:schemeClr val="dk1">
                  <a:alpha val="100000"/>
                </a:schemeClr>
              </a:solidFill>
              <a:prstDash val="solid"/>
              <a:round/>
            </a:ln>
          </p:spPr>
        </p:sp>
        <p:sp>
          <p:nvSpPr>
            <p:cNvPr id="1049131" name="Line 125"/>
            <p:cNvSpPr/>
            <p:nvPr/>
          </p:nvSpPr>
          <p:spPr>
            <a:xfrm rot="0" flipH="1">
              <a:off x="2208" y="3216"/>
              <a:ext cx="96" cy="96"/>
            </a:xfrm>
            <a:prstGeom prst="line"/>
            <a:noFill/>
            <a:ln w="38100" cap="flat" cmpd="sng">
              <a:solidFill>
                <a:schemeClr val="dk1">
                  <a:alpha val="100000"/>
                </a:schemeClr>
              </a:solidFill>
              <a:prstDash val="solid"/>
              <a:round/>
            </a:ln>
          </p:spPr>
        </p:sp>
        <p:sp>
          <p:nvSpPr>
            <p:cNvPr id="1049132" name="Line 126"/>
            <p:cNvSpPr/>
            <p:nvPr/>
          </p:nvSpPr>
          <p:spPr>
            <a:xfrm rot="0">
              <a:off x="2592" y="3216"/>
              <a:ext cx="96" cy="96"/>
            </a:xfrm>
            <a:prstGeom prst="line"/>
            <a:noFill/>
            <a:ln w="38100" cap="flat" cmpd="sng">
              <a:solidFill>
                <a:schemeClr val="dk1">
                  <a:alpha val="100000"/>
                </a:schemeClr>
              </a:solidFill>
              <a:prstDash val="solid"/>
              <a:round/>
            </a:ln>
          </p:spPr>
        </p:sp>
        <p:sp>
          <p:nvSpPr>
            <p:cNvPr id="1049133" name="Line 127"/>
            <p:cNvSpPr/>
            <p:nvPr/>
          </p:nvSpPr>
          <p:spPr>
            <a:xfrm rot="0" flipH="1">
              <a:off x="2592" y="3216"/>
              <a:ext cx="96" cy="96"/>
            </a:xfrm>
            <a:prstGeom prst="line"/>
            <a:noFill/>
            <a:ln w="38100" cap="flat" cmpd="sng">
              <a:solidFill>
                <a:schemeClr val="dk1">
                  <a:alpha val="100000"/>
                </a:schemeClr>
              </a:solidFill>
              <a:prstDash val="solid"/>
              <a:round/>
            </a:ln>
          </p:spPr>
        </p:sp>
        <p:sp>
          <p:nvSpPr>
            <p:cNvPr id="1049134" name="Line 128"/>
            <p:cNvSpPr/>
            <p:nvPr/>
          </p:nvSpPr>
          <p:spPr>
            <a:xfrm rot="0">
              <a:off x="2976" y="3216"/>
              <a:ext cx="96" cy="96"/>
            </a:xfrm>
            <a:prstGeom prst="line"/>
            <a:noFill/>
            <a:ln w="38100" cap="flat" cmpd="sng">
              <a:solidFill>
                <a:schemeClr val="dk1">
                  <a:alpha val="100000"/>
                </a:schemeClr>
              </a:solidFill>
              <a:prstDash val="solid"/>
              <a:round/>
            </a:ln>
          </p:spPr>
        </p:sp>
        <p:sp>
          <p:nvSpPr>
            <p:cNvPr id="1049135" name="Line 129"/>
            <p:cNvSpPr/>
            <p:nvPr/>
          </p:nvSpPr>
          <p:spPr>
            <a:xfrm rot="0" flipH="1">
              <a:off x="2976" y="3216"/>
              <a:ext cx="96" cy="96"/>
            </a:xfrm>
            <a:prstGeom prst="line"/>
            <a:noFill/>
            <a:ln w="38100" cap="flat" cmpd="sng">
              <a:solidFill>
                <a:schemeClr val="dk1">
                  <a:alpha val="100000"/>
                </a:schemeClr>
              </a:solidFill>
              <a:prstDash val="solid"/>
              <a:round/>
            </a:ln>
          </p:spPr>
        </p:sp>
        <p:sp>
          <p:nvSpPr>
            <p:cNvPr id="1049136" name="Line 130"/>
            <p:cNvSpPr/>
            <p:nvPr/>
          </p:nvSpPr>
          <p:spPr>
            <a:xfrm rot="0">
              <a:off x="3360" y="3216"/>
              <a:ext cx="96" cy="96"/>
            </a:xfrm>
            <a:prstGeom prst="line"/>
            <a:noFill/>
            <a:ln w="38100" cap="flat" cmpd="sng">
              <a:solidFill>
                <a:schemeClr val="dk1">
                  <a:alpha val="100000"/>
                </a:schemeClr>
              </a:solidFill>
              <a:prstDash val="solid"/>
              <a:round/>
            </a:ln>
          </p:spPr>
        </p:sp>
        <p:sp>
          <p:nvSpPr>
            <p:cNvPr id="1049137" name="Line 131"/>
            <p:cNvSpPr/>
            <p:nvPr/>
          </p:nvSpPr>
          <p:spPr>
            <a:xfrm rot="0" flipH="1">
              <a:off x="3360" y="3216"/>
              <a:ext cx="96" cy="96"/>
            </a:xfrm>
            <a:prstGeom prst="line"/>
            <a:noFill/>
            <a:ln w="38100" cap="flat" cmpd="sng">
              <a:solidFill>
                <a:schemeClr val="dk1">
                  <a:alpha val="100000"/>
                </a:schemeClr>
              </a:solidFill>
              <a:prstDash val="solid"/>
              <a:round/>
            </a:ln>
          </p:spPr>
        </p:sp>
        <p:sp>
          <p:nvSpPr>
            <p:cNvPr id="1049138" name="Line 132"/>
            <p:cNvSpPr/>
            <p:nvPr/>
          </p:nvSpPr>
          <p:spPr>
            <a:xfrm rot="0">
              <a:off x="3744" y="3216"/>
              <a:ext cx="96" cy="96"/>
            </a:xfrm>
            <a:prstGeom prst="line"/>
            <a:noFill/>
            <a:ln w="38100" cap="flat" cmpd="sng">
              <a:solidFill>
                <a:schemeClr val="dk1">
                  <a:alpha val="100000"/>
                </a:schemeClr>
              </a:solidFill>
              <a:prstDash val="solid"/>
              <a:round/>
            </a:ln>
          </p:spPr>
        </p:sp>
        <p:sp>
          <p:nvSpPr>
            <p:cNvPr id="1049139" name="Line 133"/>
            <p:cNvSpPr/>
            <p:nvPr/>
          </p:nvSpPr>
          <p:spPr>
            <a:xfrm rot="0" flipH="1">
              <a:off x="3744" y="3216"/>
              <a:ext cx="96" cy="96"/>
            </a:xfrm>
            <a:prstGeom prst="line"/>
            <a:noFill/>
            <a:ln w="38100" cap="flat" cmpd="sng">
              <a:solidFill>
                <a:schemeClr val="dk1">
                  <a:alpha val="100000"/>
                </a:schemeClr>
              </a:solidFill>
              <a:prstDash val="solid"/>
              <a:round/>
            </a:ln>
          </p:spPr>
        </p:sp>
        <p:sp>
          <p:nvSpPr>
            <p:cNvPr id="1049140" name="Line 134"/>
            <p:cNvSpPr/>
            <p:nvPr/>
          </p:nvSpPr>
          <p:spPr>
            <a:xfrm rot="0">
              <a:off x="4128" y="3216"/>
              <a:ext cx="96" cy="96"/>
            </a:xfrm>
            <a:prstGeom prst="line"/>
            <a:noFill/>
            <a:ln w="38100" cap="flat" cmpd="sng">
              <a:solidFill>
                <a:schemeClr val="dk1">
                  <a:alpha val="100000"/>
                </a:schemeClr>
              </a:solidFill>
              <a:prstDash val="solid"/>
              <a:round/>
            </a:ln>
          </p:spPr>
        </p:sp>
        <p:sp>
          <p:nvSpPr>
            <p:cNvPr id="1049141" name="Line 135"/>
            <p:cNvSpPr/>
            <p:nvPr/>
          </p:nvSpPr>
          <p:spPr>
            <a:xfrm rot="0" flipH="1">
              <a:off x="4128" y="3216"/>
              <a:ext cx="96" cy="96"/>
            </a:xfrm>
            <a:prstGeom prst="line"/>
            <a:noFill/>
            <a:ln w="38100" cap="flat" cmpd="sng">
              <a:solidFill>
                <a:schemeClr val="dk1">
                  <a:alpha val="100000"/>
                </a:schemeClr>
              </a:solidFill>
              <a:prstDash val="solid"/>
              <a:round/>
            </a:ln>
          </p:spPr>
        </p:sp>
        <p:sp>
          <p:nvSpPr>
            <p:cNvPr id="1049142" name="Line 136"/>
            <p:cNvSpPr/>
            <p:nvPr/>
          </p:nvSpPr>
          <p:spPr>
            <a:xfrm rot="0">
              <a:off x="1440" y="3552"/>
              <a:ext cx="96" cy="96"/>
            </a:xfrm>
            <a:prstGeom prst="line"/>
            <a:noFill/>
            <a:ln w="38100" cap="flat" cmpd="sng">
              <a:solidFill>
                <a:schemeClr val="dk1">
                  <a:alpha val="100000"/>
                </a:schemeClr>
              </a:solidFill>
              <a:prstDash val="solid"/>
              <a:round/>
            </a:ln>
          </p:spPr>
        </p:sp>
        <p:sp>
          <p:nvSpPr>
            <p:cNvPr id="1049143" name="Line 137"/>
            <p:cNvSpPr/>
            <p:nvPr/>
          </p:nvSpPr>
          <p:spPr>
            <a:xfrm rot="0" flipH="1">
              <a:off x="1440" y="3552"/>
              <a:ext cx="96" cy="96"/>
            </a:xfrm>
            <a:prstGeom prst="line"/>
            <a:noFill/>
            <a:ln w="38100" cap="flat" cmpd="sng">
              <a:solidFill>
                <a:schemeClr val="dk1">
                  <a:alpha val="100000"/>
                </a:schemeClr>
              </a:solidFill>
              <a:prstDash val="solid"/>
              <a:round/>
            </a:ln>
          </p:spPr>
        </p:sp>
        <p:sp>
          <p:nvSpPr>
            <p:cNvPr id="1049144" name="Line 138"/>
            <p:cNvSpPr/>
            <p:nvPr/>
          </p:nvSpPr>
          <p:spPr>
            <a:xfrm rot="0">
              <a:off x="1824" y="3552"/>
              <a:ext cx="96" cy="96"/>
            </a:xfrm>
            <a:prstGeom prst="line"/>
            <a:noFill/>
            <a:ln w="38100" cap="flat" cmpd="sng">
              <a:solidFill>
                <a:schemeClr val="dk1">
                  <a:alpha val="100000"/>
                </a:schemeClr>
              </a:solidFill>
              <a:prstDash val="solid"/>
              <a:round/>
            </a:ln>
          </p:spPr>
        </p:sp>
        <p:sp>
          <p:nvSpPr>
            <p:cNvPr id="1049145" name="Line 139"/>
            <p:cNvSpPr/>
            <p:nvPr/>
          </p:nvSpPr>
          <p:spPr>
            <a:xfrm rot="0" flipH="1">
              <a:off x="1824" y="3552"/>
              <a:ext cx="96" cy="96"/>
            </a:xfrm>
            <a:prstGeom prst="line"/>
            <a:noFill/>
            <a:ln w="38100" cap="flat" cmpd="sng">
              <a:solidFill>
                <a:schemeClr val="dk1">
                  <a:alpha val="100000"/>
                </a:schemeClr>
              </a:solidFill>
              <a:prstDash val="solid"/>
              <a:round/>
            </a:ln>
          </p:spPr>
        </p:sp>
        <p:sp>
          <p:nvSpPr>
            <p:cNvPr id="1049146" name="Line 140"/>
            <p:cNvSpPr/>
            <p:nvPr/>
          </p:nvSpPr>
          <p:spPr>
            <a:xfrm rot="0">
              <a:off x="2208" y="3552"/>
              <a:ext cx="96" cy="96"/>
            </a:xfrm>
            <a:prstGeom prst="line"/>
            <a:noFill/>
            <a:ln w="38100" cap="flat" cmpd="sng">
              <a:solidFill>
                <a:schemeClr val="dk1">
                  <a:alpha val="100000"/>
                </a:schemeClr>
              </a:solidFill>
              <a:prstDash val="solid"/>
              <a:round/>
            </a:ln>
          </p:spPr>
        </p:sp>
        <p:sp>
          <p:nvSpPr>
            <p:cNvPr id="1049147" name="Line 141"/>
            <p:cNvSpPr/>
            <p:nvPr/>
          </p:nvSpPr>
          <p:spPr>
            <a:xfrm rot="0" flipH="1">
              <a:off x="2208" y="3552"/>
              <a:ext cx="96" cy="96"/>
            </a:xfrm>
            <a:prstGeom prst="line"/>
            <a:noFill/>
            <a:ln w="38100" cap="flat" cmpd="sng">
              <a:solidFill>
                <a:schemeClr val="dk1">
                  <a:alpha val="100000"/>
                </a:schemeClr>
              </a:solidFill>
              <a:prstDash val="solid"/>
              <a:round/>
            </a:ln>
          </p:spPr>
        </p:sp>
        <p:sp>
          <p:nvSpPr>
            <p:cNvPr id="1049148" name="Line 142"/>
            <p:cNvSpPr/>
            <p:nvPr/>
          </p:nvSpPr>
          <p:spPr>
            <a:xfrm rot="0">
              <a:off x="2592" y="3552"/>
              <a:ext cx="96" cy="96"/>
            </a:xfrm>
            <a:prstGeom prst="line"/>
            <a:noFill/>
            <a:ln w="38100" cap="flat" cmpd="sng">
              <a:solidFill>
                <a:schemeClr val="dk1">
                  <a:alpha val="100000"/>
                </a:schemeClr>
              </a:solidFill>
              <a:prstDash val="solid"/>
              <a:round/>
            </a:ln>
          </p:spPr>
        </p:sp>
        <p:sp>
          <p:nvSpPr>
            <p:cNvPr id="1049149" name="Line 143"/>
            <p:cNvSpPr/>
            <p:nvPr/>
          </p:nvSpPr>
          <p:spPr>
            <a:xfrm rot="0" flipH="1">
              <a:off x="2592" y="3552"/>
              <a:ext cx="96" cy="96"/>
            </a:xfrm>
            <a:prstGeom prst="line"/>
            <a:noFill/>
            <a:ln w="38100" cap="flat" cmpd="sng">
              <a:solidFill>
                <a:schemeClr val="dk1">
                  <a:alpha val="100000"/>
                </a:schemeClr>
              </a:solidFill>
              <a:prstDash val="solid"/>
              <a:round/>
            </a:ln>
          </p:spPr>
        </p:sp>
        <p:sp>
          <p:nvSpPr>
            <p:cNvPr id="1049150" name="Line 144"/>
            <p:cNvSpPr/>
            <p:nvPr/>
          </p:nvSpPr>
          <p:spPr>
            <a:xfrm rot="0">
              <a:off x="2976" y="3552"/>
              <a:ext cx="96" cy="96"/>
            </a:xfrm>
            <a:prstGeom prst="line"/>
            <a:noFill/>
            <a:ln w="38100" cap="flat" cmpd="sng">
              <a:solidFill>
                <a:schemeClr val="dk1">
                  <a:alpha val="100000"/>
                </a:schemeClr>
              </a:solidFill>
              <a:prstDash val="solid"/>
              <a:round/>
            </a:ln>
          </p:spPr>
        </p:sp>
        <p:sp>
          <p:nvSpPr>
            <p:cNvPr id="1049151" name="Line 145"/>
            <p:cNvSpPr/>
            <p:nvPr/>
          </p:nvSpPr>
          <p:spPr>
            <a:xfrm rot="0" flipH="1">
              <a:off x="2976" y="3552"/>
              <a:ext cx="96" cy="96"/>
            </a:xfrm>
            <a:prstGeom prst="line"/>
            <a:noFill/>
            <a:ln w="38100" cap="flat" cmpd="sng">
              <a:solidFill>
                <a:schemeClr val="dk1">
                  <a:alpha val="100000"/>
                </a:schemeClr>
              </a:solidFill>
              <a:prstDash val="solid"/>
              <a:round/>
            </a:ln>
          </p:spPr>
        </p:sp>
        <p:sp>
          <p:nvSpPr>
            <p:cNvPr id="1049152" name="Line 146"/>
            <p:cNvSpPr/>
            <p:nvPr/>
          </p:nvSpPr>
          <p:spPr>
            <a:xfrm rot="0">
              <a:off x="3360" y="3552"/>
              <a:ext cx="96" cy="96"/>
            </a:xfrm>
            <a:prstGeom prst="line"/>
            <a:noFill/>
            <a:ln w="38100" cap="flat" cmpd="sng">
              <a:solidFill>
                <a:schemeClr val="dk1">
                  <a:alpha val="100000"/>
                </a:schemeClr>
              </a:solidFill>
              <a:prstDash val="solid"/>
              <a:round/>
            </a:ln>
          </p:spPr>
        </p:sp>
        <p:sp>
          <p:nvSpPr>
            <p:cNvPr id="1049153" name="Line 147"/>
            <p:cNvSpPr/>
            <p:nvPr/>
          </p:nvSpPr>
          <p:spPr>
            <a:xfrm rot="0" flipH="1">
              <a:off x="3360" y="3552"/>
              <a:ext cx="96" cy="96"/>
            </a:xfrm>
            <a:prstGeom prst="line"/>
            <a:noFill/>
            <a:ln w="38100" cap="flat" cmpd="sng">
              <a:solidFill>
                <a:schemeClr val="dk1">
                  <a:alpha val="100000"/>
                </a:schemeClr>
              </a:solidFill>
              <a:prstDash val="solid"/>
              <a:round/>
            </a:ln>
          </p:spPr>
        </p:sp>
        <p:sp>
          <p:nvSpPr>
            <p:cNvPr id="1049154" name="Line 148"/>
            <p:cNvSpPr/>
            <p:nvPr/>
          </p:nvSpPr>
          <p:spPr>
            <a:xfrm rot="0">
              <a:off x="3744" y="3552"/>
              <a:ext cx="96" cy="96"/>
            </a:xfrm>
            <a:prstGeom prst="line"/>
            <a:noFill/>
            <a:ln w="38100" cap="flat" cmpd="sng">
              <a:solidFill>
                <a:schemeClr val="dk1">
                  <a:alpha val="100000"/>
                </a:schemeClr>
              </a:solidFill>
              <a:prstDash val="solid"/>
              <a:round/>
            </a:ln>
          </p:spPr>
        </p:sp>
        <p:sp>
          <p:nvSpPr>
            <p:cNvPr id="1049155" name="Line 149"/>
            <p:cNvSpPr/>
            <p:nvPr/>
          </p:nvSpPr>
          <p:spPr>
            <a:xfrm rot="0" flipH="1">
              <a:off x="3744" y="3552"/>
              <a:ext cx="96" cy="96"/>
            </a:xfrm>
            <a:prstGeom prst="line"/>
            <a:noFill/>
            <a:ln w="38100" cap="flat" cmpd="sng">
              <a:solidFill>
                <a:schemeClr val="dk1">
                  <a:alpha val="100000"/>
                </a:schemeClr>
              </a:solidFill>
              <a:prstDash val="solid"/>
              <a:round/>
            </a:ln>
          </p:spPr>
        </p:sp>
        <p:sp>
          <p:nvSpPr>
            <p:cNvPr id="1049156" name="Line 150"/>
            <p:cNvSpPr/>
            <p:nvPr/>
          </p:nvSpPr>
          <p:spPr>
            <a:xfrm rot="0">
              <a:off x="4128" y="3552"/>
              <a:ext cx="96" cy="96"/>
            </a:xfrm>
            <a:prstGeom prst="line"/>
            <a:noFill/>
            <a:ln w="38100" cap="flat" cmpd="sng">
              <a:solidFill>
                <a:schemeClr val="dk1">
                  <a:alpha val="100000"/>
                </a:schemeClr>
              </a:solidFill>
              <a:prstDash val="solid"/>
              <a:round/>
            </a:ln>
          </p:spPr>
        </p:sp>
        <p:sp>
          <p:nvSpPr>
            <p:cNvPr id="1049157" name="Line 151"/>
            <p:cNvSpPr/>
            <p:nvPr/>
          </p:nvSpPr>
          <p:spPr>
            <a:xfrm rot="0" flipH="1">
              <a:off x="4128" y="3552"/>
              <a:ext cx="96" cy="96"/>
            </a:xfrm>
            <a:prstGeom prst="line"/>
            <a:noFill/>
            <a:ln w="38100" cap="flat" cmpd="sng">
              <a:solidFill>
                <a:schemeClr val="dk1">
                  <a:alpha val="100000"/>
                </a:schemeClr>
              </a:solidFill>
              <a:prstDash val="solid"/>
              <a:round/>
            </a:ln>
          </p:spPr>
        </p:sp>
      </p:grpSp>
      <p:sp>
        <p:nvSpPr>
          <p:cNvPr id="104915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15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19</a:t>
            </a:fld>
            <a:endParaRPr altLang="en-US" sz="1400" lang="zh-CN">
              <a:solidFill>
                <a:srgbClr val="656565"/>
              </a:solidFill>
            </a:endParaRPr>
          </a:p>
        </p:txBody>
      </p:sp>
      <p:sp>
        <p:nvSpPr>
          <p:cNvPr id="104916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9" presetSubtype="0">
                                  <p:stCondLst>
                                    <p:cond delay="0"/>
                                  </p:stCondLst>
                                  <p:childTnLst>
                                    <p:set>
                                      <p:cBhvr>
                                        <p:cTn dur="1" fill="hold" id="7">
                                          <p:stCondLst>
                                            <p:cond delay="0"/>
                                          </p:stCondLst>
                                        </p:cTn>
                                        <p:tgtEl>
                                          <p:spTgt spid="148"/>
                                        </p:tgtEl>
                                        <p:attrNameLst>
                                          <p:attrName>style.visibility</p:attrName>
                                        </p:attrNameLst>
                                      </p:cBhvr>
                                      <p:to>
                                        <p:strVal val="visible"/>
                                      </p:to>
                                    </p:set>
                                    <p:animEffect transition="in" filter="dissolve">
                                      <p:cBhvr>
                                        <p:cTn dur="500" id="8"/>
                                        <p:tgtEl>
                                          <p:spTgt spid="148"/>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112" name=""/>
        <p:cNvGrpSpPr/>
        <p:nvPr/>
      </p:nvGrpSpPr>
      <p:grpSpPr>
        <a:xfrm rot="0">
          <a:off x="0" y="0"/>
          <a:ext cx="0" cy="0"/>
          <a:chOff x="0" y="0"/>
          <a:chExt cx="0" cy="0"/>
        </a:xfrm>
      </p:grpSpPr>
      <p:sp>
        <p:nvSpPr>
          <p:cNvPr id="1048594"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8595"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a:t>
            </a:fld>
            <a:endParaRPr altLang="en-US" sz="1400" lang="zh-CN">
              <a:solidFill>
                <a:srgbClr val="656565"/>
              </a:solidFill>
            </a:endParaRPr>
          </a:p>
        </p:txBody>
      </p:sp>
      <p:sp>
        <p:nvSpPr>
          <p:cNvPr id="1048596"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597"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598"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低密度可编程逻辑器件</a:t>
            </a:r>
          </a:p>
        </p:txBody>
      </p:sp>
      <p:sp>
        <p:nvSpPr>
          <p:cNvPr id="1048599"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2</a:t>
            </a:r>
          </a:p>
        </p:txBody>
      </p:sp>
      <p:sp>
        <p:nvSpPr>
          <p:cNvPr id="1048600"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01"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02"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a:t>
            </a:r>
            <a:r>
              <a:rPr altLang="zh-CN" b="1" sz="3000" lang="en-US">
                <a:solidFill>
                  <a:srgbClr val="17347D"/>
                </a:solidFill>
                <a:latin typeface="微软雅黑" pitchFamily="34" charset="-122"/>
                <a:ea typeface="微软雅黑" pitchFamily="34" charset="-122"/>
              </a:rPr>
              <a:t>PLD </a:t>
            </a:r>
            <a:r>
              <a:rPr altLang="en-US" b="1" sz="3000" lang="zh-CN">
                <a:solidFill>
                  <a:srgbClr val="17347D"/>
                </a:solidFill>
                <a:latin typeface="微软雅黑" pitchFamily="34" charset="-122"/>
                <a:ea typeface="微软雅黑" pitchFamily="34" charset="-122"/>
              </a:rPr>
              <a:t>概述</a:t>
            </a:r>
          </a:p>
        </p:txBody>
      </p:sp>
      <p:sp>
        <p:nvSpPr>
          <p:cNvPr id="1048603" name="Text Box 53"/>
          <p:cNvSpPr txBox="1"/>
          <p:nvPr/>
        </p:nvSpPr>
        <p:spPr bwMode="gray">
          <a:xfrm rot="0">
            <a:off x="687387" y="1601787"/>
            <a:ext cx="271780" cy="535940"/>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1</a:t>
            </a:r>
          </a:p>
        </p:txBody>
      </p:sp>
      <p:sp>
        <p:nvSpPr>
          <p:cNvPr id="1048604"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05"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06"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高密度可编程逻辑器件</a:t>
            </a:r>
          </a:p>
        </p:txBody>
      </p:sp>
      <p:sp>
        <p:nvSpPr>
          <p:cNvPr id="1048607"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3</a:t>
            </a:r>
          </a:p>
        </p:txBody>
      </p:sp>
      <p:sp>
        <p:nvSpPr>
          <p:cNvPr id="1048608" name="AutoShape 6"/>
          <p:cNvSpPr/>
          <p:nvPr/>
        </p:nvSpPr>
        <p:spPr>
          <a:xfrm rot="0">
            <a:off x="7596187" y="1660525"/>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zh-CN" sz="3000" lang="zh-CN">
              <a:solidFill>
                <a:srgbClr val="77B7E7"/>
              </a:solidFill>
            </a:endParaRPr>
          </a:p>
        </p:txBody>
      </p:sp>
      <p:sp>
        <p:nvSpPr>
          <p:cNvPr id="1048609" name="AutoShape 40"/>
          <p:cNvSpPr/>
          <p:nvPr/>
        </p:nvSpPr>
        <p:spPr bwMode="gray">
          <a:xfrm rot="0">
            <a:off x="976312" y="4398962"/>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10" name="AutoShape 41"/>
          <p:cNvSpPr/>
          <p:nvPr/>
        </p:nvSpPr>
        <p:spPr bwMode="gray">
          <a:xfrm rot="0">
            <a:off x="517525" y="4254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8611" name="Text Box 42"/>
          <p:cNvSpPr txBox="1"/>
          <p:nvPr/>
        </p:nvSpPr>
        <p:spPr bwMode="gray">
          <a:xfrm rot="0">
            <a:off x="1250950" y="4410075"/>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在系统编程技术简介</a:t>
            </a:r>
          </a:p>
        </p:txBody>
      </p:sp>
      <p:sp>
        <p:nvSpPr>
          <p:cNvPr id="1048612" name="Text Box 43"/>
          <p:cNvSpPr txBox="1"/>
          <p:nvPr/>
        </p:nvSpPr>
        <p:spPr bwMode="gray">
          <a:xfrm rot="0">
            <a:off x="703262" y="4445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4</a:t>
            </a:r>
          </a:p>
        </p:txBody>
      </p:sp>
      <p:sp>
        <p:nvSpPr>
          <p:cNvPr id="1048613" name="矩形 20"/>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8608"/>
                                        </p:tgtEl>
                                        <p:attrNameLst>
                                          <p:attrName>style.visibility</p:attrName>
                                        </p:attrNameLst>
                                      </p:cBhvr>
                                      <p:to>
                                        <p:strVal val="visible"/>
                                      </p:to>
                                    </p:set>
                                    <p:anim calcmode="lin" valueType="num">
                                      <p:cBhvr additive="base">
                                        <p:cTn dur="500" fill="hold" id="7"/>
                                        <p:tgtEl>
                                          <p:spTgt spid="1048608"/>
                                        </p:tgtEl>
                                        <p:attrNameLst>
                                          <p:attrName>ppt_x</p:attrName>
                                        </p:attrNameLst>
                                      </p:cBhvr>
                                      <p:tavLst>
                                        <p:tav tm="0">
                                          <p:val>
                                            <p:strVal val="1+#ppt_w/2"/>
                                          </p:val>
                                        </p:tav>
                                        <p:tav tm="100000">
                                          <p:val>
                                            <p:strVal val="#ppt_x"/>
                                          </p:val>
                                        </p:tav>
                                      </p:tavLst>
                                    </p:anim>
                                    <p:anim calcmode="lin" valueType="num">
                                      <p:cBhvr additive="base">
                                        <p:cTn dur="500" fill="hold" id="8"/>
                                        <p:tgtEl>
                                          <p:spTgt spid="10486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8" grpId="0" uiExpand="0" build="whole" animBg="1"/>
    </p:bldLst>
  </p:timing>
</p:sld>
</file>

<file path=ppt/slides/slide20.xml><?xml version="1.0" encoding="utf-8"?>
<p:sld xmlns:a="http://schemas.openxmlformats.org/drawingml/2006/main" xmlns:r="http://schemas.openxmlformats.org/officeDocument/2006/relationships" xmlns:p="http://schemas.openxmlformats.org/presentationml/2006/main" show="1" showMasterSp="1">
  <p:cSld>
    <p:spTree>
      <p:nvGrpSpPr>
        <p:cNvPr id="149" name=""/>
        <p:cNvGrpSpPr/>
        <p:nvPr/>
      </p:nvGrpSpPr>
      <p:grpSpPr>
        <a:xfrm rot="0">
          <a:off x="0" y="0"/>
          <a:ext cx="0" cy="0"/>
          <a:chOff x="0" y="0"/>
          <a:chExt cx="0" cy="0"/>
        </a:xfrm>
      </p:grpSpPr>
      <p:sp>
        <p:nvSpPr>
          <p:cNvPr id="1049161" name="Text Box 2"/>
          <p:cNvSpPr txBox="1"/>
          <p:nvPr/>
        </p:nvSpPr>
        <p:spPr>
          <a:xfrm rot="0">
            <a:off x="476250" y="989012"/>
            <a:ext cx="812006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为了</a:t>
            </a:r>
            <a:r>
              <a:rPr altLang="zh-CN" sz="2400" lang="en-US">
                <a:latin typeface="Times New Roman" pitchFamily="18" charset="0"/>
              </a:rPr>
              <a:t>PROM</a:t>
            </a:r>
            <a:r>
              <a:rPr altLang="en-US" sz="2400" lang="zh-CN">
                <a:latin typeface="Times New Roman" pitchFamily="18" charset="0"/>
              </a:rPr>
              <a:t>设计的方便，通常将逻辑结构图简化为阵列逻辑图，简称阵列图。画阵列图时，将</a:t>
            </a:r>
            <a:r>
              <a:rPr altLang="zh-CN" sz="2400" lang="en-US">
                <a:latin typeface="Times New Roman" pitchFamily="18" charset="0"/>
              </a:rPr>
              <a:t>PROM</a:t>
            </a:r>
            <a:r>
              <a:rPr altLang="en-US" sz="2400" lang="zh-CN">
                <a:latin typeface="Times New Roman" pitchFamily="18" charset="0"/>
              </a:rPr>
              <a:t>中的每个与门和或门都简化成一根线。上图的阵列逻辑图如下图所示：</a:t>
            </a:r>
          </a:p>
        </p:txBody>
      </p:sp>
      <p:grpSp>
        <p:nvGrpSpPr>
          <p:cNvPr id="150" name=""/>
          <p:cNvGrpSpPr/>
          <p:nvPr/>
        </p:nvGrpSpPr>
        <p:grpSpPr>
          <a:xfrm rot="0">
            <a:off x="5840412" y="2711450"/>
            <a:ext cx="3097212" cy="3597275"/>
            <a:chOff x="3679" y="1480"/>
            <a:chExt cx="1951" cy="2266"/>
          </a:xfrm>
        </p:grpSpPr>
        <p:sp>
          <p:nvSpPr>
            <p:cNvPr id="1049162" name="Text Box 4"/>
            <p:cNvSpPr txBox="1"/>
            <p:nvPr/>
          </p:nvSpPr>
          <p:spPr>
            <a:xfrm rot="0">
              <a:off x="3679" y="1480"/>
              <a:ext cx="1951" cy="2266"/>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图中虚线上面</a:t>
              </a:r>
              <a:r>
                <a:rPr altLang="zh-CN" sz="2400" lang="en-US">
                  <a:latin typeface="Times New Roman" pitchFamily="18" charset="0"/>
                </a:rPr>
                <a:t>6</a:t>
              </a:r>
              <a:r>
                <a:rPr altLang="en-US" sz="2400" lang="zh-CN">
                  <a:latin typeface="Times New Roman" pitchFamily="18" charset="0"/>
                </a:rPr>
                <a:t>根水平线分别表示输入线</a:t>
              </a:r>
              <a:r>
                <a:rPr altLang="zh-CN" sz="2400" lang="en-US">
                  <a:latin typeface="Times New Roman" pitchFamily="18" charset="0"/>
                </a:rPr>
                <a:t>A</a:t>
              </a:r>
              <a:r>
                <a:rPr altLang="en-US" sz="2400" lang="zh-CN">
                  <a:latin typeface="Times New Roman" pitchFamily="18" charset="0"/>
                </a:rPr>
                <a:t>、 、</a:t>
              </a:r>
              <a:r>
                <a:rPr altLang="zh-CN" sz="2400" lang="en-US">
                  <a:latin typeface="Times New Roman" pitchFamily="18" charset="0"/>
                </a:rPr>
                <a:t>B</a:t>
              </a:r>
              <a:r>
                <a:rPr altLang="en-US" sz="2400" lang="zh-CN">
                  <a:latin typeface="Times New Roman" pitchFamily="18" charset="0"/>
                </a:rPr>
                <a:t>、 、</a:t>
              </a:r>
              <a:r>
                <a:rPr altLang="zh-CN" sz="2400" lang="en-US">
                  <a:latin typeface="Times New Roman" pitchFamily="18" charset="0"/>
                </a:rPr>
                <a:t>C </a:t>
              </a:r>
              <a:r>
                <a:rPr altLang="en-US" sz="2400" lang="zh-CN">
                  <a:latin typeface="Times New Roman" pitchFamily="18" charset="0"/>
                </a:rPr>
                <a:t>、   。与门阵列的</a:t>
              </a:r>
              <a:r>
                <a:rPr altLang="zh-CN" sz="2400" lang="en-US">
                  <a:latin typeface="Times New Roman" pitchFamily="18" charset="0"/>
                </a:rPr>
                <a:t>8</a:t>
              </a:r>
              <a:r>
                <a:rPr altLang="en-US" sz="2400" lang="zh-CN">
                  <a:latin typeface="Times New Roman" pitchFamily="18" charset="0"/>
                </a:rPr>
                <a:t>根垂直线代表</a:t>
              </a:r>
              <a:r>
                <a:rPr altLang="zh-CN" sz="2400" lang="en-US">
                  <a:latin typeface="Times New Roman" pitchFamily="18" charset="0"/>
                </a:rPr>
                <a:t>8</a:t>
              </a:r>
              <a:r>
                <a:rPr altLang="en-US" sz="2400" lang="zh-CN">
                  <a:latin typeface="Times New Roman" pitchFamily="18" charset="0"/>
                </a:rPr>
                <a:t>个与门，或门阵列中标有</a:t>
              </a:r>
              <a:r>
                <a:rPr altLang="zh-CN" sz="2400" lang="en-US">
                  <a:latin typeface="Times New Roman" pitchFamily="18" charset="0"/>
                </a:rPr>
                <a:t>D</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D</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D</a:t>
              </a:r>
              <a:r>
                <a:rPr altLang="zh-CN" baseline="-25000" sz="2400" lang="en-US">
                  <a:latin typeface="Times New Roman" pitchFamily="18" charset="0"/>
                </a:rPr>
                <a:t>0</a:t>
              </a:r>
              <a:r>
                <a:rPr altLang="en-US" sz="2400" lang="zh-CN">
                  <a:latin typeface="Times New Roman" pitchFamily="18" charset="0"/>
                </a:rPr>
                <a:t>的</a:t>
              </a:r>
              <a:r>
                <a:rPr altLang="zh-CN" sz="2400" lang="en-US">
                  <a:latin typeface="Times New Roman" pitchFamily="18" charset="0"/>
                </a:rPr>
                <a:t>3</a:t>
              </a:r>
              <a:r>
                <a:rPr altLang="en-US" sz="2400" lang="zh-CN">
                  <a:latin typeface="Times New Roman" pitchFamily="18" charset="0"/>
                </a:rPr>
                <a:t>根水平线表示</a:t>
              </a:r>
              <a:r>
                <a:rPr altLang="zh-CN" sz="2400" lang="en-US">
                  <a:latin typeface="Times New Roman" pitchFamily="18" charset="0"/>
                </a:rPr>
                <a:t>3</a:t>
              </a:r>
              <a:r>
                <a:rPr altLang="en-US" sz="2400" lang="zh-CN">
                  <a:latin typeface="Times New Roman" pitchFamily="18" charset="0"/>
                </a:rPr>
                <a:t>个或门。</a:t>
              </a:r>
            </a:p>
          </p:txBody>
        </p:sp>
        <p:graphicFrame>
          <p:nvGraphicFramePr>
            <p:cNvPr id="4194306" name=""/>
            <p:cNvGraphicFramePr>
              <a:graphicFrameLocks/>
            </p:cNvGraphicFramePr>
            <p:nvPr/>
          </p:nvGraphicFramePr>
          <p:xfrm rot="0">
            <a:off x="4156" y="2075"/>
            <a:ext cx="205" cy="219"/>
          </p:xfrm>
          <a:graphic>
            <a:graphicData uri="http://schemas.openxmlformats.org/presentationml/2006/ole">
              <mc:AlternateContent xmlns:mc="http://schemas.openxmlformats.org/markup-compatibility/2006">
                <mc:Choice xmlns:v="urn:schemas-microsoft-com:vml" Requires="v">
                  <p:oleObj name="Equation" r:id="rId1" spid="" imgH="219" imgW="205" showAsIcon="0" progId="Equation.DSMT4">
                    <p:embed followColorScheme="full"/>
                    <p:pic>
                      <p:nvPicPr>
                        <p:cNvPr id="2097156" name="Object 5"/>
                        <p:cNvPicPr>
                          <a:picLocks/>
                        </p:cNvPicPr>
                        <p:nvPr/>
                      </p:nvPicPr>
                      <p:blipFill>
                        <a:blip xmlns:r="http://schemas.openxmlformats.org/officeDocument/2006/relationships" r:embed="rId2">
                          <a:lum bright="-100000"/>
                        </a:blip>
                        <a:srcRect l="0" t="0" r="0" b="0"/>
                        <a:stretch>
                          <a:fillRect/>
                        </a:stretch>
                      </p:blipFill>
                      <p:spPr>
                        <a:xfrm rot="0">
                          <a:off x="4156" y="2075"/>
                          <a:ext cx="205" cy="219"/>
                        </a:xfrm>
                        <a:prstGeom prst="rect"/>
                        <a:noFill/>
                        <a:ln>
                          <a:noFill/>
                        </a:ln>
                      </p:spPr>
                    </p:pic>
                  </p:oleObj>
                </mc:Choice>
                <mc:Fallback>
                  <p:oleObj name="Equation" r:id="rId1" spid="" imgH="219" imgW="205" showAsIcon="0" progId="Equation.DSMT4">
                    <p:embed followColorScheme="full"/>
                    <p:pic>
                      <p:nvPicPr>
                        <p:cNvPr id="2097156" name="Object 5"/>
                        <p:cNvPicPr>
                          <a:picLocks/>
                        </p:cNvPicPr>
                        <p:nvPr/>
                      </p:nvPicPr>
                      <p:blipFill>
                        <a:blip xmlns:r="http://schemas.openxmlformats.org/officeDocument/2006/relationships" r:embed="rId2">
                          <a:lum bright="-100000"/>
                        </a:blip>
                        <a:srcRect l="0" t="0" r="0" b="0"/>
                        <a:stretch>
                          <a:fillRect/>
                        </a:stretch>
                      </p:blipFill>
                      <p:spPr>
                        <a:xfrm rot="0">
                          <a:off x="4156" y="2075"/>
                          <a:ext cx="205" cy="219"/>
                        </a:xfrm>
                        <a:prstGeom prst="rect"/>
                        <a:noFill/>
                        <a:ln>
                          <a:noFill/>
                        </a:ln>
                      </p:spPr>
                    </p:pic>
                  </p:oleObj>
                </mc:Fallback>
              </mc:AlternateContent>
            </a:graphicData>
          </a:graphic>
        </p:graphicFrame>
        <p:graphicFrame>
          <p:nvGraphicFramePr>
            <p:cNvPr id="4194307" name=""/>
            <p:cNvGraphicFramePr>
              <a:graphicFrameLocks/>
            </p:cNvGraphicFramePr>
            <p:nvPr/>
          </p:nvGraphicFramePr>
          <p:xfrm rot="0">
            <a:off x="4719" y="2119"/>
            <a:ext cx="117" cy="183"/>
          </p:xfrm>
          <a:graphic>
            <a:graphicData uri="http://schemas.openxmlformats.org/presentationml/2006/ole">
              <mc:AlternateContent xmlns:mc="http://schemas.openxmlformats.org/markup-compatibility/2006">
                <mc:Choice xmlns:v="urn:schemas-microsoft-com:vml" Requires="v">
                  <p:oleObj name="Equation" r:id="rId3" spid="" imgH="183" imgW="117" showAsIcon="0" progId="Equation.3">
                    <p:embed followColorScheme="full"/>
                    <p:pic>
                      <p:nvPicPr>
                        <p:cNvPr id="2097157" name="Object 6"/>
                        <p:cNvPicPr>
                          <a:picLocks/>
                        </p:cNvPicPr>
                        <p:nvPr/>
                      </p:nvPicPr>
                      <p:blipFill>
                        <a:blip xmlns:r="http://schemas.openxmlformats.org/officeDocument/2006/relationships" r:embed="rId4">
                          <a:lum bright="-100000"/>
                        </a:blip>
                        <a:srcRect l="0" t="0" r="0" b="0"/>
                        <a:stretch>
                          <a:fillRect/>
                        </a:stretch>
                      </p:blipFill>
                      <p:spPr>
                        <a:xfrm rot="0">
                          <a:off x="4719" y="2119"/>
                          <a:ext cx="117" cy="183"/>
                        </a:xfrm>
                        <a:prstGeom prst="rect"/>
                        <a:noFill/>
                        <a:ln>
                          <a:noFill/>
                        </a:ln>
                      </p:spPr>
                    </p:pic>
                  </p:oleObj>
                </mc:Choice>
                <mc:Fallback>
                  <p:oleObj name="Equation" r:id="rId3" spid="" imgH="183" imgW="117" showAsIcon="0" progId="Equation.3">
                    <p:embed followColorScheme="full"/>
                    <p:pic>
                      <p:nvPicPr>
                        <p:cNvPr id="2097157" name="Object 6"/>
                        <p:cNvPicPr>
                          <a:picLocks/>
                        </p:cNvPicPr>
                        <p:nvPr/>
                      </p:nvPicPr>
                      <p:blipFill>
                        <a:blip xmlns:r="http://schemas.openxmlformats.org/officeDocument/2006/relationships" r:embed="rId4">
                          <a:lum bright="-100000"/>
                        </a:blip>
                        <a:srcRect l="0" t="0" r="0" b="0"/>
                        <a:stretch>
                          <a:fillRect/>
                        </a:stretch>
                      </p:blipFill>
                      <p:spPr>
                        <a:xfrm rot="0">
                          <a:off x="4719" y="2119"/>
                          <a:ext cx="117" cy="183"/>
                        </a:xfrm>
                        <a:prstGeom prst="rect"/>
                        <a:noFill/>
                        <a:ln>
                          <a:noFill/>
                        </a:ln>
                      </p:spPr>
                    </p:pic>
                  </p:oleObj>
                </mc:Fallback>
              </mc:AlternateContent>
            </a:graphicData>
          </a:graphic>
        </p:graphicFrame>
        <p:graphicFrame>
          <p:nvGraphicFramePr>
            <p:cNvPr id="4194308" name=""/>
            <p:cNvGraphicFramePr>
              <a:graphicFrameLocks/>
            </p:cNvGraphicFramePr>
            <p:nvPr/>
          </p:nvGraphicFramePr>
          <p:xfrm rot="0">
            <a:off x="5346" y="2103"/>
            <a:ext cx="150" cy="198"/>
          </p:xfrm>
          <a:graphic>
            <a:graphicData uri="http://schemas.openxmlformats.org/presentationml/2006/ole">
              <mc:AlternateContent xmlns:mc="http://schemas.openxmlformats.org/markup-compatibility/2006">
                <mc:Choice xmlns:v="urn:schemas-microsoft-com:vml" Requires="v">
                  <p:oleObj name="Equation" r:id="rId5" spid="" imgH="198" imgW="150" showAsIcon="0" progId="Equation.3">
                    <p:embed followColorScheme="full"/>
                    <p:pic>
                      <p:nvPicPr>
                        <p:cNvPr id="2097158" name="Object 7"/>
                        <p:cNvPicPr>
                          <a:picLocks/>
                        </p:cNvPicPr>
                        <p:nvPr/>
                      </p:nvPicPr>
                      <p:blipFill>
                        <a:blip xmlns:r="http://schemas.openxmlformats.org/officeDocument/2006/relationships" r:embed="rId6">
                          <a:lum bright="-100000"/>
                        </a:blip>
                        <a:srcRect l="0" t="0" r="0" b="0"/>
                        <a:stretch>
                          <a:fillRect/>
                        </a:stretch>
                      </p:blipFill>
                      <p:spPr>
                        <a:xfrm rot="0">
                          <a:off x="5346" y="2103"/>
                          <a:ext cx="150" cy="198"/>
                        </a:xfrm>
                        <a:prstGeom prst="rect"/>
                        <a:noFill/>
                        <a:ln>
                          <a:noFill/>
                        </a:ln>
                      </p:spPr>
                    </p:pic>
                  </p:oleObj>
                </mc:Choice>
                <mc:Fallback>
                  <p:oleObj name="Equation" r:id="rId5" spid="" imgH="198" imgW="150" showAsIcon="0" progId="Equation.3">
                    <p:embed followColorScheme="full"/>
                    <p:pic>
                      <p:nvPicPr>
                        <p:cNvPr id="2097158" name="Object 7"/>
                        <p:cNvPicPr>
                          <a:picLocks/>
                        </p:cNvPicPr>
                        <p:nvPr/>
                      </p:nvPicPr>
                      <p:blipFill>
                        <a:blip xmlns:r="http://schemas.openxmlformats.org/officeDocument/2006/relationships" r:embed="rId6">
                          <a:lum bright="-100000"/>
                        </a:blip>
                        <a:srcRect l="0" t="0" r="0" b="0"/>
                        <a:stretch>
                          <a:fillRect/>
                        </a:stretch>
                      </p:blipFill>
                      <p:spPr>
                        <a:xfrm rot="0">
                          <a:off x="5346" y="2103"/>
                          <a:ext cx="150" cy="198"/>
                        </a:xfrm>
                        <a:prstGeom prst="rect"/>
                        <a:noFill/>
                        <a:ln>
                          <a:noFill/>
                        </a:ln>
                      </p:spPr>
                    </p:pic>
                  </p:oleObj>
                </mc:Fallback>
              </mc:AlternateContent>
            </a:graphicData>
          </a:graphic>
        </p:graphicFrame>
      </p:grpSp>
      <p:grpSp>
        <p:nvGrpSpPr>
          <p:cNvPr id="151" name=""/>
          <p:cNvGrpSpPr/>
          <p:nvPr/>
        </p:nvGrpSpPr>
        <p:grpSpPr>
          <a:xfrm rot="0">
            <a:off x="161925" y="2755900"/>
            <a:ext cx="5654675" cy="3397250"/>
            <a:chOff x="102" y="1508"/>
            <a:chExt cx="3562" cy="2140"/>
          </a:xfrm>
        </p:grpSpPr>
        <p:sp>
          <p:nvSpPr>
            <p:cNvPr id="1049163" name="Line 9"/>
            <p:cNvSpPr/>
            <p:nvPr/>
          </p:nvSpPr>
          <p:spPr>
            <a:xfrm rot="0">
              <a:off x="534" y="1872"/>
              <a:ext cx="2736" cy="0"/>
            </a:xfrm>
            <a:prstGeom prst="line"/>
            <a:noFill/>
            <a:ln w="19050" cap="flat" cmpd="sng">
              <a:solidFill>
                <a:schemeClr val="dk1">
                  <a:alpha val="100000"/>
                </a:schemeClr>
              </a:solidFill>
              <a:prstDash val="solid"/>
              <a:round/>
            </a:ln>
          </p:spPr>
        </p:sp>
        <p:sp>
          <p:nvSpPr>
            <p:cNvPr id="1049164" name="Line 10"/>
            <p:cNvSpPr/>
            <p:nvPr/>
          </p:nvSpPr>
          <p:spPr>
            <a:xfrm rot="0">
              <a:off x="534" y="2064"/>
              <a:ext cx="2736" cy="0"/>
            </a:xfrm>
            <a:prstGeom prst="line"/>
            <a:noFill/>
            <a:ln w="19050" cap="flat" cmpd="sng">
              <a:solidFill>
                <a:schemeClr val="dk1">
                  <a:alpha val="100000"/>
                </a:schemeClr>
              </a:solidFill>
              <a:prstDash val="solid"/>
              <a:round/>
            </a:ln>
          </p:spPr>
        </p:sp>
        <p:sp>
          <p:nvSpPr>
            <p:cNvPr id="1049165" name="Line 11"/>
            <p:cNvSpPr/>
            <p:nvPr/>
          </p:nvSpPr>
          <p:spPr>
            <a:xfrm rot="0">
              <a:off x="534" y="2256"/>
              <a:ext cx="2736" cy="0"/>
            </a:xfrm>
            <a:prstGeom prst="line"/>
            <a:noFill/>
            <a:ln w="19050" cap="flat" cmpd="sng">
              <a:solidFill>
                <a:schemeClr val="dk1">
                  <a:alpha val="100000"/>
                </a:schemeClr>
              </a:solidFill>
              <a:prstDash val="solid"/>
              <a:round/>
            </a:ln>
          </p:spPr>
        </p:sp>
        <p:sp>
          <p:nvSpPr>
            <p:cNvPr id="1049166" name="Line 12"/>
            <p:cNvSpPr/>
            <p:nvPr/>
          </p:nvSpPr>
          <p:spPr>
            <a:xfrm rot="0">
              <a:off x="534" y="2448"/>
              <a:ext cx="2736" cy="0"/>
            </a:xfrm>
            <a:prstGeom prst="line"/>
            <a:noFill/>
            <a:ln w="19050" cap="flat" cmpd="sng">
              <a:solidFill>
                <a:schemeClr val="dk1">
                  <a:alpha val="100000"/>
                </a:schemeClr>
              </a:solidFill>
              <a:prstDash val="solid"/>
              <a:round/>
            </a:ln>
          </p:spPr>
        </p:sp>
        <p:sp>
          <p:nvSpPr>
            <p:cNvPr id="1049167" name="Line 13"/>
            <p:cNvSpPr/>
            <p:nvPr/>
          </p:nvSpPr>
          <p:spPr>
            <a:xfrm rot="0">
              <a:off x="534" y="1872"/>
              <a:ext cx="2736" cy="0"/>
            </a:xfrm>
            <a:prstGeom prst="line"/>
            <a:noFill/>
            <a:ln w="19050" cap="flat" cmpd="sng">
              <a:solidFill>
                <a:schemeClr val="dk1">
                  <a:alpha val="100000"/>
                </a:schemeClr>
              </a:solidFill>
              <a:prstDash val="solid"/>
              <a:round/>
            </a:ln>
          </p:spPr>
        </p:sp>
        <p:sp>
          <p:nvSpPr>
            <p:cNvPr id="1049168" name="Line 14"/>
            <p:cNvSpPr/>
            <p:nvPr/>
          </p:nvSpPr>
          <p:spPr>
            <a:xfrm rot="0">
              <a:off x="534" y="1680"/>
              <a:ext cx="2736" cy="0"/>
            </a:xfrm>
            <a:prstGeom prst="line"/>
            <a:noFill/>
            <a:ln w="19050" cap="flat" cmpd="sng">
              <a:solidFill>
                <a:schemeClr val="dk1">
                  <a:alpha val="100000"/>
                </a:schemeClr>
              </a:solidFill>
              <a:prstDash val="solid"/>
              <a:round/>
            </a:ln>
          </p:spPr>
        </p:sp>
        <p:sp>
          <p:nvSpPr>
            <p:cNvPr id="1049169" name="Line 15"/>
            <p:cNvSpPr/>
            <p:nvPr/>
          </p:nvSpPr>
          <p:spPr>
            <a:xfrm rot="0">
              <a:off x="534" y="2640"/>
              <a:ext cx="2736" cy="0"/>
            </a:xfrm>
            <a:prstGeom prst="line"/>
            <a:noFill/>
            <a:ln w="19050" cap="flat" cmpd="sng">
              <a:solidFill>
                <a:schemeClr val="dk1">
                  <a:alpha val="100000"/>
                </a:schemeClr>
              </a:solidFill>
              <a:prstDash val="solid"/>
              <a:round/>
            </a:ln>
          </p:spPr>
        </p:sp>
        <p:sp>
          <p:nvSpPr>
            <p:cNvPr id="1049170" name="Line 16"/>
            <p:cNvSpPr/>
            <p:nvPr/>
          </p:nvSpPr>
          <p:spPr>
            <a:xfrm rot="0">
              <a:off x="534" y="2880"/>
              <a:ext cx="2736" cy="0"/>
            </a:xfrm>
            <a:prstGeom prst="line"/>
            <a:noFill/>
            <a:ln w="19050" cap="flat" cmpd="sng">
              <a:solidFill>
                <a:schemeClr val="dk1">
                  <a:alpha val="100000"/>
                </a:schemeClr>
              </a:solidFill>
              <a:prstDash val="dash"/>
              <a:round/>
            </a:ln>
          </p:spPr>
        </p:sp>
        <p:sp>
          <p:nvSpPr>
            <p:cNvPr id="1049171" name="Line 17"/>
            <p:cNvSpPr/>
            <p:nvPr/>
          </p:nvSpPr>
          <p:spPr>
            <a:xfrm rot="0">
              <a:off x="534" y="3120"/>
              <a:ext cx="2736" cy="0"/>
            </a:xfrm>
            <a:prstGeom prst="line"/>
            <a:noFill/>
            <a:ln w="19050" cap="flat" cmpd="sng">
              <a:solidFill>
                <a:schemeClr val="dk1">
                  <a:alpha val="100000"/>
                </a:schemeClr>
              </a:solidFill>
              <a:prstDash val="solid"/>
              <a:round/>
            </a:ln>
          </p:spPr>
        </p:sp>
        <p:sp>
          <p:nvSpPr>
            <p:cNvPr id="1049172" name="Line 18"/>
            <p:cNvSpPr/>
            <p:nvPr/>
          </p:nvSpPr>
          <p:spPr>
            <a:xfrm rot="0">
              <a:off x="534" y="3312"/>
              <a:ext cx="2736" cy="0"/>
            </a:xfrm>
            <a:prstGeom prst="line"/>
            <a:noFill/>
            <a:ln w="19050" cap="flat" cmpd="sng">
              <a:solidFill>
                <a:schemeClr val="dk1">
                  <a:alpha val="100000"/>
                </a:schemeClr>
              </a:solidFill>
              <a:prstDash val="solid"/>
              <a:round/>
            </a:ln>
          </p:spPr>
        </p:sp>
        <p:sp>
          <p:nvSpPr>
            <p:cNvPr id="1049173" name="Line 19"/>
            <p:cNvSpPr/>
            <p:nvPr/>
          </p:nvSpPr>
          <p:spPr>
            <a:xfrm rot="0">
              <a:off x="534" y="3504"/>
              <a:ext cx="2736" cy="0"/>
            </a:xfrm>
            <a:prstGeom prst="line"/>
            <a:noFill/>
            <a:ln w="19050" cap="flat" cmpd="sng">
              <a:solidFill>
                <a:schemeClr val="dk1">
                  <a:alpha val="100000"/>
                </a:schemeClr>
              </a:solidFill>
              <a:prstDash val="solid"/>
              <a:round/>
            </a:ln>
          </p:spPr>
        </p:sp>
        <p:sp>
          <p:nvSpPr>
            <p:cNvPr id="1049174" name="Line 20"/>
            <p:cNvSpPr/>
            <p:nvPr/>
          </p:nvSpPr>
          <p:spPr>
            <a:xfrm rot="0">
              <a:off x="918" y="1536"/>
              <a:ext cx="0" cy="2112"/>
            </a:xfrm>
            <a:prstGeom prst="line"/>
            <a:noFill/>
            <a:ln w="19050" cap="flat" cmpd="sng">
              <a:solidFill>
                <a:schemeClr val="dk1">
                  <a:alpha val="100000"/>
                </a:schemeClr>
              </a:solidFill>
              <a:prstDash val="solid"/>
              <a:round/>
            </a:ln>
          </p:spPr>
        </p:sp>
        <p:sp>
          <p:nvSpPr>
            <p:cNvPr id="1049175" name="Line 21"/>
            <p:cNvSpPr/>
            <p:nvPr/>
          </p:nvSpPr>
          <p:spPr>
            <a:xfrm rot="0">
              <a:off x="1206" y="1536"/>
              <a:ext cx="0" cy="2112"/>
            </a:xfrm>
            <a:prstGeom prst="line"/>
            <a:noFill/>
            <a:ln w="19050" cap="flat" cmpd="sng">
              <a:solidFill>
                <a:schemeClr val="dk1">
                  <a:alpha val="100000"/>
                </a:schemeClr>
              </a:solidFill>
              <a:prstDash val="solid"/>
              <a:round/>
            </a:ln>
          </p:spPr>
        </p:sp>
        <p:sp>
          <p:nvSpPr>
            <p:cNvPr id="1049176" name="Line 22"/>
            <p:cNvSpPr/>
            <p:nvPr/>
          </p:nvSpPr>
          <p:spPr>
            <a:xfrm rot="0">
              <a:off x="1494" y="1536"/>
              <a:ext cx="0" cy="2112"/>
            </a:xfrm>
            <a:prstGeom prst="line"/>
            <a:noFill/>
            <a:ln w="19050" cap="flat" cmpd="sng">
              <a:solidFill>
                <a:schemeClr val="dk1">
                  <a:alpha val="100000"/>
                </a:schemeClr>
              </a:solidFill>
              <a:prstDash val="solid"/>
              <a:round/>
            </a:ln>
          </p:spPr>
        </p:sp>
        <p:sp>
          <p:nvSpPr>
            <p:cNvPr id="1049177" name="Line 23"/>
            <p:cNvSpPr/>
            <p:nvPr/>
          </p:nvSpPr>
          <p:spPr>
            <a:xfrm rot="0">
              <a:off x="1782" y="1536"/>
              <a:ext cx="0" cy="2112"/>
            </a:xfrm>
            <a:prstGeom prst="line"/>
            <a:noFill/>
            <a:ln w="19050" cap="flat" cmpd="sng">
              <a:solidFill>
                <a:schemeClr val="dk1">
                  <a:alpha val="100000"/>
                </a:schemeClr>
              </a:solidFill>
              <a:prstDash val="solid"/>
              <a:round/>
            </a:ln>
          </p:spPr>
        </p:sp>
        <p:sp>
          <p:nvSpPr>
            <p:cNvPr id="1049178" name="Line 24"/>
            <p:cNvSpPr/>
            <p:nvPr/>
          </p:nvSpPr>
          <p:spPr>
            <a:xfrm rot="0">
              <a:off x="2070" y="1536"/>
              <a:ext cx="0" cy="2112"/>
            </a:xfrm>
            <a:prstGeom prst="line"/>
            <a:noFill/>
            <a:ln w="19050" cap="flat" cmpd="sng">
              <a:solidFill>
                <a:schemeClr val="dk1">
                  <a:alpha val="100000"/>
                </a:schemeClr>
              </a:solidFill>
              <a:prstDash val="solid"/>
              <a:round/>
            </a:ln>
          </p:spPr>
        </p:sp>
        <p:sp>
          <p:nvSpPr>
            <p:cNvPr id="1049179" name="Line 25"/>
            <p:cNvSpPr/>
            <p:nvPr/>
          </p:nvSpPr>
          <p:spPr>
            <a:xfrm rot="0">
              <a:off x="2358" y="1536"/>
              <a:ext cx="0" cy="2112"/>
            </a:xfrm>
            <a:prstGeom prst="line"/>
            <a:noFill/>
            <a:ln w="19050" cap="flat" cmpd="sng">
              <a:solidFill>
                <a:schemeClr val="dk1">
                  <a:alpha val="100000"/>
                </a:schemeClr>
              </a:solidFill>
              <a:prstDash val="solid"/>
              <a:round/>
            </a:ln>
          </p:spPr>
        </p:sp>
        <p:sp>
          <p:nvSpPr>
            <p:cNvPr id="1049180" name="Line 26"/>
            <p:cNvSpPr/>
            <p:nvPr/>
          </p:nvSpPr>
          <p:spPr>
            <a:xfrm rot="0">
              <a:off x="2646" y="1536"/>
              <a:ext cx="0" cy="2112"/>
            </a:xfrm>
            <a:prstGeom prst="line"/>
            <a:noFill/>
            <a:ln w="19050" cap="flat" cmpd="sng">
              <a:solidFill>
                <a:schemeClr val="dk1">
                  <a:alpha val="100000"/>
                </a:schemeClr>
              </a:solidFill>
              <a:prstDash val="solid"/>
              <a:round/>
            </a:ln>
          </p:spPr>
        </p:sp>
        <p:sp>
          <p:nvSpPr>
            <p:cNvPr id="1049181" name="Line 27"/>
            <p:cNvSpPr/>
            <p:nvPr/>
          </p:nvSpPr>
          <p:spPr>
            <a:xfrm rot="0">
              <a:off x="2934" y="1536"/>
              <a:ext cx="0" cy="2112"/>
            </a:xfrm>
            <a:prstGeom prst="line"/>
            <a:noFill/>
            <a:ln w="19050" cap="flat" cmpd="sng">
              <a:solidFill>
                <a:schemeClr val="dk1">
                  <a:alpha val="100000"/>
                </a:schemeClr>
              </a:solidFill>
              <a:prstDash val="solid"/>
              <a:round/>
            </a:ln>
          </p:spPr>
        </p:sp>
        <p:sp>
          <p:nvSpPr>
            <p:cNvPr id="1049182" name="Oval 28"/>
            <p:cNvSpPr/>
            <p:nvPr/>
          </p:nvSpPr>
          <p:spPr>
            <a:xfrm rot="0">
              <a:off x="894" y="165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83" name="Oval 29"/>
            <p:cNvSpPr/>
            <p:nvPr/>
          </p:nvSpPr>
          <p:spPr>
            <a:xfrm rot="0">
              <a:off x="1182" y="165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84" name="Oval 30"/>
            <p:cNvSpPr/>
            <p:nvPr/>
          </p:nvSpPr>
          <p:spPr>
            <a:xfrm rot="0">
              <a:off x="1470" y="165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85" name="Oval 31"/>
            <p:cNvSpPr/>
            <p:nvPr/>
          </p:nvSpPr>
          <p:spPr>
            <a:xfrm rot="0">
              <a:off x="1758" y="165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86" name="Oval 32"/>
            <p:cNvSpPr/>
            <p:nvPr/>
          </p:nvSpPr>
          <p:spPr>
            <a:xfrm rot="0">
              <a:off x="2046" y="1848"/>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87" name="Oval 33"/>
            <p:cNvSpPr/>
            <p:nvPr/>
          </p:nvSpPr>
          <p:spPr>
            <a:xfrm rot="0">
              <a:off x="2334" y="1848"/>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88" name="Oval 34"/>
            <p:cNvSpPr/>
            <p:nvPr/>
          </p:nvSpPr>
          <p:spPr>
            <a:xfrm rot="0">
              <a:off x="2622" y="1848"/>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89" name="Oval 35"/>
            <p:cNvSpPr/>
            <p:nvPr/>
          </p:nvSpPr>
          <p:spPr>
            <a:xfrm rot="0">
              <a:off x="2910" y="1848"/>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0" name="Oval 36"/>
            <p:cNvSpPr/>
            <p:nvPr/>
          </p:nvSpPr>
          <p:spPr>
            <a:xfrm rot="0">
              <a:off x="894" y="204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1" name="Oval 37"/>
            <p:cNvSpPr/>
            <p:nvPr/>
          </p:nvSpPr>
          <p:spPr>
            <a:xfrm rot="0">
              <a:off x="1182" y="204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2" name="Oval 38"/>
            <p:cNvSpPr/>
            <p:nvPr/>
          </p:nvSpPr>
          <p:spPr>
            <a:xfrm rot="0">
              <a:off x="1470" y="223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3" name="Oval 39"/>
            <p:cNvSpPr/>
            <p:nvPr/>
          </p:nvSpPr>
          <p:spPr>
            <a:xfrm rot="0">
              <a:off x="1758" y="223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4" name="Oval 40"/>
            <p:cNvSpPr/>
            <p:nvPr/>
          </p:nvSpPr>
          <p:spPr>
            <a:xfrm rot="0">
              <a:off x="2046" y="204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5" name="Oval 41"/>
            <p:cNvSpPr/>
            <p:nvPr/>
          </p:nvSpPr>
          <p:spPr>
            <a:xfrm rot="0">
              <a:off x="2334" y="2040"/>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6" name="Oval 42"/>
            <p:cNvSpPr/>
            <p:nvPr/>
          </p:nvSpPr>
          <p:spPr>
            <a:xfrm rot="0">
              <a:off x="2622" y="223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7" name="Oval 43"/>
            <p:cNvSpPr/>
            <p:nvPr/>
          </p:nvSpPr>
          <p:spPr>
            <a:xfrm rot="0">
              <a:off x="2910" y="223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8" name="Oval 44"/>
            <p:cNvSpPr/>
            <p:nvPr/>
          </p:nvSpPr>
          <p:spPr>
            <a:xfrm rot="0">
              <a:off x="894" y="242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199" name="Oval 45"/>
            <p:cNvSpPr/>
            <p:nvPr/>
          </p:nvSpPr>
          <p:spPr>
            <a:xfrm rot="0">
              <a:off x="1470" y="242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200" name="Oval 46"/>
            <p:cNvSpPr/>
            <p:nvPr/>
          </p:nvSpPr>
          <p:spPr>
            <a:xfrm rot="0">
              <a:off x="2046" y="242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201" name="Oval 47"/>
            <p:cNvSpPr/>
            <p:nvPr/>
          </p:nvSpPr>
          <p:spPr>
            <a:xfrm rot="0">
              <a:off x="2622" y="2424"/>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202" name="Oval 48"/>
            <p:cNvSpPr/>
            <p:nvPr/>
          </p:nvSpPr>
          <p:spPr>
            <a:xfrm rot="0">
              <a:off x="1182" y="261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203" name="Oval 49"/>
            <p:cNvSpPr/>
            <p:nvPr/>
          </p:nvSpPr>
          <p:spPr>
            <a:xfrm rot="0">
              <a:off x="1758" y="261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204" name="Oval 50"/>
            <p:cNvSpPr/>
            <p:nvPr/>
          </p:nvSpPr>
          <p:spPr>
            <a:xfrm rot="0">
              <a:off x="2334" y="261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205" name="Oval 51"/>
            <p:cNvSpPr/>
            <p:nvPr/>
          </p:nvSpPr>
          <p:spPr>
            <a:xfrm rot="0">
              <a:off x="2910" y="2616"/>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206" name="Text Box 52"/>
            <p:cNvSpPr txBox="1"/>
            <p:nvPr/>
          </p:nvSpPr>
          <p:spPr>
            <a:xfrm rot="0">
              <a:off x="342" y="1728"/>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A</a:t>
              </a:r>
            </a:p>
          </p:txBody>
        </p:sp>
        <p:sp>
          <p:nvSpPr>
            <p:cNvPr id="1049207" name="Text Box 53"/>
            <p:cNvSpPr txBox="1"/>
            <p:nvPr/>
          </p:nvSpPr>
          <p:spPr>
            <a:xfrm rot="0">
              <a:off x="342" y="2102"/>
              <a:ext cx="223"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p>
          </p:txBody>
        </p:sp>
        <p:sp>
          <p:nvSpPr>
            <p:cNvPr id="1049208" name="Text Box 54"/>
            <p:cNvSpPr txBox="1"/>
            <p:nvPr/>
          </p:nvSpPr>
          <p:spPr>
            <a:xfrm rot="0">
              <a:off x="342" y="2486"/>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C</a:t>
              </a:r>
            </a:p>
          </p:txBody>
        </p:sp>
        <p:sp>
          <p:nvSpPr>
            <p:cNvPr id="1049209" name="Line 55"/>
            <p:cNvSpPr/>
            <p:nvPr/>
          </p:nvSpPr>
          <p:spPr>
            <a:xfrm rot="0">
              <a:off x="870" y="3072"/>
              <a:ext cx="96" cy="96"/>
            </a:xfrm>
            <a:prstGeom prst="line"/>
            <a:noFill/>
            <a:ln w="38100" cap="flat" cmpd="sng">
              <a:solidFill>
                <a:schemeClr val="dk1">
                  <a:alpha val="100000"/>
                </a:schemeClr>
              </a:solidFill>
              <a:prstDash val="solid"/>
              <a:round/>
            </a:ln>
          </p:spPr>
        </p:sp>
        <p:sp>
          <p:nvSpPr>
            <p:cNvPr id="1049210" name="Line 56"/>
            <p:cNvSpPr/>
            <p:nvPr/>
          </p:nvSpPr>
          <p:spPr>
            <a:xfrm rot="0" flipH="1">
              <a:off x="870" y="3072"/>
              <a:ext cx="96" cy="96"/>
            </a:xfrm>
            <a:prstGeom prst="line"/>
            <a:noFill/>
            <a:ln w="38100" cap="flat" cmpd="sng">
              <a:solidFill>
                <a:schemeClr val="dk1">
                  <a:alpha val="100000"/>
                </a:schemeClr>
              </a:solidFill>
              <a:prstDash val="solid"/>
              <a:round/>
            </a:ln>
          </p:spPr>
        </p:sp>
        <p:sp>
          <p:nvSpPr>
            <p:cNvPr id="1049211" name="Line 57"/>
            <p:cNvSpPr/>
            <p:nvPr/>
          </p:nvSpPr>
          <p:spPr>
            <a:xfrm rot="0">
              <a:off x="1158" y="3072"/>
              <a:ext cx="96" cy="96"/>
            </a:xfrm>
            <a:prstGeom prst="line"/>
            <a:noFill/>
            <a:ln w="38100" cap="flat" cmpd="sng">
              <a:solidFill>
                <a:schemeClr val="dk1">
                  <a:alpha val="100000"/>
                </a:schemeClr>
              </a:solidFill>
              <a:prstDash val="solid"/>
              <a:round/>
            </a:ln>
          </p:spPr>
        </p:sp>
        <p:sp>
          <p:nvSpPr>
            <p:cNvPr id="1049212" name="Line 58"/>
            <p:cNvSpPr/>
            <p:nvPr/>
          </p:nvSpPr>
          <p:spPr>
            <a:xfrm rot="0" flipH="1">
              <a:off x="1158" y="3072"/>
              <a:ext cx="96" cy="96"/>
            </a:xfrm>
            <a:prstGeom prst="line"/>
            <a:noFill/>
            <a:ln w="38100" cap="flat" cmpd="sng">
              <a:solidFill>
                <a:schemeClr val="dk1">
                  <a:alpha val="100000"/>
                </a:schemeClr>
              </a:solidFill>
              <a:prstDash val="solid"/>
              <a:round/>
            </a:ln>
          </p:spPr>
        </p:sp>
        <p:sp>
          <p:nvSpPr>
            <p:cNvPr id="1049213" name="Line 59"/>
            <p:cNvSpPr/>
            <p:nvPr/>
          </p:nvSpPr>
          <p:spPr>
            <a:xfrm rot="0">
              <a:off x="1446" y="3072"/>
              <a:ext cx="96" cy="96"/>
            </a:xfrm>
            <a:prstGeom prst="line"/>
            <a:noFill/>
            <a:ln w="38100" cap="flat" cmpd="sng">
              <a:solidFill>
                <a:schemeClr val="dk1">
                  <a:alpha val="100000"/>
                </a:schemeClr>
              </a:solidFill>
              <a:prstDash val="solid"/>
              <a:round/>
            </a:ln>
          </p:spPr>
        </p:sp>
        <p:sp>
          <p:nvSpPr>
            <p:cNvPr id="1049214" name="Line 60"/>
            <p:cNvSpPr/>
            <p:nvPr/>
          </p:nvSpPr>
          <p:spPr>
            <a:xfrm rot="0" flipH="1">
              <a:off x="1446" y="3072"/>
              <a:ext cx="96" cy="96"/>
            </a:xfrm>
            <a:prstGeom prst="line"/>
            <a:noFill/>
            <a:ln w="38100" cap="flat" cmpd="sng">
              <a:solidFill>
                <a:schemeClr val="dk1">
                  <a:alpha val="100000"/>
                </a:schemeClr>
              </a:solidFill>
              <a:prstDash val="solid"/>
              <a:round/>
            </a:ln>
          </p:spPr>
        </p:sp>
        <p:sp>
          <p:nvSpPr>
            <p:cNvPr id="1049215" name="Line 61"/>
            <p:cNvSpPr/>
            <p:nvPr/>
          </p:nvSpPr>
          <p:spPr>
            <a:xfrm rot="0">
              <a:off x="1734" y="3072"/>
              <a:ext cx="96" cy="96"/>
            </a:xfrm>
            <a:prstGeom prst="line"/>
            <a:noFill/>
            <a:ln w="38100" cap="flat" cmpd="sng">
              <a:solidFill>
                <a:schemeClr val="dk1">
                  <a:alpha val="100000"/>
                </a:schemeClr>
              </a:solidFill>
              <a:prstDash val="solid"/>
              <a:round/>
            </a:ln>
          </p:spPr>
        </p:sp>
        <p:sp>
          <p:nvSpPr>
            <p:cNvPr id="1049216" name="Line 62"/>
            <p:cNvSpPr/>
            <p:nvPr/>
          </p:nvSpPr>
          <p:spPr>
            <a:xfrm rot="0" flipH="1">
              <a:off x="1734" y="3072"/>
              <a:ext cx="96" cy="96"/>
            </a:xfrm>
            <a:prstGeom prst="line"/>
            <a:noFill/>
            <a:ln w="38100" cap="flat" cmpd="sng">
              <a:solidFill>
                <a:schemeClr val="dk1">
                  <a:alpha val="100000"/>
                </a:schemeClr>
              </a:solidFill>
              <a:prstDash val="solid"/>
              <a:round/>
            </a:ln>
          </p:spPr>
        </p:sp>
        <p:sp>
          <p:nvSpPr>
            <p:cNvPr id="1049217" name="Line 63"/>
            <p:cNvSpPr/>
            <p:nvPr/>
          </p:nvSpPr>
          <p:spPr>
            <a:xfrm rot="0">
              <a:off x="2022" y="3072"/>
              <a:ext cx="96" cy="96"/>
            </a:xfrm>
            <a:prstGeom prst="line"/>
            <a:noFill/>
            <a:ln w="38100" cap="flat" cmpd="sng">
              <a:solidFill>
                <a:schemeClr val="dk1">
                  <a:alpha val="100000"/>
                </a:schemeClr>
              </a:solidFill>
              <a:prstDash val="solid"/>
              <a:round/>
            </a:ln>
          </p:spPr>
        </p:sp>
        <p:sp>
          <p:nvSpPr>
            <p:cNvPr id="1049218" name="Line 64"/>
            <p:cNvSpPr/>
            <p:nvPr/>
          </p:nvSpPr>
          <p:spPr>
            <a:xfrm rot="0" flipH="1">
              <a:off x="2022" y="3072"/>
              <a:ext cx="96" cy="96"/>
            </a:xfrm>
            <a:prstGeom prst="line"/>
            <a:noFill/>
            <a:ln w="38100" cap="flat" cmpd="sng">
              <a:solidFill>
                <a:schemeClr val="dk1">
                  <a:alpha val="100000"/>
                </a:schemeClr>
              </a:solidFill>
              <a:prstDash val="solid"/>
              <a:round/>
            </a:ln>
          </p:spPr>
        </p:sp>
        <p:sp>
          <p:nvSpPr>
            <p:cNvPr id="1049219" name="Line 65"/>
            <p:cNvSpPr/>
            <p:nvPr/>
          </p:nvSpPr>
          <p:spPr>
            <a:xfrm rot="0">
              <a:off x="2310" y="3072"/>
              <a:ext cx="96" cy="96"/>
            </a:xfrm>
            <a:prstGeom prst="line"/>
            <a:noFill/>
            <a:ln w="38100" cap="flat" cmpd="sng">
              <a:solidFill>
                <a:schemeClr val="dk1">
                  <a:alpha val="100000"/>
                </a:schemeClr>
              </a:solidFill>
              <a:prstDash val="solid"/>
              <a:round/>
            </a:ln>
          </p:spPr>
        </p:sp>
        <p:sp>
          <p:nvSpPr>
            <p:cNvPr id="1049220" name="Line 66"/>
            <p:cNvSpPr/>
            <p:nvPr/>
          </p:nvSpPr>
          <p:spPr>
            <a:xfrm rot="0" flipH="1">
              <a:off x="2310" y="3072"/>
              <a:ext cx="96" cy="96"/>
            </a:xfrm>
            <a:prstGeom prst="line"/>
            <a:noFill/>
            <a:ln w="38100" cap="flat" cmpd="sng">
              <a:solidFill>
                <a:schemeClr val="dk1">
                  <a:alpha val="100000"/>
                </a:schemeClr>
              </a:solidFill>
              <a:prstDash val="solid"/>
              <a:round/>
            </a:ln>
          </p:spPr>
        </p:sp>
        <p:sp>
          <p:nvSpPr>
            <p:cNvPr id="1049221" name="Line 67"/>
            <p:cNvSpPr/>
            <p:nvPr/>
          </p:nvSpPr>
          <p:spPr>
            <a:xfrm rot="0">
              <a:off x="2598" y="3072"/>
              <a:ext cx="96" cy="96"/>
            </a:xfrm>
            <a:prstGeom prst="line"/>
            <a:noFill/>
            <a:ln w="38100" cap="flat" cmpd="sng">
              <a:solidFill>
                <a:schemeClr val="dk1">
                  <a:alpha val="100000"/>
                </a:schemeClr>
              </a:solidFill>
              <a:prstDash val="solid"/>
              <a:round/>
            </a:ln>
          </p:spPr>
        </p:sp>
        <p:sp>
          <p:nvSpPr>
            <p:cNvPr id="1049222" name="Line 68"/>
            <p:cNvSpPr/>
            <p:nvPr/>
          </p:nvSpPr>
          <p:spPr>
            <a:xfrm rot="0" flipH="1">
              <a:off x="2598" y="3072"/>
              <a:ext cx="96" cy="96"/>
            </a:xfrm>
            <a:prstGeom prst="line"/>
            <a:noFill/>
            <a:ln w="38100" cap="flat" cmpd="sng">
              <a:solidFill>
                <a:schemeClr val="dk1">
                  <a:alpha val="100000"/>
                </a:schemeClr>
              </a:solidFill>
              <a:prstDash val="solid"/>
              <a:round/>
            </a:ln>
          </p:spPr>
        </p:sp>
        <p:sp>
          <p:nvSpPr>
            <p:cNvPr id="1049223" name="Line 69"/>
            <p:cNvSpPr/>
            <p:nvPr/>
          </p:nvSpPr>
          <p:spPr>
            <a:xfrm rot="0">
              <a:off x="2886" y="3072"/>
              <a:ext cx="96" cy="96"/>
            </a:xfrm>
            <a:prstGeom prst="line"/>
            <a:noFill/>
            <a:ln w="38100" cap="flat" cmpd="sng">
              <a:solidFill>
                <a:schemeClr val="dk1">
                  <a:alpha val="100000"/>
                </a:schemeClr>
              </a:solidFill>
              <a:prstDash val="solid"/>
              <a:round/>
            </a:ln>
          </p:spPr>
        </p:sp>
        <p:sp>
          <p:nvSpPr>
            <p:cNvPr id="1049224" name="Line 70"/>
            <p:cNvSpPr/>
            <p:nvPr/>
          </p:nvSpPr>
          <p:spPr>
            <a:xfrm rot="0" flipH="1">
              <a:off x="2886" y="3072"/>
              <a:ext cx="96" cy="96"/>
            </a:xfrm>
            <a:prstGeom prst="line"/>
            <a:noFill/>
            <a:ln w="38100" cap="flat" cmpd="sng">
              <a:solidFill>
                <a:schemeClr val="dk1">
                  <a:alpha val="100000"/>
                </a:schemeClr>
              </a:solidFill>
              <a:prstDash val="solid"/>
              <a:round/>
            </a:ln>
          </p:spPr>
        </p:sp>
        <p:sp>
          <p:nvSpPr>
            <p:cNvPr id="1049225" name="Line 71"/>
            <p:cNvSpPr/>
            <p:nvPr/>
          </p:nvSpPr>
          <p:spPr>
            <a:xfrm rot="0">
              <a:off x="870" y="3264"/>
              <a:ext cx="96" cy="96"/>
            </a:xfrm>
            <a:prstGeom prst="line"/>
            <a:noFill/>
            <a:ln w="38100" cap="flat" cmpd="sng">
              <a:solidFill>
                <a:schemeClr val="dk1">
                  <a:alpha val="100000"/>
                </a:schemeClr>
              </a:solidFill>
              <a:prstDash val="solid"/>
              <a:round/>
            </a:ln>
          </p:spPr>
        </p:sp>
        <p:sp>
          <p:nvSpPr>
            <p:cNvPr id="1049226" name="Line 72"/>
            <p:cNvSpPr/>
            <p:nvPr/>
          </p:nvSpPr>
          <p:spPr>
            <a:xfrm rot="0" flipH="1">
              <a:off x="870" y="3264"/>
              <a:ext cx="96" cy="96"/>
            </a:xfrm>
            <a:prstGeom prst="line"/>
            <a:noFill/>
            <a:ln w="38100" cap="flat" cmpd="sng">
              <a:solidFill>
                <a:schemeClr val="dk1">
                  <a:alpha val="100000"/>
                </a:schemeClr>
              </a:solidFill>
              <a:prstDash val="solid"/>
              <a:round/>
            </a:ln>
          </p:spPr>
        </p:sp>
        <p:sp>
          <p:nvSpPr>
            <p:cNvPr id="1049227" name="Line 73"/>
            <p:cNvSpPr/>
            <p:nvPr/>
          </p:nvSpPr>
          <p:spPr>
            <a:xfrm rot="0">
              <a:off x="1158" y="3264"/>
              <a:ext cx="96" cy="96"/>
            </a:xfrm>
            <a:prstGeom prst="line"/>
            <a:noFill/>
            <a:ln w="38100" cap="flat" cmpd="sng">
              <a:solidFill>
                <a:schemeClr val="dk1">
                  <a:alpha val="100000"/>
                </a:schemeClr>
              </a:solidFill>
              <a:prstDash val="solid"/>
              <a:round/>
            </a:ln>
          </p:spPr>
        </p:sp>
        <p:sp>
          <p:nvSpPr>
            <p:cNvPr id="1049228" name="Line 74"/>
            <p:cNvSpPr/>
            <p:nvPr/>
          </p:nvSpPr>
          <p:spPr>
            <a:xfrm rot="0" flipH="1">
              <a:off x="1158" y="3264"/>
              <a:ext cx="96" cy="96"/>
            </a:xfrm>
            <a:prstGeom prst="line"/>
            <a:noFill/>
            <a:ln w="38100" cap="flat" cmpd="sng">
              <a:solidFill>
                <a:schemeClr val="dk1">
                  <a:alpha val="100000"/>
                </a:schemeClr>
              </a:solidFill>
              <a:prstDash val="solid"/>
              <a:round/>
            </a:ln>
          </p:spPr>
        </p:sp>
        <p:sp>
          <p:nvSpPr>
            <p:cNvPr id="1049229" name="Line 75"/>
            <p:cNvSpPr/>
            <p:nvPr/>
          </p:nvSpPr>
          <p:spPr>
            <a:xfrm rot="0">
              <a:off x="1446" y="3264"/>
              <a:ext cx="96" cy="96"/>
            </a:xfrm>
            <a:prstGeom prst="line"/>
            <a:noFill/>
            <a:ln w="38100" cap="flat" cmpd="sng">
              <a:solidFill>
                <a:schemeClr val="dk1">
                  <a:alpha val="100000"/>
                </a:schemeClr>
              </a:solidFill>
              <a:prstDash val="solid"/>
              <a:round/>
            </a:ln>
          </p:spPr>
        </p:sp>
        <p:sp>
          <p:nvSpPr>
            <p:cNvPr id="1049230" name="Line 76"/>
            <p:cNvSpPr/>
            <p:nvPr/>
          </p:nvSpPr>
          <p:spPr>
            <a:xfrm rot="0" flipH="1">
              <a:off x="1446" y="3264"/>
              <a:ext cx="96" cy="96"/>
            </a:xfrm>
            <a:prstGeom prst="line"/>
            <a:noFill/>
            <a:ln w="38100" cap="flat" cmpd="sng">
              <a:solidFill>
                <a:schemeClr val="dk1">
                  <a:alpha val="100000"/>
                </a:schemeClr>
              </a:solidFill>
              <a:prstDash val="solid"/>
              <a:round/>
            </a:ln>
          </p:spPr>
        </p:sp>
        <p:sp>
          <p:nvSpPr>
            <p:cNvPr id="1049231" name="Line 77"/>
            <p:cNvSpPr/>
            <p:nvPr/>
          </p:nvSpPr>
          <p:spPr>
            <a:xfrm rot="0">
              <a:off x="1734" y="3264"/>
              <a:ext cx="96" cy="96"/>
            </a:xfrm>
            <a:prstGeom prst="line"/>
            <a:noFill/>
            <a:ln w="38100" cap="flat" cmpd="sng">
              <a:solidFill>
                <a:schemeClr val="dk1">
                  <a:alpha val="100000"/>
                </a:schemeClr>
              </a:solidFill>
              <a:prstDash val="solid"/>
              <a:round/>
            </a:ln>
          </p:spPr>
        </p:sp>
        <p:sp>
          <p:nvSpPr>
            <p:cNvPr id="1049232" name="Line 78"/>
            <p:cNvSpPr/>
            <p:nvPr/>
          </p:nvSpPr>
          <p:spPr>
            <a:xfrm rot="0" flipH="1">
              <a:off x="1734" y="3264"/>
              <a:ext cx="96" cy="96"/>
            </a:xfrm>
            <a:prstGeom prst="line"/>
            <a:noFill/>
            <a:ln w="38100" cap="flat" cmpd="sng">
              <a:solidFill>
                <a:schemeClr val="dk1">
                  <a:alpha val="100000"/>
                </a:schemeClr>
              </a:solidFill>
              <a:prstDash val="solid"/>
              <a:round/>
            </a:ln>
          </p:spPr>
        </p:sp>
        <p:sp>
          <p:nvSpPr>
            <p:cNvPr id="1049233" name="Line 79"/>
            <p:cNvSpPr/>
            <p:nvPr/>
          </p:nvSpPr>
          <p:spPr>
            <a:xfrm rot="0">
              <a:off x="2022" y="3264"/>
              <a:ext cx="96" cy="96"/>
            </a:xfrm>
            <a:prstGeom prst="line"/>
            <a:noFill/>
            <a:ln w="38100" cap="flat" cmpd="sng">
              <a:solidFill>
                <a:schemeClr val="dk1">
                  <a:alpha val="100000"/>
                </a:schemeClr>
              </a:solidFill>
              <a:prstDash val="solid"/>
              <a:round/>
            </a:ln>
          </p:spPr>
        </p:sp>
        <p:sp>
          <p:nvSpPr>
            <p:cNvPr id="1049234" name="Line 80"/>
            <p:cNvSpPr/>
            <p:nvPr/>
          </p:nvSpPr>
          <p:spPr>
            <a:xfrm rot="0" flipH="1">
              <a:off x="2022" y="3264"/>
              <a:ext cx="96" cy="96"/>
            </a:xfrm>
            <a:prstGeom prst="line"/>
            <a:noFill/>
            <a:ln w="38100" cap="flat" cmpd="sng">
              <a:solidFill>
                <a:schemeClr val="dk1">
                  <a:alpha val="100000"/>
                </a:schemeClr>
              </a:solidFill>
              <a:prstDash val="solid"/>
              <a:round/>
            </a:ln>
          </p:spPr>
        </p:sp>
        <p:sp>
          <p:nvSpPr>
            <p:cNvPr id="1049235" name="Line 81"/>
            <p:cNvSpPr/>
            <p:nvPr/>
          </p:nvSpPr>
          <p:spPr>
            <a:xfrm rot="0">
              <a:off x="2598" y="3264"/>
              <a:ext cx="96" cy="96"/>
            </a:xfrm>
            <a:prstGeom prst="line"/>
            <a:noFill/>
            <a:ln w="38100" cap="flat" cmpd="sng">
              <a:solidFill>
                <a:schemeClr val="dk1">
                  <a:alpha val="100000"/>
                </a:schemeClr>
              </a:solidFill>
              <a:prstDash val="solid"/>
              <a:round/>
            </a:ln>
          </p:spPr>
        </p:sp>
        <p:sp>
          <p:nvSpPr>
            <p:cNvPr id="1049236" name="Line 82"/>
            <p:cNvSpPr/>
            <p:nvPr/>
          </p:nvSpPr>
          <p:spPr>
            <a:xfrm rot="0" flipH="1">
              <a:off x="2598" y="3264"/>
              <a:ext cx="96" cy="96"/>
            </a:xfrm>
            <a:prstGeom prst="line"/>
            <a:noFill/>
            <a:ln w="38100" cap="flat" cmpd="sng">
              <a:solidFill>
                <a:schemeClr val="dk1">
                  <a:alpha val="100000"/>
                </a:schemeClr>
              </a:solidFill>
              <a:prstDash val="solid"/>
              <a:round/>
            </a:ln>
          </p:spPr>
        </p:sp>
        <p:sp>
          <p:nvSpPr>
            <p:cNvPr id="1049237" name="Line 83"/>
            <p:cNvSpPr/>
            <p:nvPr/>
          </p:nvSpPr>
          <p:spPr>
            <a:xfrm rot="0">
              <a:off x="2310" y="3264"/>
              <a:ext cx="96" cy="96"/>
            </a:xfrm>
            <a:prstGeom prst="line"/>
            <a:noFill/>
            <a:ln w="38100" cap="flat" cmpd="sng">
              <a:solidFill>
                <a:schemeClr val="dk1">
                  <a:alpha val="100000"/>
                </a:schemeClr>
              </a:solidFill>
              <a:prstDash val="solid"/>
              <a:round/>
            </a:ln>
          </p:spPr>
        </p:sp>
        <p:sp>
          <p:nvSpPr>
            <p:cNvPr id="1049238" name="Line 84"/>
            <p:cNvSpPr/>
            <p:nvPr/>
          </p:nvSpPr>
          <p:spPr>
            <a:xfrm rot="0" flipH="1">
              <a:off x="2310" y="3264"/>
              <a:ext cx="96" cy="96"/>
            </a:xfrm>
            <a:prstGeom prst="line"/>
            <a:noFill/>
            <a:ln w="38100" cap="flat" cmpd="sng">
              <a:solidFill>
                <a:schemeClr val="dk1">
                  <a:alpha val="100000"/>
                </a:schemeClr>
              </a:solidFill>
              <a:prstDash val="solid"/>
              <a:round/>
            </a:ln>
          </p:spPr>
        </p:sp>
        <p:sp>
          <p:nvSpPr>
            <p:cNvPr id="1049239" name="Line 85"/>
            <p:cNvSpPr/>
            <p:nvPr/>
          </p:nvSpPr>
          <p:spPr>
            <a:xfrm rot="0">
              <a:off x="2886" y="3264"/>
              <a:ext cx="96" cy="96"/>
            </a:xfrm>
            <a:prstGeom prst="line"/>
            <a:noFill/>
            <a:ln w="38100" cap="flat" cmpd="sng">
              <a:solidFill>
                <a:schemeClr val="dk1">
                  <a:alpha val="100000"/>
                </a:schemeClr>
              </a:solidFill>
              <a:prstDash val="solid"/>
              <a:round/>
            </a:ln>
          </p:spPr>
        </p:sp>
        <p:sp>
          <p:nvSpPr>
            <p:cNvPr id="1049240" name="Line 86"/>
            <p:cNvSpPr/>
            <p:nvPr/>
          </p:nvSpPr>
          <p:spPr>
            <a:xfrm rot="0" flipH="1">
              <a:off x="2886" y="3264"/>
              <a:ext cx="96" cy="96"/>
            </a:xfrm>
            <a:prstGeom prst="line"/>
            <a:noFill/>
            <a:ln w="38100" cap="flat" cmpd="sng">
              <a:solidFill>
                <a:schemeClr val="dk1">
                  <a:alpha val="100000"/>
                </a:schemeClr>
              </a:solidFill>
              <a:prstDash val="solid"/>
              <a:round/>
            </a:ln>
          </p:spPr>
        </p:sp>
        <p:sp>
          <p:nvSpPr>
            <p:cNvPr id="1049241" name="Line 87"/>
            <p:cNvSpPr/>
            <p:nvPr/>
          </p:nvSpPr>
          <p:spPr>
            <a:xfrm rot="0">
              <a:off x="870" y="3456"/>
              <a:ext cx="96" cy="96"/>
            </a:xfrm>
            <a:prstGeom prst="line"/>
            <a:noFill/>
            <a:ln w="38100" cap="flat" cmpd="sng">
              <a:solidFill>
                <a:schemeClr val="dk1">
                  <a:alpha val="100000"/>
                </a:schemeClr>
              </a:solidFill>
              <a:prstDash val="solid"/>
              <a:round/>
            </a:ln>
          </p:spPr>
        </p:sp>
        <p:sp>
          <p:nvSpPr>
            <p:cNvPr id="1049242" name="Line 88"/>
            <p:cNvSpPr/>
            <p:nvPr/>
          </p:nvSpPr>
          <p:spPr>
            <a:xfrm rot="0" flipH="1">
              <a:off x="870" y="3456"/>
              <a:ext cx="96" cy="96"/>
            </a:xfrm>
            <a:prstGeom prst="line"/>
            <a:noFill/>
            <a:ln w="38100" cap="flat" cmpd="sng">
              <a:solidFill>
                <a:schemeClr val="dk1">
                  <a:alpha val="100000"/>
                </a:schemeClr>
              </a:solidFill>
              <a:prstDash val="solid"/>
              <a:round/>
            </a:ln>
          </p:spPr>
        </p:sp>
        <p:sp>
          <p:nvSpPr>
            <p:cNvPr id="1049243" name="Line 89"/>
            <p:cNvSpPr/>
            <p:nvPr/>
          </p:nvSpPr>
          <p:spPr>
            <a:xfrm rot="0">
              <a:off x="1158" y="3456"/>
              <a:ext cx="96" cy="96"/>
            </a:xfrm>
            <a:prstGeom prst="line"/>
            <a:noFill/>
            <a:ln w="38100" cap="flat" cmpd="sng">
              <a:solidFill>
                <a:schemeClr val="dk1">
                  <a:alpha val="100000"/>
                </a:schemeClr>
              </a:solidFill>
              <a:prstDash val="solid"/>
              <a:round/>
            </a:ln>
          </p:spPr>
        </p:sp>
        <p:sp>
          <p:nvSpPr>
            <p:cNvPr id="1049244" name="Line 90"/>
            <p:cNvSpPr/>
            <p:nvPr/>
          </p:nvSpPr>
          <p:spPr>
            <a:xfrm rot="0" flipH="1">
              <a:off x="1158" y="3456"/>
              <a:ext cx="96" cy="96"/>
            </a:xfrm>
            <a:prstGeom prst="line"/>
            <a:noFill/>
            <a:ln w="38100" cap="flat" cmpd="sng">
              <a:solidFill>
                <a:schemeClr val="dk1">
                  <a:alpha val="100000"/>
                </a:schemeClr>
              </a:solidFill>
              <a:prstDash val="solid"/>
              <a:round/>
            </a:ln>
          </p:spPr>
        </p:sp>
        <p:sp>
          <p:nvSpPr>
            <p:cNvPr id="1049245" name="Line 91"/>
            <p:cNvSpPr/>
            <p:nvPr/>
          </p:nvSpPr>
          <p:spPr>
            <a:xfrm rot="0">
              <a:off x="1446" y="3456"/>
              <a:ext cx="96" cy="96"/>
            </a:xfrm>
            <a:prstGeom prst="line"/>
            <a:noFill/>
            <a:ln w="38100" cap="flat" cmpd="sng">
              <a:solidFill>
                <a:schemeClr val="dk1">
                  <a:alpha val="100000"/>
                </a:schemeClr>
              </a:solidFill>
              <a:prstDash val="solid"/>
              <a:round/>
            </a:ln>
          </p:spPr>
        </p:sp>
        <p:sp>
          <p:nvSpPr>
            <p:cNvPr id="1049246" name="Line 92"/>
            <p:cNvSpPr/>
            <p:nvPr/>
          </p:nvSpPr>
          <p:spPr>
            <a:xfrm rot="0" flipH="1">
              <a:off x="1446" y="3456"/>
              <a:ext cx="96" cy="96"/>
            </a:xfrm>
            <a:prstGeom prst="line"/>
            <a:noFill/>
            <a:ln w="38100" cap="flat" cmpd="sng">
              <a:solidFill>
                <a:schemeClr val="dk1">
                  <a:alpha val="100000"/>
                </a:schemeClr>
              </a:solidFill>
              <a:prstDash val="solid"/>
              <a:round/>
            </a:ln>
          </p:spPr>
        </p:sp>
        <p:sp>
          <p:nvSpPr>
            <p:cNvPr id="1049247" name="Line 93"/>
            <p:cNvSpPr/>
            <p:nvPr/>
          </p:nvSpPr>
          <p:spPr>
            <a:xfrm rot="0">
              <a:off x="1734" y="3456"/>
              <a:ext cx="96" cy="96"/>
            </a:xfrm>
            <a:prstGeom prst="line"/>
            <a:noFill/>
            <a:ln w="38100" cap="flat" cmpd="sng">
              <a:solidFill>
                <a:schemeClr val="dk1">
                  <a:alpha val="100000"/>
                </a:schemeClr>
              </a:solidFill>
              <a:prstDash val="solid"/>
              <a:round/>
            </a:ln>
          </p:spPr>
        </p:sp>
        <p:sp>
          <p:nvSpPr>
            <p:cNvPr id="1049248" name="Line 94"/>
            <p:cNvSpPr/>
            <p:nvPr/>
          </p:nvSpPr>
          <p:spPr>
            <a:xfrm rot="0" flipH="1">
              <a:off x="1734" y="3456"/>
              <a:ext cx="96" cy="96"/>
            </a:xfrm>
            <a:prstGeom prst="line"/>
            <a:noFill/>
            <a:ln w="38100" cap="flat" cmpd="sng">
              <a:solidFill>
                <a:schemeClr val="dk1">
                  <a:alpha val="100000"/>
                </a:schemeClr>
              </a:solidFill>
              <a:prstDash val="solid"/>
              <a:round/>
            </a:ln>
          </p:spPr>
        </p:sp>
        <p:sp>
          <p:nvSpPr>
            <p:cNvPr id="1049249" name="Line 95"/>
            <p:cNvSpPr/>
            <p:nvPr/>
          </p:nvSpPr>
          <p:spPr>
            <a:xfrm rot="0">
              <a:off x="2022" y="3456"/>
              <a:ext cx="96" cy="96"/>
            </a:xfrm>
            <a:prstGeom prst="line"/>
            <a:noFill/>
            <a:ln w="38100" cap="flat" cmpd="sng">
              <a:solidFill>
                <a:schemeClr val="dk1">
                  <a:alpha val="100000"/>
                </a:schemeClr>
              </a:solidFill>
              <a:prstDash val="solid"/>
              <a:round/>
            </a:ln>
          </p:spPr>
        </p:sp>
        <p:sp>
          <p:nvSpPr>
            <p:cNvPr id="1049250" name="Line 96"/>
            <p:cNvSpPr/>
            <p:nvPr/>
          </p:nvSpPr>
          <p:spPr>
            <a:xfrm rot="0" flipH="1">
              <a:off x="2022" y="3456"/>
              <a:ext cx="96" cy="96"/>
            </a:xfrm>
            <a:prstGeom prst="line"/>
            <a:noFill/>
            <a:ln w="38100" cap="flat" cmpd="sng">
              <a:solidFill>
                <a:schemeClr val="dk1">
                  <a:alpha val="100000"/>
                </a:schemeClr>
              </a:solidFill>
              <a:prstDash val="solid"/>
              <a:round/>
            </a:ln>
          </p:spPr>
        </p:sp>
        <p:sp>
          <p:nvSpPr>
            <p:cNvPr id="1049251" name="Line 97"/>
            <p:cNvSpPr/>
            <p:nvPr/>
          </p:nvSpPr>
          <p:spPr>
            <a:xfrm rot="0">
              <a:off x="2310" y="3456"/>
              <a:ext cx="96" cy="96"/>
            </a:xfrm>
            <a:prstGeom prst="line"/>
            <a:noFill/>
            <a:ln w="38100" cap="flat" cmpd="sng">
              <a:solidFill>
                <a:schemeClr val="dk1">
                  <a:alpha val="100000"/>
                </a:schemeClr>
              </a:solidFill>
              <a:prstDash val="solid"/>
              <a:round/>
            </a:ln>
          </p:spPr>
        </p:sp>
        <p:sp>
          <p:nvSpPr>
            <p:cNvPr id="1049252" name="Line 98"/>
            <p:cNvSpPr/>
            <p:nvPr/>
          </p:nvSpPr>
          <p:spPr>
            <a:xfrm rot="0" flipH="1">
              <a:off x="2310" y="3456"/>
              <a:ext cx="96" cy="96"/>
            </a:xfrm>
            <a:prstGeom prst="line"/>
            <a:noFill/>
            <a:ln w="38100" cap="flat" cmpd="sng">
              <a:solidFill>
                <a:schemeClr val="dk1">
                  <a:alpha val="100000"/>
                </a:schemeClr>
              </a:solidFill>
              <a:prstDash val="solid"/>
              <a:round/>
            </a:ln>
          </p:spPr>
        </p:sp>
        <p:sp>
          <p:nvSpPr>
            <p:cNvPr id="1049253" name="Line 99"/>
            <p:cNvSpPr/>
            <p:nvPr/>
          </p:nvSpPr>
          <p:spPr>
            <a:xfrm rot="0">
              <a:off x="2598" y="3456"/>
              <a:ext cx="96" cy="96"/>
            </a:xfrm>
            <a:prstGeom prst="line"/>
            <a:noFill/>
            <a:ln w="38100" cap="flat" cmpd="sng">
              <a:solidFill>
                <a:schemeClr val="dk1">
                  <a:alpha val="100000"/>
                </a:schemeClr>
              </a:solidFill>
              <a:prstDash val="solid"/>
              <a:round/>
            </a:ln>
          </p:spPr>
        </p:sp>
        <p:sp>
          <p:nvSpPr>
            <p:cNvPr id="1049254" name="Line 100"/>
            <p:cNvSpPr/>
            <p:nvPr/>
          </p:nvSpPr>
          <p:spPr>
            <a:xfrm rot="0" flipH="1">
              <a:off x="2598" y="3456"/>
              <a:ext cx="96" cy="96"/>
            </a:xfrm>
            <a:prstGeom prst="line"/>
            <a:noFill/>
            <a:ln w="38100" cap="flat" cmpd="sng">
              <a:solidFill>
                <a:schemeClr val="dk1">
                  <a:alpha val="100000"/>
                </a:schemeClr>
              </a:solidFill>
              <a:prstDash val="solid"/>
              <a:round/>
            </a:ln>
          </p:spPr>
        </p:sp>
        <p:sp>
          <p:nvSpPr>
            <p:cNvPr id="1049255" name="Line 101"/>
            <p:cNvSpPr/>
            <p:nvPr/>
          </p:nvSpPr>
          <p:spPr>
            <a:xfrm rot="0">
              <a:off x="2886" y="3456"/>
              <a:ext cx="96" cy="96"/>
            </a:xfrm>
            <a:prstGeom prst="line"/>
            <a:noFill/>
            <a:ln w="38100" cap="flat" cmpd="sng">
              <a:solidFill>
                <a:schemeClr val="dk1">
                  <a:alpha val="100000"/>
                </a:schemeClr>
              </a:solidFill>
              <a:prstDash val="solid"/>
              <a:round/>
            </a:ln>
          </p:spPr>
        </p:sp>
        <p:sp>
          <p:nvSpPr>
            <p:cNvPr id="1049256" name="Line 102"/>
            <p:cNvSpPr/>
            <p:nvPr/>
          </p:nvSpPr>
          <p:spPr>
            <a:xfrm rot="0" flipH="1">
              <a:off x="2886" y="3456"/>
              <a:ext cx="96" cy="96"/>
            </a:xfrm>
            <a:prstGeom prst="line"/>
            <a:noFill/>
            <a:ln w="38100" cap="flat" cmpd="sng">
              <a:solidFill>
                <a:schemeClr val="dk1">
                  <a:alpha val="100000"/>
                </a:schemeClr>
              </a:solidFill>
              <a:prstDash val="solid"/>
              <a:round/>
            </a:ln>
          </p:spPr>
        </p:sp>
        <p:sp>
          <p:nvSpPr>
            <p:cNvPr id="1049257" name="Text Box 103"/>
            <p:cNvSpPr txBox="1"/>
            <p:nvPr/>
          </p:nvSpPr>
          <p:spPr>
            <a:xfrm rot="0">
              <a:off x="102" y="3014"/>
              <a:ext cx="442" cy="634"/>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000" lang="zh-CN">
                  <a:latin typeface="Times New Roman" pitchFamily="18" charset="0"/>
                </a:rPr>
                <a:t>“或”</a:t>
              </a:r>
            </a:p>
            <a:p>
              <a:pPr algn="just" eaLnBrk="1" hangingPunct="1" indent="0" lvl="0" marL="0">
                <a:spcBef>
                  <a:spcPct val="0"/>
                </a:spcBef>
                <a:buFontTx/>
                <a:buNone/>
              </a:pPr>
              <a:r>
                <a:rPr altLang="en-US" b="1" sz="2000" lang="zh-CN">
                  <a:latin typeface="Times New Roman" pitchFamily="18" charset="0"/>
                </a:rPr>
                <a:t>  阵 </a:t>
              </a:r>
            </a:p>
            <a:p>
              <a:pPr algn="just" eaLnBrk="1" hangingPunct="1" indent="0" lvl="0" marL="0">
                <a:spcBef>
                  <a:spcPct val="0"/>
                </a:spcBef>
                <a:buFontTx/>
                <a:buNone/>
              </a:pPr>
              <a:r>
                <a:rPr altLang="en-US" b="1" sz="2000" lang="zh-CN">
                  <a:latin typeface="Times New Roman" pitchFamily="18" charset="0"/>
                </a:rPr>
                <a:t>  列</a:t>
              </a:r>
            </a:p>
          </p:txBody>
        </p:sp>
        <p:sp>
          <p:nvSpPr>
            <p:cNvPr id="1049258" name="Text Box 104"/>
            <p:cNvSpPr txBox="1"/>
            <p:nvPr/>
          </p:nvSpPr>
          <p:spPr>
            <a:xfrm rot="0">
              <a:off x="3270" y="2966"/>
              <a:ext cx="284"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2</a:t>
              </a:r>
            </a:p>
          </p:txBody>
        </p:sp>
        <p:sp>
          <p:nvSpPr>
            <p:cNvPr id="1049259" name="Text Box 105"/>
            <p:cNvSpPr txBox="1"/>
            <p:nvPr/>
          </p:nvSpPr>
          <p:spPr>
            <a:xfrm rot="0">
              <a:off x="3270" y="3158"/>
              <a:ext cx="284"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1</a:t>
              </a:r>
            </a:p>
          </p:txBody>
        </p:sp>
        <p:sp>
          <p:nvSpPr>
            <p:cNvPr id="1049260" name="Text Box 106"/>
            <p:cNvSpPr txBox="1"/>
            <p:nvPr/>
          </p:nvSpPr>
          <p:spPr>
            <a:xfrm rot="0">
              <a:off x="3274" y="3398"/>
              <a:ext cx="284"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D</a:t>
              </a:r>
              <a:r>
                <a:rPr altLang="zh-CN" baseline="-25000" b="1" sz="2000" lang="en-US">
                  <a:latin typeface="Times New Roman" pitchFamily="18" charset="0"/>
                </a:rPr>
                <a:t>0</a:t>
              </a:r>
            </a:p>
          </p:txBody>
        </p:sp>
        <p:sp>
          <p:nvSpPr>
            <p:cNvPr id="1049261" name="Text Box 107"/>
            <p:cNvSpPr txBox="1"/>
            <p:nvPr/>
          </p:nvSpPr>
          <p:spPr>
            <a:xfrm rot="0">
              <a:off x="3222" y="1824"/>
              <a:ext cx="442" cy="634"/>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000" lang="zh-CN">
                  <a:latin typeface="Times New Roman" pitchFamily="18" charset="0"/>
                </a:rPr>
                <a:t>“与”</a:t>
              </a:r>
            </a:p>
            <a:p>
              <a:pPr algn="just" eaLnBrk="1" hangingPunct="1" indent="0" lvl="0" marL="0">
                <a:spcBef>
                  <a:spcPct val="0"/>
                </a:spcBef>
                <a:buFontTx/>
                <a:buNone/>
              </a:pPr>
              <a:r>
                <a:rPr altLang="en-US" b="1" sz="2000" lang="zh-CN">
                  <a:latin typeface="Times New Roman" pitchFamily="18" charset="0"/>
                </a:rPr>
                <a:t>  阵 </a:t>
              </a:r>
            </a:p>
            <a:p>
              <a:pPr algn="just" eaLnBrk="1" hangingPunct="1" indent="0" lvl="0" marL="0">
                <a:spcBef>
                  <a:spcPct val="0"/>
                </a:spcBef>
                <a:buFontTx/>
                <a:buNone/>
              </a:pPr>
              <a:r>
                <a:rPr altLang="en-US" b="1" sz="2000" lang="zh-CN">
                  <a:latin typeface="Times New Roman" pitchFamily="18" charset="0"/>
                </a:rPr>
                <a:t>  列</a:t>
              </a:r>
            </a:p>
          </p:txBody>
        </p:sp>
        <p:sp>
          <p:nvSpPr>
            <p:cNvPr id="1049262" name="Text Box 108"/>
            <p:cNvSpPr txBox="1"/>
            <p:nvPr/>
          </p:nvSpPr>
          <p:spPr>
            <a:xfrm rot="0">
              <a:off x="674" y="2630"/>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0</a:t>
              </a:r>
            </a:p>
          </p:txBody>
        </p:sp>
        <p:sp>
          <p:nvSpPr>
            <p:cNvPr id="1049263" name="Text Box 109"/>
            <p:cNvSpPr txBox="1"/>
            <p:nvPr/>
          </p:nvSpPr>
          <p:spPr>
            <a:xfrm rot="0">
              <a:off x="962" y="2630"/>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1</a:t>
              </a:r>
            </a:p>
          </p:txBody>
        </p:sp>
        <p:sp>
          <p:nvSpPr>
            <p:cNvPr id="1049264" name="Text Box 110"/>
            <p:cNvSpPr txBox="1"/>
            <p:nvPr/>
          </p:nvSpPr>
          <p:spPr>
            <a:xfrm rot="0">
              <a:off x="1250" y="2630"/>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2</a:t>
              </a:r>
            </a:p>
          </p:txBody>
        </p:sp>
        <p:sp>
          <p:nvSpPr>
            <p:cNvPr id="1049265" name="Text Box 111"/>
            <p:cNvSpPr txBox="1"/>
            <p:nvPr/>
          </p:nvSpPr>
          <p:spPr>
            <a:xfrm rot="0">
              <a:off x="1538" y="2630"/>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3</a:t>
              </a:r>
            </a:p>
          </p:txBody>
        </p:sp>
        <p:sp>
          <p:nvSpPr>
            <p:cNvPr id="1049266" name="Text Box 112"/>
            <p:cNvSpPr txBox="1"/>
            <p:nvPr/>
          </p:nvSpPr>
          <p:spPr>
            <a:xfrm rot="0">
              <a:off x="1826" y="2630"/>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4</a:t>
              </a:r>
            </a:p>
          </p:txBody>
        </p:sp>
        <p:sp>
          <p:nvSpPr>
            <p:cNvPr id="1049267" name="Text Box 113"/>
            <p:cNvSpPr txBox="1"/>
            <p:nvPr/>
          </p:nvSpPr>
          <p:spPr>
            <a:xfrm rot="0">
              <a:off x="2118" y="2630"/>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5</a:t>
              </a:r>
            </a:p>
          </p:txBody>
        </p:sp>
        <p:sp>
          <p:nvSpPr>
            <p:cNvPr id="1049268" name="Text Box 114"/>
            <p:cNvSpPr txBox="1"/>
            <p:nvPr/>
          </p:nvSpPr>
          <p:spPr>
            <a:xfrm rot="0">
              <a:off x="2402" y="2630"/>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6</a:t>
              </a:r>
            </a:p>
          </p:txBody>
        </p:sp>
        <p:sp>
          <p:nvSpPr>
            <p:cNvPr id="1049269" name="Text Box 115"/>
            <p:cNvSpPr txBox="1"/>
            <p:nvPr/>
          </p:nvSpPr>
          <p:spPr>
            <a:xfrm rot="0">
              <a:off x="2694" y="2630"/>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000" lang="en-US">
                  <a:latin typeface="Times New Roman" pitchFamily="18" charset="0"/>
                </a:rPr>
                <a:t>m</a:t>
              </a:r>
              <a:r>
                <a:rPr altLang="zh-CN" baseline="-25000" sz="2000" lang="en-US">
                  <a:latin typeface="Times New Roman" pitchFamily="18" charset="0"/>
                </a:rPr>
                <a:t>7</a:t>
              </a:r>
            </a:p>
          </p:txBody>
        </p:sp>
        <p:graphicFrame>
          <p:nvGraphicFramePr>
            <p:cNvPr id="4194309" name=""/>
            <p:cNvGraphicFramePr>
              <a:graphicFrameLocks/>
            </p:cNvGraphicFramePr>
            <p:nvPr/>
          </p:nvGraphicFramePr>
          <p:xfrm rot="0">
            <a:off x="357" y="1508"/>
            <a:ext cx="203" cy="238"/>
          </p:xfrm>
          <a:graphic>
            <a:graphicData uri="http://schemas.openxmlformats.org/presentationml/2006/ole">
              <mc:AlternateContent xmlns:mc="http://schemas.openxmlformats.org/markup-compatibility/2006">
                <mc:Choice xmlns:v="urn:schemas-microsoft-com:vml" Requires="v">
                  <p:oleObj name="Equation" r:id="rId7" spid="" imgH="238" imgW="203" showAsIcon="0" progId="Equation.DSMT4">
                    <p:embed followColorScheme="full"/>
                    <p:pic>
                      <p:nvPicPr>
                        <p:cNvPr id="2097159" name="Object 116"/>
                        <p:cNvPicPr>
                          <a:picLocks/>
                        </p:cNvPicPr>
                        <p:nvPr/>
                      </p:nvPicPr>
                      <p:blipFill>
                        <a:blip xmlns:r="http://schemas.openxmlformats.org/officeDocument/2006/relationships" r:embed="rId8">
                          <a:lum bright="-100000"/>
                        </a:blip>
                        <a:srcRect l="0" t="0" r="0" b="0"/>
                        <a:stretch>
                          <a:fillRect/>
                        </a:stretch>
                      </p:blipFill>
                      <p:spPr>
                        <a:xfrm rot="0">
                          <a:off x="357" y="1508"/>
                          <a:ext cx="203" cy="238"/>
                        </a:xfrm>
                        <a:prstGeom prst="rect"/>
                        <a:noFill/>
                        <a:ln>
                          <a:noFill/>
                        </a:ln>
                      </p:spPr>
                    </p:pic>
                  </p:oleObj>
                </mc:Choice>
                <mc:Fallback>
                  <p:oleObj name="Equation" r:id="rId7" spid="" imgH="238" imgW="203" showAsIcon="0" progId="Equation.DSMT4">
                    <p:embed followColorScheme="full"/>
                    <p:pic>
                      <p:nvPicPr>
                        <p:cNvPr id="2097159" name="Object 116"/>
                        <p:cNvPicPr>
                          <a:picLocks/>
                        </p:cNvPicPr>
                        <p:nvPr/>
                      </p:nvPicPr>
                      <p:blipFill>
                        <a:blip xmlns:r="http://schemas.openxmlformats.org/officeDocument/2006/relationships" r:embed="rId8">
                          <a:lum bright="-100000"/>
                        </a:blip>
                        <a:srcRect l="0" t="0" r="0" b="0"/>
                        <a:stretch>
                          <a:fillRect/>
                        </a:stretch>
                      </p:blipFill>
                      <p:spPr>
                        <a:xfrm rot="0">
                          <a:off x="357" y="1508"/>
                          <a:ext cx="203" cy="238"/>
                        </a:xfrm>
                        <a:prstGeom prst="rect"/>
                        <a:noFill/>
                        <a:ln>
                          <a:noFill/>
                        </a:ln>
                      </p:spPr>
                    </p:pic>
                  </p:oleObj>
                </mc:Fallback>
              </mc:AlternateContent>
            </a:graphicData>
          </a:graphic>
        </p:graphicFrame>
        <p:graphicFrame>
          <p:nvGraphicFramePr>
            <p:cNvPr id="4194310" name=""/>
            <p:cNvGraphicFramePr>
              <a:graphicFrameLocks/>
            </p:cNvGraphicFramePr>
            <p:nvPr/>
          </p:nvGraphicFramePr>
          <p:xfrm rot="0">
            <a:off x="385" y="1933"/>
            <a:ext cx="125" cy="198"/>
          </p:xfrm>
          <a:graphic>
            <a:graphicData uri="http://schemas.openxmlformats.org/presentationml/2006/ole">
              <mc:AlternateContent xmlns:mc="http://schemas.openxmlformats.org/markup-compatibility/2006">
                <mc:Choice xmlns:v="urn:schemas-microsoft-com:vml" Requires="v">
                  <p:oleObj name="Equation" r:id="rId9" spid="" imgH="198" imgW="125" showAsIcon="0" progId="Equation.3">
                    <p:embed followColorScheme="full"/>
                    <p:pic>
                      <p:nvPicPr>
                        <p:cNvPr id="2097160" name="Object 117"/>
                        <p:cNvPicPr>
                          <a:picLocks/>
                        </p:cNvPicPr>
                        <p:nvPr/>
                      </p:nvPicPr>
                      <p:blipFill>
                        <a:blip xmlns:r="http://schemas.openxmlformats.org/officeDocument/2006/relationships" r:embed="rId4">
                          <a:lum bright="-100000"/>
                        </a:blip>
                        <a:srcRect l="0" t="0" r="0" b="0"/>
                        <a:stretch>
                          <a:fillRect/>
                        </a:stretch>
                      </p:blipFill>
                      <p:spPr>
                        <a:xfrm rot="0">
                          <a:off x="385" y="1933"/>
                          <a:ext cx="125" cy="198"/>
                        </a:xfrm>
                        <a:prstGeom prst="rect"/>
                        <a:noFill/>
                        <a:ln>
                          <a:noFill/>
                        </a:ln>
                      </p:spPr>
                    </p:pic>
                  </p:oleObj>
                </mc:Choice>
                <mc:Fallback>
                  <p:oleObj name="Equation" r:id="rId9" spid="" imgH="198" imgW="125" showAsIcon="0" progId="Equation.3">
                    <p:embed followColorScheme="full"/>
                    <p:pic>
                      <p:nvPicPr>
                        <p:cNvPr id="2097160" name="Object 117"/>
                        <p:cNvPicPr>
                          <a:picLocks/>
                        </p:cNvPicPr>
                        <p:nvPr/>
                      </p:nvPicPr>
                      <p:blipFill>
                        <a:blip xmlns:r="http://schemas.openxmlformats.org/officeDocument/2006/relationships" r:embed="rId4">
                          <a:lum bright="-100000"/>
                        </a:blip>
                        <a:srcRect l="0" t="0" r="0" b="0"/>
                        <a:stretch>
                          <a:fillRect/>
                        </a:stretch>
                      </p:blipFill>
                      <p:spPr>
                        <a:xfrm rot="0">
                          <a:off x="385" y="1933"/>
                          <a:ext cx="125" cy="198"/>
                        </a:xfrm>
                        <a:prstGeom prst="rect"/>
                        <a:noFill/>
                        <a:ln>
                          <a:noFill/>
                        </a:ln>
                      </p:spPr>
                    </p:pic>
                  </p:oleObj>
                </mc:Fallback>
              </mc:AlternateContent>
            </a:graphicData>
          </a:graphic>
        </p:graphicFrame>
        <p:graphicFrame>
          <p:nvGraphicFramePr>
            <p:cNvPr id="4194311" name=""/>
            <p:cNvGraphicFramePr>
              <a:graphicFrameLocks/>
            </p:cNvGraphicFramePr>
            <p:nvPr/>
          </p:nvGraphicFramePr>
          <p:xfrm rot="0">
            <a:off x="378" y="2302"/>
            <a:ext cx="149" cy="199"/>
          </p:xfrm>
          <a:graphic>
            <a:graphicData uri="http://schemas.openxmlformats.org/presentationml/2006/ole">
              <mc:AlternateContent xmlns:mc="http://schemas.openxmlformats.org/markup-compatibility/2006">
                <mc:Choice xmlns:v="urn:schemas-microsoft-com:vml" Requires="v">
                  <p:oleObj name="Equation" r:id="rId10" spid="" imgH="199" imgW="149" showAsIcon="0" progId="Equation.3">
                    <p:embed followColorScheme="full"/>
                    <p:pic>
                      <p:nvPicPr>
                        <p:cNvPr id="2097161" name="Object 118"/>
                        <p:cNvPicPr>
                          <a:picLocks/>
                        </p:cNvPicPr>
                        <p:nvPr/>
                      </p:nvPicPr>
                      <p:blipFill>
                        <a:blip xmlns:r="http://schemas.openxmlformats.org/officeDocument/2006/relationships" r:embed="rId6">
                          <a:lum bright="-100000"/>
                        </a:blip>
                        <a:srcRect l="0" t="0" r="0" b="0"/>
                        <a:stretch>
                          <a:fillRect/>
                        </a:stretch>
                      </p:blipFill>
                      <p:spPr>
                        <a:xfrm rot="0">
                          <a:off x="378" y="2302"/>
                          <a:ext cx="149" cy="199"/>
                        </a:xfrm>
                        <a:prstGeom prst="rect"/>
                        <a:noFill/>
                        <a:ln>
                          <a:noFill/>
                        </a:ln>
                      </p:spPr>
                    </p:pic>
                  </p:oleObj>
                </mc:Choice>
                <mc:Fallback>
                  <p:oleObj name="Equation" r:id="rId10" spid="" imgH="199" imgW="149" showAsIcon="0" progId="Equation.3">
                    <p:embed followColorScheme="full"/>
                    <p:pic>
                      <p:nvPicPr>
                        <p:cNvPr id="2097161" name="Object 118"/>
                        <p:cNvPicPr>
                          <a:picLocks/>
                        </p:cNvPicPr>
                        <p:nvPr/>
                      </p:nvPicPr>
                      <p:blipFill>
                        <a:blip xmlns:r="http://schemas.openxmlformats.org/officeDocument/2006/relationships" r:embed="rId6">
                          <a:lum bright="-100000"/>
                        </a:blip>
                        <a:srcRect l="0" t="0" r="0" b="0"/>
                        <a:stretch>
                          <a:fillRect/>
                        </a:stretch>
                      </p:blipFill>
                      <p:spPr>
                        <a:xfrm rot="0">
                          <a:off x="378" y="2302"/>
                          <a:ext cx="149" cy="199"/>
                        </a:xfrm>
                        <a:prstGeom prst="rect"/>
                        <a:noFill/>
                        <a:ln>
                          <a:noFill/>
                        </a:ln>
                      </p:spPr>
                    </p:pic>
                  </p:oleObj>
                </mc:Fallback>
              </mc:AlternateContent>
            </a:graphicData>
          </a:graphic>
        </p:graphicFrame>
      </p:grpSp>
      <p:sp>
        <p:nvSpPr>
          <p:cNvPr id="104927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27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20</a:t>
            </a:fld>
            <a:endParaRPr altLang="en-US" sz="1400" lang="zh-CN">
              <a:solidFill>
                <a:srgbClr val="656565"/>
              </a:solidFill>
            </a:endParaRPr>
          </a:p>
        </p:txBody>
      </p:sp>
      <p:sp>
        <p:nvSpPr>
          <p:cNvPr id="104927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sld>
</file>

<file path=ppt/slides/slide21.xml><?xml version="1.0" encoding="utf-8"?>
<p:sld xmlns:a="http://schemas.openxmlformats.org/drawingml/2006/main" xmlns:r="http://schemas.openxmlformats.org/officeDocument/2006/relationships" xmlns:p="http://schemas.openxmlformats.org/presentationml/2006/main" show="1" showMasterSp="1">
  <p:cSld>
    <p:spTree>
      <p:nvGrpSpPr>
        <p:cNvPr id="152" name=""/>
        <p:cNvGrpSpPr/>
        <p:nvPr/>
      </p:nvGrpSpPr>
      <p:grpSpPr>
        <a:xfrm rot="0">
          <a:off x="0" y="0"/>
          <a:ext cx="0" cy="0"/>
          <a:chOff x="0" y="0"/>
          <a:chExt cx="0" cy="0"/>
        </a:xfrm>
      </p:grpSpPr>
      <p:sp>
        <p:nvSpPr>
          <p:cNvPr id="1049273" name="Text Box 2"/>
          <p:cNvSpPr txBox="1"/>
          <p:nvPr/>
        </p:nvSpPr>
        <p:spPr>
          <a:xfrm rot="0">
            <a:off x="539750" y="1203325"/>
            <a:ext cx="2971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PROM</a:t>
            </a:r>
            <a:r>
              <a:rPr altLang="en-US" sz="2400" lang="zh-CN">
                <a:latin typeface="Times New Roman" pitchFamily="18" charset="0"/>
              </a:rPr>
              <a:t>的类型 </a:t>
            </a:r>
          </a:p>
        </p:txBody>
      </p:sp>
      <p:sp>
        <p:nvSpPr>
          <p:cNvPr id="1049274" name="Text Box 3"/>
          <p:cNvSpPr txBox="1"/>
          <p:nvPr/>
        </p:nvSpPr>
        <p:spPr>
          <a:xfrm rot="0">
            <a:off x="501650" y="1787525"/>
            <a:ext cx="83010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根据存储元电路构造的不同，</a:t>
            </a:r>
            <a:r>
              <a:rPr altLang="zh-CN" sz="2400" lang="en-US">
                <a:latin typeface="Times New Roman" pitchFamily="18" charset="0"/>
              </a:rPr>
              <a:t>PROM</a:t>
            </a:r>
            <a:r>
              <a:rPr altLang="en-US" sz="2400" lang="zh-CN">
                <a:latin typeface="Times New Roman" pitchFamily="18" charset="0"/>
              </a:rPr>
              <a:t>有</a:t>
            </a:r>
            <a:r>
              <a:rPr altLang="zh-CN" sz="2400" lang="en-US">
                <a:latin typeface="Times New Roman" pitchFamily="18" charset="0"/>
              </a:rPr>
              <a:t>4</a:t>
            </a:r>
            <a:r>
              <a:rPr altLang="en-US" sz="2400" lang="zh-CN">
                <a:latin typeface="Times New Roman" pitchFamily="18" charset="0"/>
              </a:rPr>
              <a:t>种常用的类型。</a:t>
            </a:r>
          </a:p>
        </p:txBody>
      </p:sp>
      <p:sp>
        <p:nvSpPr>
          <p:cNvPr id="1049275" name="Text Box 4"/>
          <p:cNvSpPr txBox="1"/>
          <p:nvPr/>
        </p:nvSpPr>
        <p:spPr>
          <a:xfrm rot="0">
            <a:off x="476250" y="2282825"/>
            <a:ext cx="8078787"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(1) </a:t>
            </a:r>
            <a:r>
              <a:rPr altLang="en-US" sz="2400" lang="zh-CN">
                <a:latin typeface="Times New Roman" pitchFamily="18" charset="0"/>
              </a:rPr>
              <a:t>一次编程的</a:t>
            </a:r>
            <a:r>
              <a:rPr altLang="zh-CN" sz="2400" lang="en-US">
                <a:latin typeface="Times New Roman" pitchFamily="18" charset="0"/>
              </a:rPr>
              <a:t>ROM(PROM)</a:t>
            </a:r>
          </a:p>
          <a:p>
            <a:pPr algn="just" eaLnBrk="1" hangingPunct="1" indent="0" lvl="0" marL="0">
              <a:lnSpc>
                <a:spcPct val="120000"/>
              </a:lnSpc>
              <a:spcBef>
                <a:spcPct val="0"/>
              </a:spcBef>
              <a:buFontTx/>
              <a:buNone/>
            </a:pPr>
            <a:r>
              <a:rPr altLang="en-US" sz="2400" lang="zh-CN">
                <a:latin typeface="Times New Roman" pitchFamily="18" charset="0"/>
              </a:rPr>
              <a:t>　　所有存储元均被加工成同一状态“</a:t>
            </a:r>
            <a:r>
              <a:rPr altLang="zh-CN" sz="2400" lang="en-US">
                <a:latin typeface="Times New Roman" pitchFamily="18" charset="0"/>
              </a:rPr>
              <a:t>0”(</a:t>
            </a:r>
            <a:r>
              <a:rPr altLang="en-US" sz="2400" lang="zh-CN">
                <a:latin typeface="Times New Roman" pitchFamily="18" charset="0"/>
              </a:rPr>
              <a:t>或“</a:t>
            </a:r>
            <a:r>
              <a:rPr altLang="zh-CN" sz="2400" lang="en-US">
                <a:latin typeface="Times New Roman" pitchFamily="18" charset="0"/>
              </a:rPr>
              <a:t>1”)</a:t>
            </a:r>
            <a:r>
              <a:rPr altLang="en-US" sz="2400" lang="zh-CN">
                <a:latin typeface="Times New Roman" pitchFamily="18" charset="0"/>
              </a:rPr>
              <a:t>，用户可通过编程将某些存储元的状态改变成另一状态“</a:t>
            </a:r>
            <a:r>
              <a:rPr altLang="zh-CN" sz="2400" lang="en-US">
                <a:latin typeface="Times New Roman" pitchFamily="18" charset="0"/>
              </a:rPr>
              <a:t>1”(</a:t>
            </a:r>
            <a:r>
              <a:rPr altLang="en-US" sz="2400" lang="zh-CN">
                <a:latin typeface="Times New Roman" pitchFamily="18" charset="0"/>
              </a:rPr>
              <a:t>或“</a:t>
            </a:r>
            <a:r>
              <a:rPr altLang="zh-CN" sz="2400" lang="en-US">
                <a:latin typeface="Times New Roman" pitchFamily="18" charset="0"/>
              </a:rPr>
              <a:t>0”)</a:t>
            </a:r>
            <a:r>
              <a:rPr altLang="en-US" sz="2400" lang="zh-CN">
                <a:latin typeface="Times New Roman" pitchFamily="18" charset="0"/>
              </a:rPr>
              <a:t>。这种编程只能进行一次，一旦编程完毕，其内容以后便不能再改变。</a:t>
            </a:r>
          </a:p>
        </p:txBody>
      </p:sp>
      <p:sp>
        <p:nvSpPr>
          <p:cNvPr id="1049276" name="Text Box 5"/>
          <p:cNvSpPr txBox="1"/>
          <p:nvPr/>
        </p:nvSpPr>
        <p:spPr>
          <a:xfrm rot="0">
            <a:off x="476250" y="4621212"/>
            <a:ext cx="810895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PROM</a:t>
            </a:r>
            <a:r>
              <a:rPr altLang="en-US" sz="2400" lang="zh-CN">
                <a:latin typeface="Times New Roman" pitchFamily="18" charset="0"/>
              </a:rPr>
              <a:t>与固定</a:t>
            </a:r>
            <a:r>
              <a:rPr altLang="zh-CN" sz="2400" lang="en-US">
                <a:latin typeface="Times New Roman" pitchFamily="18" charset="0"/>
              </a:rPr>
              <a:t>ROM</a:t>
            </a:r>
            <a:r>
              <a:rPr altLang="en-US" sz="2400" lang="zh-CN">
                <a:latin typeface="Times New Roman" pitchFamily="18" charset="0"/>
              </a:rPr>
              <a:t>相比，增加了灵活性。但因其可靠性较差，加之只能一次性编程，故目前很少使用。</a:t>
            </a:r>
          </a:p>
        </p:txBody>
      </p:sp>
      <p:sp>
        <p:nvSpPr>
          <p:cNvPr id="104927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27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21</a:t>
            </a:fld>
            <a:endParaRPr altLang="en-US" sz="1400" lang="zh-CN">
              <a:solidFill>
                <a:srgbClr val="656565"/>
              </a:solidFill>
            </a:endParaRPr>
          </a:p>
        </p:txBody>
      </p:sp>
      <p:sp>
        <p:nvSpPr>
          <p:cNvPr id="104927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12" presetSubtype="1">
                                  <p:stCondLst>
                                    <p:cond delay="0"/>
                                  </p:stCondLst>
                                  <p:childTnLst>
                                    <p:set>
                                      <p:cBhvr>
                                        <p:cTn dur="1" fill="hold" id="6">
                                          <p:stCondLst>
                                            <p:cond delay="0"/>
                                          </p:stCondLst>
                                        </p:cTn>
                                        <p:tgtEl>
                                          <p:spTgt spid="1049274"/>
                                        </p:tgtEl>
                                        <p:attrNameLst>
                                          <p:attrName>style.visibility</p:attrName>
                                        </p:attrNameLst>
                                      </p:cBhvr>
                                      <p:to>
                                        <p:strVal val="visible"/>
                                      </p:to>
                                    </p:set>
                                    <p:animEffect transition="in" filter="slide(fromTop)">
                                      <p:cBhvr>
                                        <p:cTn dur="500" id="7"/>
                                        <p:tgtEl>
                                          <p:spTgt spid="1049274"/>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accel="0" autoRev="0" decel="0" fill="hold" grpId="0" id="10" nodeType="clickEffect" presetClass="entr" presetID="2" presetSubtype="4">
                                  <p:stCondLst>
                                    <p:cond delay="0"/>
                                  </p:stCondLst>
                                  <p:childTnLst>
                                    <p:set>
                                      <p:cBhvr>
                                        <p:cTn dur="1" fill="hold" id="11">
                                          <p:stCondLst>
                                            <p:cond delay="0"/>
                                          </p:stCondLst>
                                        </p:cTn>
                                        <p:tgtEl>
                                          <p:spTgt spid="1049275"/>
                                        </p:tgtEl>
                                        <p:attrNameLst>
                                          <p:attrName>style.visibility</p:attrName>
                                        </p:attrNameLst>
                                      </p:cBhvr>
                                      <p:to>
                                        <p:strVal val="visible"/>
                                      </p:to>
                                    </p:set>
                                    <p:anim calcmode="lin" valueType="num">
                                      <p:cBhvr additive="base">
                                        <p:cTn dur="500" fill="hold" id="12"/>
                                        <p:tgtEl>
                                          <p:spTgt spid="1049275"/>
                                        </p:tgtEl>
                                        <p:attrNameLst>
                                          <p:attrName>ppt_x</p:attrName>
                                        </p:attrNameLst>
                                      </p:cBhvr>
                                      <p:tavLst>
                                        <p:tav tm="0">
                                          <p:val>
                                            <p:strVal val="#ppt_x"/>
                                          </p:val>
                                        </p:tav>
                                        <p:tav tm="100000">
                                          <p:val>
                                            <p:strVal val="#ppt_x"/>
                                          </p:val>
                                        </p:tav>
                                      </p:tavLst>
                                    </p:anim>
                                    <p:anim calcmode="lin" valueType="num">
                                      <p:cBhvr additive="base">
                                        <p:cTn dur="500" fill="hold" id="13"/>
                                        <p:tgtEl>
                                          <p:spTgt spid="1049275"/>
                                        </p:tgtEl>
                                        <p:attrNameLst>
                                          <p:attrName>ppt_y</p:attrName>
                                        </p:attrNameLst>
                                      </p:cBhvr>
                                      <p:tavLst>
                                        <p:tav tm="0">
                                          <p:val>
                                            <p:strVal val="1+#ppt_h/2"/>
                                          </p:val>
                                        </p:tav>
                                        <p:tav tm="100000">
                                          <p:val>
                                            <p:strVal val="#ppt_y"/>
                                          </p:val>
                                        </p:tav>
                                      </p:tavLst>
                                    </p:anim>
                                  </p:child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1" presetSubtype="0">
                                  <p:stCondLst>
                                    <p:cond delay="0"/>
                                  </p:stCondLst>
                                  <p:childTnLst>
                                    <p:set>
                                      <p:cBhvr>
                                        <p:cTn dur="1" fill="hold" id="18">
                                          <p:stCondLst>
                                            <p:cond delay="499"/>
                                          </p:stCondLst>
                                        </p:cTn>
                                        <p:tgtEl>
                                          <p:spTgt spid="1049276"/>
                                        </p:tgtEl>
                                        <p:attrNameLst>
                                          <p:attrName>style.visibility</p:attrName>
                                        </p:attrNameLst>
                                      </p:cBhvr>
                                      <p:to>
                                        <p:strVal val="visible"/>
                                      </p:to>
                                    </p:set>
                                  </p:childTnLst>
                                  <p:subTnLst>
                                    <p:audio>
                                      <p:cMediaNode mute="0" vol="50000">
                                        <p:cTn display="0" id="17" masterRel="sameClick" presetSubtype="1">
                                          <p:stCondLst>
                                            <p:cond evt="begin" delay="0">
                                              <p:tn val="16"/>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74" grpId="0" uiExpand="0" build="whole"/>
      <p:bldP spid="1049275" grpId="0" uiExpand="0" build="whole"/>
      <p:bldP spid="1049276" grpId="0" uiExpand="0" build="whole"/>
    </p:bldLst>
  </p:timing>
</p:sld>
</file>

<file path=ppt/slides/slide22.xml><?xml version="1.0" encoding="utf-8"?>
<p:sld xmlns:a="http://schemas.openxmlformats.org/drawingml/2006/main" xmlns:r="http://schemas.openxmlformats.org/officeDocument/2006/relationships" xmlns:p="http://schemas.openxmlformats.org/presentationml/2006/main" show="1" showMasterSp="1">
  <p:cSld>
    <p:spTree>
      <p:nvGrpSpPr>
        <p:cNvPr id="153" name=""/>
        <p:cNvGrpSpPr/>
        <p:nvPr/>
      </p:nvGrpSpPr>
      <p:grpSpPr>
        <a:xfrm rot="0">
          <a:off x="0" y="0"/>
          <a:ext cx="0" cy="0"/>
          <a:chOff x="0" y="0"/>
          <a:chExt cx="0" cy="0"/>
        </a:xfrm>
      </p:grpSpPr>
      <p:pic>
        <p:nvPicPr>
          <p:cNvPr id="2097162" name="Picture 2"/>
          <p:cNvPicPr>
            <a:picLocks/>
          </p:cNvPicPr>
          <p:nvPr/>
        </p:nvPicPr>
        <p:blipFill>
          <a:blip xmlns:r="http://schemas.openxmlformats.org/officeDocument/2006/relationships" r:embed="rId1"/>
          <a:srcRect l="0" t="0" r="0" b="0"/>
          <a:stretch>
            <a:fillRect/>
          </a:stretch>
        </p:blipFill>
        <p:spPr>
          <a:xfrm rot="0">
            <a:off x="614362" y="1552575"/>
            <a:ext cx="8007350" cy="3892550"/>
          </a:xfrm>
          <a:prstGeom prst="rect"/>
          <a:noFill/>
          <a:ln>
            <a:noFill/>
          </a:ln>
        </p:spPr>
      </p:pic>
      <p:sp>
        <p:nvSpPr>
          <p:cNvPr id="104928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28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22</a:t>
            </a:fld>
            <a:endParaRPr altLang="en-US" sz="1400" lang="zh-CN">
              <a:solidFill>
                <a:srgbClr val="656565"/>
              </a:solidFill>
            </a:endParaRPr>
          </a:p>
        </p:txBody>
      </p:sp>
      <p:sp>
        <p:nvSpPr>
          <p:cNvPr id="104928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sld>
</file>

<file path=ppt/slides/slide23.xml><?xml version="1.0" encoding="utf-8"?>
<p:sld xmlns:a="http://schemas.openxmlformats.org/drawingml/2006/main" xmlns:r="http://schemas.openxmlformats.org/officeDocument/2006/relationships" xmlns:p="http://schemas.openxmlformats.org/presentationml/2006/main" show="1" showMasterSp="1">
  <p:cSld>
    <p:spTree>
      <p:nvGrpSpPr>
        <p:cNvPr id="154" name=""/>
        <p:cNvGrpSpPr/>
        <p:nvPr/>
      </p:nvGrpSpPr>
      <p:grpSpPr>
        <a:xfrm rot="0">
          <a:off x="0" y="0"/>
          <a:ext cx="0" cy="0"/>
          <a:chOff x="0" y="0"/>
          <a:chExt cx="0" cy="0"/>
        </a:xfrm>
      </p:grpSpPr>
      <p:sp>
        <p:nvSpPr>
          <p:cNvPr id="1049283" name="Text Box 2"/>
          <p:cNvSpPr txBox="1"/>
          <p:nvPr/>
        </p:nvSpPr>
        <p:spPr>
          <a:xfrm rot="0">
            <a:off x="395287" y="1147762"/>
            <a:ext cx="71024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(2) </a:t>
            </a:r>
            <a:r>
              <a:rPr altLang="en-US" sz="2400" lang="zh-CN">
                <a:latin typeface="Times New Roman" pitchFamily="18" charset="0"/>
              </a:rPr>
              <a:t>可擦除可编程</a:t>
            </a:r>
            <a:r>
              <a:rPr altLang="zh-CN" sz="2400" lang="en-US">
                <a:latin typeface="Times New Roman" pitchFamily="18" charset="0"/>
              </a:rPr>
              <a:t>ROM(EPROM)</a:t>
            </a:r>
          </a:p>
        </p:txBody>
      </p:sp>
      <p:sp>
        <p:nvSpPr>
          <p:cNvPr id="1049284" name="Text Box 3"/>
          <p:cNvSpPr txBox="1"/>
          <p:nvPr/>
        </p:nvSpPr>
        <p:spPr>
          <a:xfrm rot="0">
            <a:off x="395287" y="1739900"/>
            <a:ext cx="8397875"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EPROM</a:t>
            </a:r>
            <a:r>
              <a:rPr altLang="en-US" sz="2400" lang="zh-CN">
                <a:latin typeface="Times New Roman" pitchFamily="18" charset="0"/>
              </a:rPr>
              <a:t>不仅可由用户编程存放指定的信息，而且可由用户通过专用的紫外线灯照射芯片上的受光窗口，将原存储内容抹去，再写入新的内容。这一特性是由</a:t>
            </a:r>
            <a:r>
              <a:rPr altLang="zh-CN" sz="2400" lang="en-US">
                <a:latin typeface="Times New Roman" pitchFamily="18" charset="0"/>
              </a:rPr>
              <a:t>EPROM</a:t>
            </a:r>
            <a:r>
              <a:rPr altLang="en-US" sz="2400" lang="zh-CN">
                <a:latin typeface="Times New Roman" pitchFamily="18" charset="0"/>
              </a:rPr>
              <a:t>中存储元的电路结构决定的。</a:t>
            </a:r>
          </a:p>
        </p:txBody>
      </p:sp>
      <p:pic>
        <p:nvPicPr>
          <p:cNvPr id="2097163" name="Picture 4"/>
          <p:cNvPicPr>
            <a:picLocks/>
          </p:cNvPicPr>
          <p:nvPr/>
        </p:nvPicPr>
        <p:blipFill>
          <a:blip xmlns:r="http://schemas.openxmlformats.org/officeDocument/2006/relationships" r:embed="rId1"/>
          <a:srcRect l="0" t="0" r="0" b="0"/>
          <a:stretch>
            <a:fillRect/>
          </a:stretch>
        </p:blipFill>
        <p:spPr>
          <a:xfrm rot="0">
            <a:off x="657225" y="3765550"/>
            <a:ext cx="8012112" cy="2616200"/>
          </a:xfrm>
          <a:prstGeom prst="rect"/>
          <a:noFill/>
          <a:ln>
            <a:noFill/>
          </a:ln>
        </p:spPr>
      </p:pic>
      <p:sp>
        <p:nvSpPr>
          <p:cNvPr id="104928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28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23</a:t>
            </a:fld>
            <a:endParaRPr altLang="en-US" sz="1400" lang="zh-CN">
              <a:solidFill>
                <a:srgbClr val="656565"/>
              </a:solidFill>
            </a:endParaRPr>
          </a:p>
        </p:txBody>
      </p:sp>
      <p:sp>
        <p:nvSpPr>
          <p:cNvPr id="104928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9284"/>
                                        </p:tgtEl>
                                        <p:attrNameLst>
                                          <p:attrName>style.visibility</p:attrName>
                                        </p:attrNameLst>
                                      </p:cBhvr>
                                      <p:to>
                                        <p:strVal val="visible"/>
                                      </p:to>
                                    </p:set>
                                  </p:childTnLst>
                                </p:cTn>
                              </p:par>
                            </p:childTnLst>
                          </p:cTn>
                        </p:par>
                      </p:childTnLst>
                    </p:cTn>
                  </p:par>
                  <p:par>
                    <p:cTn fill="hold" id="7" nodeType="clickPar">
                      <p:stCondLst>
                        <p:cond delay="indefinite"/>
                      </p:stCondLst>
                      <p:childTnLst>
                        <p:par>
                          <p:cTn fill="hold" id="8" nodeType="withGroup">
                            <p:stCondLst>
                              <p:cond delay="0"/>
                            </p:stCondLst>
                            <p:childTnLst>
                              <p:par>
                                <p:cTn fill="hold" id="9" nodeType="clickEffect" presetClass="entr" presetID="2" presetSubtype="4">
                                  <p:stCondLst>
                                    <p:cond delay="0"/>
                                  </p:stCondLst>
                                  <p:childTnLst>
                                    <p:set>
                                      <p:cBhvr>
                                        <p:cTn dur="1" fill="hold" id="10">
                                          <p:stCondLst>
                                            <p:cond delay="0"/>
                                          </p:stCondLst>
                                        </p:cTn>
                                        <p:tgtEl>
                                          <p:spTgt spid="2097163"/>
                                        </p:tgtEl>
                                        <p:attrNameLst>
                                          <p:attrName>style.visibility</p:attrName>
                                        </p:attrNameLst>
                                      </p:cBhvr>
                                      <p:to>
                                        <p:strVal val="visible"/>
                                      </p:to>
                                    </p:set>
                                    <p:anim calcmode="lin" valueType="num">
                                      <p:cBhvr additive="base">
                                        <p:cTn dur="500" fill="hold" id="11"/>
                                        <p:tgtEl>
                                          <p:spTgt spid="2097163"/>
                                        </p:tgtEl>
                                        <p:attrNameLst>
                                          <p:attrName>ppt_x</p:attrName>
                                        </p:attrNameLst>
                                      </p:cBhvr>
                                      <p:tavLst>
                                        <p:tav tm="0">
                                          <p:val>
                                            <p:strVal val="#ppt_x"/>
                                          </p:val>
                                        </p:tav>
                                        <p:tav tm="100000">
                                          <p:val>
                                            <p:strVal val="#ppt_x"/>
                                          </p:val>
                                        </p:tav>
                                      </p:tavLst>
                                    </p:anim>
                                    <p:anim calcmode="lin" valueType="num">
                                      <p:cBhvr additive="base">
                                        <p:cTn dur="500" fill="hold" id="12"/>
                                        <p:tgtEl>
                                          <p:spTgt spid="2097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84" grpId="0" uiExpand="0" build="whole"/>
    </p:bldLst>
  </p:timing>
</p:sld>
</file>

<file path=ppt/slides/slide24.xml><?xml version="1.0" encoding="utf-8"?>
<p:sld xmlns:a="http://schemas.openxmlformats.org/drawingml/2006/main" xmlns:r="http://schemas.openxmlformats.org/officeDocument/2006/relationships" xmlns:p="http://schemas.openxmlformats.org/presentationml/2006/main" show="1" showMasterSp="1">
  <p:cSld>
    <p:spTree>
      <p:nvGrpSpPr>
        <p:cNvPr id="155" name=""/>
        <p:cNvGrpSpPr/>
        <p:nvPr/>
      </p:nvGrpSpPr>
      <p:grpSpPr>
        <a:xfrm rot="0">
          <a:off x="0" y="0"/>
          <a:ext cx="0" cy="0"/>
          <a:chOff x="0" y="0"/>
          <a:chExt cx="0" cy="0"/>
        </a:xfrm>
      </p:grpSpPr>
      <p:sp>
        <p:nvSpPr>
          <p:cNvPr id="1049288" name="Text Box 2"/>
          <p:cNvSpPr txBox="1"/>
          <p:nvPr/>
        </p:nvSpPr>
        <p:spPr>
          <a:xfrm rot="0">
            <a:off x="463550" y="1223962"/>
            <a:ext cx="8069262" cy="11303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50000"/>
              </a:lnSpc>
              <a:spcBef>
                <a:spcPct val="0"/>
              </a:spcBef>
              <a:buFontTx/>
              <a:buNone/>
            </a:pPr>
            <a:r>
              <a:rPr altLang="zh-CN" sz="2400" lang="en-US"/>
              <a:t>Intel</a:t>
            </a:r>
            <a:r>
              <a:rPr altLang="en-US" sz="2400" lang="zh-CN"/>
              <a:t>很早就发明了</a:t>
            </a:r>
            <a:r>
              <a:rPr altLang="zh-CN" sz="2400" lang="en-US"/>
              <a:t>EPROM</a:t>
            </a:r>
            <a:r>
              <a:rPr altLang="en-US" sz="2400" lang="zh-CN"/>
              <a:t>，相较于</a:t>
            </a:r>
            <a:r>
              <a:rPr altLang="zh-CN" sz="2400" lang="en-US"/>
              <a:t>ROM</a:t>
            </a:r>
            <a:r>
              <a:rPr altLang="en-US" sz="2400" lang="zh-CN"/>
              <a:t>，它的内容可以更新而且可以保持</a:t>
            </a:r>
            <a:r>
              <a:rPr altLang="zh-CN" sz="2400" lang="en-US"/>
              <a:t>10</a:t>
            </a:r>
            <a:r>
              <a:rPr altLang="en-US" sz="2400" lang="zh-CN"/>
              <a:t>～</a:t>
            </a:r>
            <a:r>
              <a:rPr altLang="zh-CN" sz="2400" lang="en-US"/>
              <a:t>20</a:t>
            </a:r>
            <a:r>
              <a:rPr altLang="en-US" sz="2400" lang="zh-CN"/>
              <a:t>年，老式电脑的</a:t>
            </a:r>
            <a:r>
              <a:rPr altLang="zh-CN" sz="2400" lang="en-US"/>
              <a:t>BIOS</a:t>
            </a:r>
            <a:r>
              <a:rPr altLang="en-US" sz="2400" lang="zh-CN"/>
              <a:t>都存储于此。</a:t>
            </a:r>
          </a:p>
        </p:txBody>
      </p:sp>
      <p:sp>
        <p:nvSpPr>
          <p:cNvPr id="104928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29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24</a:t>
            </a:fld>
            <a:endParaRPr altLang="en-US" sz="1400" lang="zh-CN">
              <a:solidFill>
                <a:srgbClr val="656565"/>
              </a:solidFill>
            </a:endParaRPr>
          </a:p>
        </p:txBody>
      </p:sp>
      <p:sp>
        <p:nvSpPr>
          <p:cNvPr id="104929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64" name="图片 1"/>
          <p:cNvPicPr>
            <a:picLocks/>
          </p:cNvPicPr>
          <p:nvPr/>
        </p:nvPicPr>
        <p:blipFill>
          <a:blip xmlns:r="http://schemas.openxmlformats.org/officeDocument/2006/relationships" r:embed="rId1"/>
          <a:srcRect l="0" t="0" r="0" b="0"/>
          <a:stretch>
            <a:fillRect/>
          </a:stretch>
        </p:blipFill>
        <p:spPr>
          <a:xfrm rot="0">
            <a:off x="2051050" y="3024187"/>
            <a:ext cx="5529262" cy="2938462"/>
          </a:xfrm>
          <a:prstGeom prst="rect"/>
          <a:noFill/>
          <a:ln>
            <a:noFill/>
          </a:ln>
        </p:spPr>
      </p:pic>
    </p:spTree>
  </p:cSld>
  <p:clrMapOvr>
    <a:masterClrMapping/>
  </p:clrMapOvr>
  <p:transition spd="fast" advClick="1"/>
  <p:timing/>
</p:sld>
</file>

<file path=ppt/slides/slide25.xml><?xml version="1.0" encoding="utf-8"?>
<p:sld xmlns:a="http://schemas.openxmlformats.org/drawingml/2006/main" xmlns:r="http://schemas.openxmlformats.org/officeDocument/2006/relationships" xmlns:p="http://schemas.openxmlformats.org/presentationml/2006/main" show="1" showMasterSp="1">
  <p:cSld>
    <p:spTree>
      <p:nvGrpSpPr>
        <p:cNvPr id="156" name=""/>
        <p:cNvGrpSpPr/>
        <p:nvPr/>
      </p:nvGrpSpPr>
      <p:grpSpPr>
        <a:xfrm rot="0">
          <a:off x="0" y="0"/>
          <a:ext cx="0" cy="0"/>
          <a:chOff x="0" y="0"/>
          <a:chExt cx="0" cy="0"/>
        </a:xfrm>
      </p:grpSpPr>
      <p:sp>
        <p:nvSpPr>
          <p:cNvPr id="1049292" name="Text Box 2"/>
          <p:cNvSpPr txBox="1"/>
          <p:nvPr/>
        </p:nvSpPr>
        <p:spPr>
          <a:xfrm rot="0">
            <a:off x="395287" y="979487"/>
            <a:ext cx="6324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(3) </a:t>
            </a:r>
            <a:r>
              <a:rPr altLang="en-US" sz="2400" lang="zh-CN">
                <a:latin typeface="Times New Roman" pitchFamily="18" charset="0"/>
              </a:rPr>
              <a:t>电可擦除可编程</a:t>
            </a:r>
            <a:r>
              <a:rPr altLang="zh-CN" sz="2400" lang="en-US">
                <a:latin typeface="Times New Roman" pitchFamily="18" charset="0"/>
              </a:rPr>
              <a:t>ROM(EEPROM)</a:t>
            </a:r>
          </a:p>
        </p:txBody>
      </p:sp>
      <p:sp>
        <p:nvSpPr>
          <p:cNvPr id="1049293" name="Text Box 3"/>
          <p:cNvSpPr txBox="1"/>
          <p:nvPr/>
        </p:nvSpPr>
        <p:spPr>
          <a:xfrm rot="0">
            <a:off x="485775" y="1428750"/>
            <a:ext cx="8181975"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EEPROM</a:t>
            </a:r>
            <a:r>
              <a:rPr altLang="en-US" sz="2400" lang="zh-CN">
                <a:latin typeface="Times New Roman" pitchFamily="18" charset="0"/>
              </a:rPr>
              <a:t>的结构与</a:t>
            </a:r>
            <a:r>
              <a:rPr altLang="zh-CN" sz="2400" lang="en-US">
                <a:latin typeface="Times New Roman" pitchFamily="18" charset="0"/>
              </a:rPr>
              <a:t>EPROM</a:t>
            </a:r>
            <a:r>
              <a:rPr altLang="en-US" sz="2400" lang="zh-CN">
                <a:latin typeface="Times New Roman" pitchFamily="18" charset="0"/>
              </a:rPr>
              <a:t>相似，但</a:t>
            </a:r>
            <a:r>
              <a:rPr altLang="zh-CN" sz="2400" lang="en-US">
                <a:latin typeface="Times New Roman" pitchFamily="18" charset="0"/>
              </a:rPr>
              <a:t>EEPROM</a:t>
            </a:r>
            <a:r>
              <a:rPr altLang="en-US" sz="2400" lang="zh-CN">
                <a:latin typeface="Times New Roman" pitchFamily="18" charset="0"/>
              </a:rPr>
              <a:t>在浮栅上增加了一个遂道二极管，编程时可使电荷通过它流向浮栅，而擦除时可使电荷通过它流走，即擦除和编程均用电完成。这种器件不仅工作电流小、擦除速度快（毫秒级），</a:t>
            </a:r>
            <a:r>
              <a:rPr altLang="zh-CN" sz="2300" lang="en-US">
                <a:latin typeface="Times New Roman" pitchFamily="18" charset="0"/>
              </a:rPr>
              <a:t>而且允许改写的次数大大高于EPROM</a:t>
            </a:r>
            <a:r>
              <a:rPr altLang="en-US" sz="2400" lang="zh-CN">
                <a:latin typeface="Times New Roman" pitchFamily="18" charset="0"/>
              </a:rPr>
              <a:t>，一般允许改写</a:t>
            </a:r>
            <a:r>
              <a:rPr altLang="zh-CN" sz="2400" lang="en-US">
                <a:latin typeface="Times New Roman" pitchFamily="18" charset="0"/>
              </a:rPr>
              <a:t>10000</a:t>
            </a:r>
            <a:r>
              <a:rPr altLang="en-US" sz="2400" lang="zh-CN">
                <a:latin typeface="Times New Roman" pitchFamily="18" charset="0"/>
              </a:rPr>
              <a:t>次以上。目前，</a:t>
            </a:r>
            <a:r>
              <a:rPr altLang="zh-CN" sz="2400" lang="en-US">
                <a:latin typeface="Times New Roman" pitchFamily="18" charset="0"/>
              </a:rPr>
              <a:t>EPROM</a:t>
            </a:r>
            <a:r>
              <a:rPr altLang="en-US" sz="2400" lang="zh-CN">
                <a:latin typeface="Times New Roman" pitchFamily="18" charset="0"/>
              </a:rPr>
              <a:t>和</a:t>
            </a:r>
            <a:r>
              <a:rPr altLang="zh-CN" sz="2400" lang="en-US">
                <a:latin typeface="Times New Roman" pitchFamily="18" charset="0"/>
              </a:rPr>
              <a:t>EEPROM</a:t>
            </a:r>
            <a:r>
              <a:rPr altLang="en-US" sz="2400" lang="zh-CN">
                <a:latin typeface="Times New Roman" pitchFamily="18" charset="0"/>
              </a:rPr>
              <a:t>的应用均十分广泛。</a:t>
            </a:r>
          </a:p>
        </p:txBody>
      </p:sp>
      <p:pic>
        <p:nvPicPr>
          <p:cNvPr id="2097165" name="Picture 4"/>
          <p:cNvPicPr>
            <a:picLocks/>
          </p:cNvPicPr>
          <p:nvPr/>
        </p:nvPicPr>
        <p:blipFill>
          <a:blip xmlns:r="http://schemas.openxmlformats.org/officeDocument/2006/relationships" r:embed="rId1"/>
          <a:srcRect l="0" t="0" r="0" b="0"/>
          <a:stretch>
            <a:fillRect/>
          </a:stretch>
        </p:blipFill>
        <p:spPr>
          <a:xfrm rot="0">
            <a:off x="2441575" y="4076700"/>
            <a:ext cx="4578350" cy="2379662"/>
          </a:xfrm>
          <a:prstGeom prst="rect"/>
          <a:noFill/>
          <a:ln>
            <a:noFill/>
          </a:ln>
        </p:spPr>
      </p:pic>
      <p:sp>
        <p:nvSpPr>
          <p:cNvPr id="104929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29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25</a:t>
            </a:fld>
            <a:endParaRPr altLang="en-US" sz="1400" lang="zh-CN">
              <a:solidFill>
                <a:srgbClr val="656565"/>
              </a:solidFill>
            </a:endParaRPr>
          </a:p>
        </p:txBody>
      </p:sp>
      <p:sp>
        <p:nvSpPr>
          <p:cNvPr id="104929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5">
                                  <p:stCondLst>
                                    <p:cond delay="0"/>
                                  </p:stCondLst>
                                  <p:childTnLst>
                                    <p:set>
                                      <p:cBhvr>
                                        <p:cTn dur="1" fill="hold" id="6">
                                          <p:stCondLst>
                                            <p:cond delay="0"/>
                                          </p:stCondLst>
                                        </p:cTn>
                                        <p:tgtEl>
                                          <p:spTgt spid="1049293"/>
                                        </p:tgtEl>
                                        <p:attrNameLst>
                                          <p:attrName>style.visibility</p:attrName>
                                        </p:attrNameLst>
                                      </p:cBhvr>
                                      <p:to>
                                        <p:strVal val="visible"/>
                                      </p:to>
                                    </p:set>
                                    <p:animEffect transition="in" filter="blinds(vertical)">
                                      <p:cBhvr>
                                        <p:cTn dur="500" id="7"/>
                                        <p:tgtEl>
                                          <p:spTgt spid="1049293"/>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165"/>
                                        </p:tgtEl>
                                        <p:attrNameLst>
                                          <p:attrName>style.visibility</p:attrName>
                                        </p:attrNameLst>
                                      </p:cBhvr>
                                      <p:to>
                                        <p:strVal val="visible"/>
                                      </p:to>
                                    </p:set>
                                    <p:anim calcmode="lin" valueType="num">
                                      <p:cBhvr additive="base">
                                        <p:cTn dur="500" fill="hold" id="12"/>
                                        <p:tgtEl>
                                          <p:spTgt spid="2097165"/>
                                        </p:tgtEl>
                                        <p:attrNameLst>
                                          <p:attrName>ppt_x</p:attrName>
                                        </p:attrNameLst>
                                      </p:cBhvr>
                                      <p:tavLst>
                                        <p:tav tm="0">
                                          <p:val>
                                            <p:strVal val="#ppt_x"/>
                                          </p:val>
                                        </p:tav>
                                        <p:tav tm="100000">
                                          <p:val>
                                            <p:strVal val="#ppt_x"/>
                                          </p:val>
                                        </p:tav>
                                      </p:tavLst>
                                    </p:anim>
                                    <p:anim calcmode="lin" valueType="num">
                                      <p:cBhvr additive="base">
                                        <p:cTn dur="500" fill="hold" id="13"/>
                                        <p:tgtEl>
                                          <p:spTgt spid="2097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93" grpId="0" uiExpand="0" build="whole"/>
    </p:bldLst>
  </p:timing>
</p:sld>
</file>

<file path=ppt/slides/slide26.xml><?xml version="1.0" encoding="utf-8"?>
<p:sld xmlns:a="http://schemas.openxmlformats.org/drawingml/2006/main" xmlns:r="http://schemas.openxmlformats.org/officeDocument/2006/relationships" xmlns:p="http://schemas.openxmlformats.org/presentationml/2006/main" show="1" showMasterSp="1">
  <p:cSld>
    <p:spTree>
      <p:nvGrpSpPr>
        <p:cNvPr id="157" name=""/>
        <p:cNvGrpSpPr/>
        <p:nvPr/>
      </p:nvGrpSpPr>
      <p:grpSpPr>
        <a:xfrm rot="0">
          <a:off x="0" y="0"/>
          <a:ext cx="0" cy="0"/>
          <a:chOff x="0" y="0"/>
          <a:chExt cx="0" cy="0"/>
        </a:xfrm>
      </p:grpSpPr>
      <p:sp>
        <p:nvSpPr>
          <p:cNvPr id="1049297" name="Text Box 2"/>
          <p:cNvSpPr txBox="1"/>
          <p:nvPr/>
        </p:nvSpPr>
        <p:spPr>
          <a:xfrm rot="0">
            <a:off x="479425" y="1154112"/>
            <a:ext cx="6324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(4) </a:t>
            </a:r>
            <a:r>
              <a:rPr altLang="en-US" sz="2400" lang="zh-CN">
                <a:latin typeface="Times New Roman" pitchFamily="18" charset="0"/>
              </a:rPr>
              <a:t>快闪存储器</a:t>
            </a:r>
          </a:p>
        </p:txBody>
      </p:sp>
      <p:sp>
        <p:nvSpPr>
          <p:cNvPr id="1049298" name="Text Box 3"/>
          <p:cNvSpPr txBox="1"/>
          <p:nvPr/>
        </p:nvSpPr>
        <p:spPr>
          <a:xfrm rot="0">
            <a:off x="485775" y="1689100"/>
            <a:ext cx="8181975"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快闪存储器（</a:t>
            </a:r>
            <a:r>
              <a:rPr altLang="zh-CN" sz="2400" lang="en-US">
                <a:latin typeface="Times New Roman" pitchFamily="18" charset="0"/>
              </a:rPr>
              <a:t>Flash Memory</a:t>
            </a:r>
            <a:r>
              <a:rPr altLang="en-US" sz="2400" lang="zh-CN">
                <a:latin typeface="Times New Roman" pitchFamily="18" charset="0"/>
              </a:rPr>
              <a:t>）是新一代用电信号擦除的可编程</a:t>
            </a:r>
            <a:r>
              <a:rPr altLang="zh-CN" sz="2400" lang="en-US">
                <a:latin typeface="Times New Roman" pitchFamily="18" charset="0"/>
              </a:rPr>
              <a:t>ROM</a:t>
            </a:r>
            <a:r>
              <a:rPr altLang="en-US" sz="2400" lang="zh-CN">
                <a:latin typeface="Times New Roman" pitchFamily="18" charset="0"/>
              </a:rPr>
              <a:t>。数据的擦除和写入是分开进行的，数据写入方式与</a:t>
            </a:r>
            <a:r>
              <a:rPr altLang="zh-CN" sz="2400" lang="en-US">
                <a:latin typeface="Times New Roman" pitchFamily="18" charset="0"/>
              </a:rPr>
              <a:t>EPROM</a:t>
            </a:r>
            <a:r>
              <a:rPr altLang="en-US" sz="2400" lang="zh-CN">
                <a:latin typeface="Times New Roman" pitchFamily="18" charset="0"/>
              </a:rPr>
              <a:t>相同，擦除方法是利用隧道效应进行的。</a:t>
            </a:r>
          </a:p>
        </p:txBody>
      </p:sp>
      <p:pic>
        <p:nvPicPr>
          <p:cNvPr id="2097166" name="Picture 4"/>
          <p:cNvPicPr>
            <a:picLocks/>
          </p:cNvPicPr>
          <p:nvPr/>
        </p:nvPicPr>
        <p:blipFill>
          <a:blip xmlns:r="http://schemas.openxmlformats.org/officeDocument/2006/relationships" r:embed="rId1"/>
          <a:srcRect l="0" t="0" r="0" b="0"/>
          <a:stretch>
            <a:fillRect/>
          </a:stretch>
        </p:blipFill>
        <p:spPr>
          <a:xfrm rot="0">
            <a:off x="1916112" y="3378200"/>
            <a:ext cx="5580062" cy="3003550"/>
          </a:xfrm>
          <a:prstGeom prst="rect"/>
          <a:noFill/>
          <a:ln>
            <a:noFill/>
          </a:ln>
        </p:spPr>
      </p:pic>
      <p:sp>
        <p:nvSpPr>
          <p:cNvPr id="104929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30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26</a:t>
            </a:fld>
            <a:endParaRPr altLang="en-US" sz="1400" lang="zh-CN">
              <a:solidFill>
                <a:srgbClr val="656565"/>
              </a:solidFill>
            </a:endParaRPr>
          </a:p>
        </p:txBody>
      </p:sp>
      <p:sp>
        <p:nvSpPr>
          <p:cNvPr id="104930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5">
                                  <p:stCondLst>
                                    <p:cond delay="0"/>
                                  </p:stCondLst>
                                  <p:childTnLst>
                                    <p:set>
                                      <p:cBhvr>
                                        <p:cTn dur="1" fill="hold" id="6">
                                          <p:stCondLst>
                                            <p:cond delay="0"/>
                                          </p:stCondLst>
                                        </p:cTn>
                                        <p:tgtEl>
                                          <p:spTgt spid="1049298"/>
                                        </p:tgtEl>
                                        <p:attrNameLst>
                                          <p:attrName>style.visibility</p:attrName>
                                        </p:attrNameLst>
                                      </p:cBhvr>
                                      <p:to>
                                        <p:strVal val="visible"/>
                                      </p:to>
                                    </p:set>
                                    <p:animEffect transition="in" filter="blinds(vertical)">
                                      <p:cBhvr>
                                        <p:cTn dur="500" id="7"/>
                                        <p:tgtEl>
                                          <p:spTgt spid="104929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 presetSubtype="4">
                                  <p:stCondLst>
                                    <p:cond delay="0"/>
                                  </p:stCondLst>
                                  <p:childTnLst>
                                    <p:set>
                                      <p:cBhvr>
                                        <p:cTn dur="1" fill="hold" id="11">
                                          <p:stCondLst>
                                            <p:cond delay="0"/>
                                          </p:stCondLst>
                                        </p:cTn>
                                        <p:tgtEl>
                                          <p:spTgt spid="2097166"/>
                                        </p:tgtEl>
                                        <p:attrNameLst>
                                          <p:attrName>style.visibility</p:attrName>
                                        </p:attrNameLst>
                                      </p:cBhvr>
                                      <p:to>
                                        <p:strVal val="visible"/>
                                      </p:to>
                                    </p:set>
                                    <p:anim calcmode="lin" valueType="num">
                                      <p:cBhvr additive="base">
                                        <p:cTn dur="500" fill="hold" id="12"/>
                                        <p:tgtEl>
                                          <p:spTgt spid="2097166"/>
                                        </p:tgtEl>
                                        <p:attrNameLst>
                                          <p:attrName>ppt_x</p:attrName>
                                        </p:attrNameLst>
                                      </p:cBhvr>
                                      <p:tavLst>
                                        <p:tav tm="0">
                                          <p:val>
                                            <p:strVal val="#ppt_x"/>
                                          </p:val>
                                        </p:tav>
                                        <p:tav tm="100000">
                                          <p:val>
                                            <p:strVal val="#ppt_x"/>
                                          </p:val>
                                        </p:tav>
                                      </p:tavLst>
                                    </p:anim>
                                    <p:anim calcmode="lin" valueType="num">
                                      <p:cBhvr additive="base">
                                        <p:cTn dur="500" fill="hold" id="13"/>
                                        <p:tgtEl>
                                          <p:spTgt spid="20971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98" grpId="0" uiExpand="0" build="whole"/>
    </p:bldLst>
  </p:timing>
</p:sld>
</file>

<file path=ppt/slides/slide27.xml><?xml version="1.0" encoding="utf-8"?>
<p:sld xmlns:a="http://schemas.openxmlformats.org/drawingml/2006/main" xmlns:r="http://schemas.openxmlformats.org/officeDocument/2006/relationships" xmlns:p="http://schemas.openxmlformats.org/presentationml/2006/main" show="1" showMasterSp="1">
  <p:cSld>
    <p:spTree>
      <p:nvGrpSpPr>
        <p:cNvPr id="158" name=""/>
        <p:cNvGrpSpPr/>
        <p:nvPr/>
      </p:nvGrpSpPr>
      <p:grpSpPr>
        <a:xfrm rot="0">
          <a:off x="0" y="0"/>
          <a:ext cx="0" cy="0"/>
          <a:chOff x="0" y="0"/>
          <a:chExt cx="0" cy="0"/>
        </a:xfrm>
      </p:grpSpPr>
      <p:sp>
        <p:nvSpPr>
          <p:cNvPr id="1049302" name="Text Box 2"/>
          <p:cNvSpPr txBox="1"/>
          <p:nvPr/>
        </p:nvSpPr>
        <p:spPr>
          <a:xfrm rot="0">
            <a:off x="479425" y="1154112"/>
            <a:ext cx="6324600" cy="46196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t>NOR</a:t>
            </a:r>
            <a:r>
              <a:rPr altLang="en-US" sz="2400" lang="zh-CN"/>
              <a:t>和</a:t>
            </a:r>
            <a:r>
              <a:rPr altLang="zh-CN" sz="2400" lang="en-US"/>
              <a:t>NAND Flash</a:t>
            </a:r>
            <a:r>
              <a:rPr altLang="en-US" sz="2400" lang="zh-CN"/>
              <a:t>共性：</a:t>
            </a:r>
          </a:p>
        </p:txBody>
      </p:sp>
      <p:sp>
        <p:nvSpPr>
          <p:cNvPr id="104930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30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27</a:t>
            </a:fld>
            <a:endParaRPr altLang="en-US" sz="1400" lang="zh-CN">
              <a:solidFill>
                <a:srgbClr val="656565"/>
              </a:solidFill>
            </a:endParaRPr>
          </a:p>
        </p:txBody>
      </p:sp>
      <p:sp>
        <p:nvSpPr>
          <p:cNvPr id="104930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67" name="图片 1"/>
          <p:cNvPicPr>
            <a:picLocks/>
          </p:cNvPicPr>
          <p:nvPr/>
        </p:nvPicPr>
        <p:blipFill>
          <a:blip xmlns:r="http://schemas.openxmlformats.org/officeDocument/2006/relationships" r:embed="rId1"/>
          <a:srcRect l="0" t="0" r="0" b="0"/>
          <a:stretch>
            <a:fillRect/>
          </a:stretch>
        </p:blipFill>
        <p:spPr>
          <a:xfrm rot="0">
            <a:off x="2905125" y="2967037"/>
            <a:ext cx="6105525" cy="2962275"/>
          </a:xfrm>
          <a:prstGeom prst="rect"/>
          <a:noFill/>
          <a:ln>
            <a:noFill/>
          </a:ln>
        </p:spPr>
      </p:pic>
      <p:sp>
        <p:nvSpPr>
          <p:cNvPr id="1049306" name="Text Box 2"/>
          <p:cNvSpPr txBox="1"/>
          <p:nvPr/>
        </p:nvSpPr>
        <p:spPr>
          <a:xfrm rot="0">
            <a:off x="4751387" y="5935662"/>
            <a:ext cx="2970212" cy="46196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t>NAND</a:t>
            </a:r>
            <a:r>
              <a:rPr altLang="en-US" sz="2400" lang="zh-CN"/>
              <a:t>、</a:t>
            </a:r>
            <a:r>
              <a:rPr altLang="zh-CN" sz="2400" lang="en-US"/>
              <a:t>NOR Flash</a:t>
            </a:r>
          </a:p>
        </p:txBody>
      </p:sp>
      <p:sp>
        <p:nvSpPr>
          <p:cNvPr id="1049307" name="Text Box 2"/>
          <p:cNvSpPr txBox="1"/>
          <p:nvPr/>
        </p:nvSpPr>
        <p:spPr>
          <a:xfrm rot="0">
            <a:off x="701675" y="1652587"/>
            <a:ext cx="7974012" cy="1076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buFontTx/>
              <a:buNone/>
            </a:pPr>
            <a:r>
              <a:rPr altLang="zh-CN" sz="2000" lang="en-US"/>
              <a:t>A.  </a:t>
            </a:r>
            <a:r>
              <a:rPr altLang="en-US" b="1" sz="2000" lang="zh-CN"/>
              <a:t>都是非易失存储介质</a:t>
            </a:r>
            <a:r>
              <a:rPr altLang="zh-CN" sz="2000" lang="en-US"/>
              <a:t>，即掉电都不会丢失内容。</a:t>
            </a:r>
          </a:p>
          <a:p>
            <a:pPr indent="0" lvl="0" marL="0">
              <a:buFontTx/>
              <a:buNone/>
            </a:pPr>
            <a:r>
              <a:rPr altLang="zh-CN" sz="2000" lang="en-US"/>
              <a:t>B.  </a:t>
            </a:r>
            <a:r>
              <a:rPr altLang="en-US" b="1" sz="2000" lang="zh-CN"/>
              <a:t>在写入前都需要擦除</a:t>
            </a:r>
            <a:r>
              <a:rPr altLang="zh-CN" sz="2000" lang="en-US"/>
              <a:t>，实际上NOR Flash</a:t>
            </a:r>
            <a:r>
              <a:rPr altLang="en-US" sz="2000" lang="zh-CN"/>
              <a:t>的一个</a:t>
            </a:r>
            <a:r>
              <a:rPr altLang="zh-CN" sz="2000" lang="en-US"/>
              <a:t>bit</a:t>
            </a:r>
            <a:r>
              <a:rPr altLang="en-US" sz="2000" lang="zh-CN"/>
              <a:t>可以从</a:t>
            </a:r>
            <a:r>
              <a:rPr altLang="zh-CN" sz="2000" lang="en-US"/>
              <a:t>1</a:t>
            </a:r>
            <a:r>
              <a:rPr altLang="en-US" sz="2000" lang="zh-CN"/>
              <a:t>变成</a:t>
            </a:r>
            <a:r>
              <a:rPr altLang="zh-CN" sz="2000" lang="en-US"/>
              <a:t>0</a:t>
            </a:r>
            <a:r>
              <a:rPr altLang="en-US" sz="2000" lang="zh-CN"/>
              <a:t>，而要从</a:t>
            </a:r>
            <a:r>
              <a:rPr altLang="zh-CN" sz="2000" lang="en-US"/>
              <a:t>0</a:t>
            </a:r>
            <a:r>
              <a:rPr altLang="en-US" sz="2000" lang="zh-CN"/>
              <a:t>变</a:t>
            </a:r>
            <a:r>
              <a:rPr altLang="zh-CN" sz="2000" lang="en-US"/>
              <a:t>1</a:t>
            </a:r>
            <a:r>
              <a:rPr altLang="en-US" sz="2000" lang="zh-CN"/>
              <a:t>就要擦除整块。</a:t>
            </a:r>
            <a:r>
              <a:rPr altLang="zh-CN" sz="2000" lang="en-US"/>
              <a:t>NAND flash</a:t>
            </a:r>
            <a:r>
              <a:rPr altLang="en-US" sz="2000" lang="zh-CN"/>
              <a:t>都需要擦除。</a:t>
            </a:r>
          </a:p>
        </p:txBody>
      </p:sp>
      <p:pic>
        <p:nvPicPr>
          <p:cNvPr id="2097168" name="图片 2"/>
          <p:cNvPicPr>
            <a:picLocks/>
          </p:cNvPicPr>
          <p:nvPr/>
        </p:nvPicPr>
        <p:blipFill>
          <a:blip xmlns:r="http://schemas.openxmlformats.org/officeDocument/2006/relationships" r:embed="rId2"/>
          <a:srcRect l="0" t="0" r="0" b="0"/>
          <a:stretch>
            <a:fillRect/>
          </a:stretch>
        </p:blipFill>
        <p:spPr>
          <a:xfrm rot="0">
            <a:off x="250825" y="2874962"/>
            <a:ext cx="2644775" cy="3133725"/>
          </a:xfrm>
          <a:prstGeom prst="rect"/>
          <a:noFill/>
          <a:ln>
            <a:noFill/>
          </a:ln>
        </p:spPr>
      </p:pic>
      <p:sp>
        <p:nvSpPr>
          <p:cNvPr id="1049308" name="Text Box 2"/>
          <p:cNvSpPr txBox="1"/>
          <p:nvPr/>
        </p:nvSpPr>
        <p:spPr>
          <a:xfrm rot="0">
            <a:off x="927100" y="6002337"/>
            <a:ext cx="1268412" cy="46196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t>富士雄</a:t>
            </a:r>
          </a:p>
        </p:txBody>
      </p:sp>
    </p:spTree>
  </p:cSld>
  <p:clrMapOvr>
    <a:masterClrMapping/>
  </p:clrMapOvr>
  <p:transition spd="fast" advClick="1"/>
  <p:timing/>
</p:sld>
</file>

<file path=ppt/slides/slide28.xml><?xml version="1.0" encoding="utf-8"?>
<p:sld xmlns:a="http://schemas.openxmlformats.org/drawingml/2006/main" xmlns:r="http://schemas.openxmlformats.org/officeDocument/2006/relationships" xmlns:p="http://schemas.openxmlformats.org/presentationml/2006/main" show="1" showMasterSp="1">
  <p:cSld>
    <p:spTree>
      <p:nvGrpSpPr>
        <p:cNvPr id="159" name=""/>
        <p:cNvGrpSpPr/>
        <p:nvPr/>
      </p:nvGrpSpPr>
      <p:grpSpPr>
        <a:xfrm rot="0">
          <a:off x="0" y="0"/>
          <a:ext cx="0" cy="0"/>
          <a:chOff x="0" y="0"/>
          <a:chExt cx="0" cy="0"/>
        </a:xfrm>
      </p:grpSpPr>
      <p:sp>
        <p:nvSpPr>
          <p:cNvPr id="1049309" name="Text Box 2"/>
          <p:cNvSpPr txBox="1"/>
          <p:nvPr/>
        </p:nvSpPr>
        <p:spPr>
          <a:xfrm rot="0">
            <a:off x="479425" y="1154112"/>
            <a:ext cx="6324600" cy="46196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t>NOR</a:t>
            </a:r>
            <a:r>
              <a:rPr altLang="en-US" sz="2400" lang="zh-CN"/>
              <a:t>和</a:t>
            </a:r>
            <a:r>
              <a:rPr altLang="zh-CN" sz="2400" lang="en-US"/>
              <a:t>NAND Flash</a:t>
            </a:r>
            <a:r>
              <a:rPr altLang="en-US" sz="2400" lang="zh-CN"/>
              <a:t>性能对比：</a:t>
            </a:r>
          </a:p>
        </p:txBody>
      </p:sp>
      <p:sp>
        <p:nvSpPr>
          <p:cNvPr id="104931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31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28</a:t>
            </a:fld>
            <a:endParaRPr altLang="en-US" sz="1400" lang="zh-CN">
              <a:solidFill>
                <a:srgbClr val="656565"/>
              </a:solidFill>
            </a:endParaRPr>
          </a:p>
        </p:txBody>
      </p:sp>
      <p:sp>
        <p:nvSpPr>
          <p:cNvPr id="104931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69" name="图片 3"/>
          <p:cNvPicPr>
            <a:picLocks/>
          </p:cNvPicPr>
          <p:nvPr/>
        </p:nvPicPr>
        <p:blipFill>
          <a:blip xmlns:r="http://schemas.openxmlformats.org/officeDocument/2006/relationships" r:embed="rId1"/>
          <a:srcRect l="0" t="0" r="0" b="0"/>
          <a:stretch>
            <a:fillRect/>
          </a:stretch>
        </p:blipFill>
        <p:spPr>
          <a:xfrm rot="0">
            <a:off x="1422400" y="1584325"/>
            <a:ext cx="6705600" cy="4870450"/>
          </a:xfrm>
          <a:prstGeom prst="rect"/>
          <a:noFill/>
          <a:ln>
            <a:noFill/>
          </a:ln>
        </p:spPr>
      </p:pic>
    </p:spTree>
  </p:cSld>
  <p:clrMapOvr>
    <a:masterClrMapping/>
  </p:clrMapOvr>
  <p:transition spd="fast" advClick="1"/>
  <p:timing/>
</p:sld>
</file>

<file path=ppt/slides/slide29.xml><?xml version="1.0" encoding="utf-8"?>
<p:sld xmlns:a="http://schemas.openxmlformats.org/drawingml/2006/main" xmlns:r="http://schemas.openxmlformats.org/officeDocument/2006/relationships" xmlns:p="http://schemas.openxmlformats.org/presentationml/2006/main" show="1" showMasterSp="1">
  <p:cSld>
    <p:spTree>
      <p:nvGrpSpPr>
        <p:cNvPr id="160" name=""/>
        <p:cNvGrpSpPr/>
        <p:nvPr/>
      </p:nvGrpSpPr>
      <p:grpSpPr>
        <a:xfrm rot="0">
          <a:off x="0" y="0"/>
          <a:ext cx="0" cy="0"/>
          <a:chOff x="0" y="0"/>
          <a:chExt cx="0" cy="0"/>
        </a:xfrm>
      </p:grpSpPr>
      <p:sp>
        <p:nvSpPr>
          <p:cNvPr id="1049313" name="Text Box 2"/>
          <p:cNvSpPr txBox="1"/>
          <p:nvPr/>
        </p:nvSpPr>
        <p:spPr>
          <a:xfrm rot="0">
            <a:off x="479425" y="1154112"/>
            <a:ext cx="6324600" cy="46196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t>NOR</a:t>
            </a:r>
            <a:r>
              <a:rPr altLang="en-US" sz="2400" lang="zh-CN"/>
              <a:t>和</a:t>
            </a:r>
            <a:r>
              <a:rPr altLang="zh-CN" sz="2400" lang="en-US"/>
              <a:t>NAND Flash</a:t>
            </a:r>
            <a:r>
              <a:rPr altLang="en-US" sz="2400" lang="zh-CN"/>
              <a:t>物理结构：</a:t>
            </a:r>
          </a:p>
        </p:txBody>
      </p:sp>
      <p:sp>
        <p:nvSpPr>
          <p:cNvPr id="104931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31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29</a:t>
            </a:fld>
            <a:endParaRPr altLang="en-US" sz="1400" lang="zh-CN">
              <a:solidFill>
                <a:srgbClr val="656565"/>
              </a:solidFill>
            </a:endParaRPr>
          </a:p>
        </p:txBody>
      </p:sp>
      <p:sp>
        <p:nvSpPr>
          <p:cNvPr id="104931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70" name="图片 1"/>
          <p:cNvPicPr>
            <a:picLocks/>
          </p:cNvPicPr>
          <p:nvPr/>
        </p:nvPicPr>
        <p:blipFill>
          <a:blip xmlns:r="http://schemas.openxmlformats.org/officeDocument/2006/relationships" r:embed="rId1"/>
          <a:srcRect l="0" t="0" r="0" b="0"/>
          <a:stretch>
            <a:fillRect/>
          </a:stretch>
        </p:blipFill>
        <p:spPr>
          <a:xfrm rot="0">
            <a:off x="701675" y="1636712"/>
            <a:ext cx="7783512" cy="4806950"/>
          </a:xfrm>
          <a:prstGeom prst="rect"/>
          <a:noFill/>
          <a:ln>
            <a:noFill/>
          </a:ln>
        </p:spPr>
      </p:pic>
    </p:spTree>
  </p:cSld>
  <p:clrMapOvr>
    <a:masterClrMapping/>
  </p:clrMapOvr>
  <p:transition spd="fast" advClick="1"/>
  <p:timing/>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113" name=""/>
        <p:cNvGrpSpPr/>
        <p:nvPr/>
      </p:nvGrpSpPr>
      <p:grpSpPr>
        <a:xfrm rot="0">
          <a:off x="0" y="0"/>
          <a:ext cx="0" cy="0"/>
          <a:chOff x="0" y="0"/>
          <a:chExt cx="0" cy="0"/>
        </a:xfrm>
      </p:grpSpPr>
      <p:sp>
        <p:nvSpPr>
          <p:cNvPr id="1048614"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zh-CN" b="1" sz="3600" lang="en-US">
                <a:solidFill>
                  <a:srgbClr val="222268"/>
                </a:solidFill>
                <a:latin typeface="微软雅黑" pitchFamily="34" charset="-122"/>
                <a:ea typeface="微软雅黑" pitchFamily="34" charset="-122"/>
              </a:rPr>
              <a:t>PLD </a:t>
            </a:r>
            <a:r>
              <a:rPr altLang="en-US" b="1" sz="3600" lang="zh-CN">
                <a:solidFill>
                  <a:srgbClr val="222268"/>
                </a:solidFill>
                <a:latin typeface="微软雅黑" pitchFamily="34" charset="-122"/>
                <a:ea typeface="微软雅黑" pitchFamily="34" charset="-122"/>
              </a:rPr>
              <a:t>概述</a:t>
            </a:r>
          </a:p>
        </p:txBody>
      </p:sp>
      <p:sp>
        <p:nvSpPr>
          <p:cNvPr id="104861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a:t>
            </a:fld>
            <a:endParaRPr altLang="en-US" sz="1400" lang="zh-CN">
              <a:solidFill>
                <a:srgbClr val="656565"/>
              </a:solidFill>
            </a:endParaRPr>
          </a:p>
        </p:txBody>
      </p:sp>
      <p:sp>
        <p:nvSpPr>
          <p:cNvPr id="104861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8617" name="Text Box 7"/>
          <p:cNvSpPr txBox="1"/>
          <p:nvPr/>
        </p:nvSpPr>
        <p:spPr>
          <a:xfrm rot="0">
            <a:off x="611187" y="3954462"/>
            <a:ext cx="7921625"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目前在数字系统设计中广泛使用的可编程逻辑器件</a:t>
            </a:r>
            <a:r>
              <a:rPr altLang="zh-CN" sz="2400" lang="en-US">
                <a:latin typeface="Times New Roman" pitchFamily="18" charset="0"/>
              </a:rPr>
              <a:t>(Programmable Logic Device</a:t>
            </a:r>
            <a:r>
              <a:rPr altLang="en-US" sz="2400" lang="zh-CN">
                <a:latin typeface="Times New Roman" pitchFamily="18" charset="0"/>
              </a:rPr>
              <a:t>，简称</a:t>
            </a:r>
            <a:r>
              <a:rPr altLang="zh-CN" sz="2400" lang="en-US">
                <a:latin typeface="Times New Roman" pitchFamily="18" charset="0"/>
              </a:rPr>
              <a:t>PLD) </a:t>
            </a:r>
            <a:r>
              <a:rPr altLang="en-US" sz="2400" lang="zh-CN">
                <a:latin typeface="Times New Roman" pitchFamily="18" charset="0"/>
              </a:rPr>
              <a:t>属于</a:t>
            </a:r>
            <a:r>
              <a:rPr altLang="zh-CN" sz="2400" lang="en-US">
                <a:latin typeface="Times New Roman" pitchFamily="18" charset="0"/>
              </a:rPr>
              <a:t>LSI</a:t>
            </a:r>
            <a:r>
              <a:rPr altLang="en-US" sz="2400" lang="zh-CN">
                <a:latin typeface="Times New Roman" pitchFamily="18" charset="0"/>
              </a:rPr>
              <a:t>中的半用户定制电路。由于</a:t>
            </a:r>
            <a:r>
              <a:rPr altLang="zh-CN" sz="2400" lang="en-US">
                <a:latin typeface="Times New Roman" pitchFamily="18" charset="0"/>
              </a:rPr>
              <a:t>PLD</a:t>
            </a:r>
            <a:r>
              <a:rPr altLang="en-US" sz="2400" lang="zh-CN">
                <a:latin typeface="Times New Roman" pitchFamily="18" charset="0"/>
              </a:rPr>
              <a:t>具有结构灵活、性能优越、设计简单等特点，因而在不同应用领域中受到广泛重视，是构成数字系统的理想器件。</a:t>
            </a:r>
          </a:p>
        </p:txBody>
      </p:sp>
      <p:sp>
        <p:nvSpPr>
          <p:cNvPr id="1048618" name="Text Box 8"/>
          <p:cNvSpPr txBox="1"/>
          <p:nvPr/>
        </p:nvSpPr>
        <p:spPr>
          <a:xfrm rot="0">
            <a:off x="1144587" y="1208087"/>
            <a:ext cx="7010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50000"/>
              </a:spcBef>
              <a:buFontTx/>
              <a:buNone/>
            </a:pPr>
            <a:r>
              <a:rPr altLang="en-US" sz="2400" lang="zh-CN">
                <a:latin typeface="Times New Roman" pitchFamily="18" charset="0"/>
              </a:rPr>
              <a:t>数字系统中常用的大规模集成电路可分为三大类：</a:t>
            </a:r>
          </a:p>
        </p:txBody>
      </p:sp>
      <p:grpSp>
        <p:nvGrpSpPr>
          <p:cNvPr id="114" name=""/>
          <p:cNvGrpSpPr/>
          <p:nvPr/>
        </p:nvGrpSpPr>
        <p:grpSpPr>
          <a:xfrm rot="0">
            <a:off x="1527175" y="1793875"/>
            <a:ext cx="6096000" cy="1917700"/>
            <a:chOff x="624" y="1200"/>
            <a:chExt cx="3840" cy="1208"/>
          </a:xfrm>
        </p:grpSpPr>
        <p:sp>
          <p:nvSpPr>
            <p:cNvPr id="1048619" name="Text Box 10"/>
            <p:cNvSpPr txBox="1"/>
            <p:nvPr/>
          </p:nvSpPr>
          <p:spPr>
            <a:xfrm rot="0">
              <a:off x="912" y="1200"/>
              <a:ext cx="3552" cy="120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CC3300"/>
                  </a:solidFill>
                  <a:latin typeface="Times New Roman" pitchFamily="18" charset="0"/>
                </a:rPr>
                <a:t>非用户定制电路</a:t>
              </a:r>
              <a:r>
                <a:rPr altLang="zh-CN" b="1" sz="2400" lang="en-US">
                  <a:solidFill>
                    <a:srgbClr val="CC3300"/>
                  </a:solidFill>
                  <a:latin typeface="Times New Roman" pitchFamily="18" charset="0"/>
                </a:rPr>
                <a:t>(Non custom design IC)</a:t>
              </a:r>
            </a:p>
            <a:p>
              <a:pPr algn="just" eaLnBrk="1" hangingPunct="1" indent="0" lvl="0" marL="0">
                <a:spcBef>
                  <a:spcPct val="0"/>
                </a:spcBef>
                <a:buFontTx/>
                <a:buNone/>
              </a:pPr>
              <a:endParaRPr altLang="zh-CN" b="1" sz="2400" lang="en-US">
                <a:solidFill>
                  <a:srgbClr val="CC3300"/>
                </a:solidFill>
                <a:latin typeface="Times New Roman" pitchFamily="18" charset="0"/>
              </a:endParaRPr>
            </a:p>
            <a:p>
              <a:pPr algn="just" eaLnBrk="1" hangingPunct="1" indent="0" lvl="0" marL="0">
                <a:spcBef>
                  <a:spcPct val="0"/>
                </a:spcBef>
                <a:buFontTx/>
                <a:buNone/>
              </a:pPr>
              <a:r>
                <a:rPr altLang="en-US" b="1" sz="2400" lang="zh-CN">
                  <a:solidFill>
                    <a:srgbClr val="CC3300"/>
                  </a:solidFill>
                  <a:latin typeface="Times New Roman" pitchFamily="18" charset="0"/>
                </a:rPr>
                <a:t>全用户定制电路</a:t>
              </a:r>
              <a:r>
                <a:rPr altLang="zh-CN" b="1" sz="2400" lang="en-US">
                  <a:solidFill>
                    <a:srgbClr val="CC3300"/>
                  </a:solidFill>
                  <a:latin typeface="Times New Roman" pitchFamily="18" charset="0"/>
                </a:rPr>
                <a:t>(Full custom design IC)</a:t>
              </a:r>
            </a:p>
            <a:p>
              <a:pPr algn="just" eaLnBrk="1" hangingPunct="1" indent="0" lvl="0" marL="0">
                <a:spcBef>
                  <a:spcPct val="0"/>
                </a:spcBef>
                <a:buFontTx/>
                <a:buNone/>
              </a:pPr>
              <a:endParaRPr altLang="zh-CN" b="1" sz="2400" lang="en-US">
                <a:solidFill>
                  <a:srgbClr val="CC3300"/>
                </a:solidFill>
                <a:latin typeface="Times New Roman" pitchFamily="18" charset="0"/>
              </a:endParaRPr>
            </a:p>
            <a:p>
              <a:pPr algn="just" eaLnBrk="1" hangingPunct="1" indent="0" lvl="0" marL="0">
                <a:spcBef>
                  <a:spcPct val="0"/>
                </a:spcBef>
                <a:buFontTx/>
                <a:buNone/>
              </a:pPr>
              <a:r>
                <a:rPr altLang="en-US" b="1" sz="2400" lang="zh-CN">
                  <a:solidFill>
                    <a:srgbClr val="CC3300"/>
                  </a:solidFill>
                  <a:latin typeface="Times New Roman" pitchFamily="18" charset="0"/>
                </a:rPr>
                <a:t>半用户定制电路</a:t>
              </a:r>
              <a:r>
                <a:rPr altLang="zh-CN" b="1" sz="2400" lang="en-US">
                  <a:solidFill>
                    <a:srgbClr val="CC3300"/>
                  </a:solidFill>
                  <a:latin typeface="Times New Roman" pitchFamily="18" charset="0"/>
                </a:rPr>
                <a:t>(Semi-custom design IC)</a:t>
              </a:r>
            </a:p>
          </p:txBody>
        </p:sp>
        <p:sp>
          <p:nvSpPr>
            <p:cNvPr id="1048620" name="AutoShape 11"/>
            <p:cNvSpPr/>
            <p:nvPr/>
          </p:nvSpPr>
          <p:spPr>
            <a:xfrm rot="0">
              <a:off x="624" y="1344"/>
              <a:ext cx="192" cy="912"/>
            </a:xfrm>
            <a:prstGeom prst="leftBrace">
              <a:avLst>
                <a:gd name="adj1" fmla="val 91593"/>
                <a:gd name="adj2" fmla="val 48685"/>
              </a:avLst>
            </a:prstGeom>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gr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14"/>
                                        </p:tgtEl>
                                        <p:attrNameLst>
                                          <p:attrName>style.visibility</p:attrName>
                                        </p:attrNameLst>
                                      </p:cBhvr>
                                      <p:to>
                                        <p:strVal val="visible"/>
                                      </p:to>
                                    </p:set>
                                    <p:anim calcmode="lin" valueType="num">
                                      <p:cBhvr additive="base">
                                        <p:cTn dur="500" fill="hold" id="7"/>
                                        <p:tgtEl>
                                          <p:spTgt spid="114"/>
                                        </p:tgtEl>
                                        <p:attrNameLst>
                                          <p:attrName>ppt_x</p:attrName>
                                        </p:attrNameLst>
                                      </p:cBhvr>
                                      <p:tavLst>
                                        <p:tav tm="0">
                                          <p:val>
                                            <p:strVal val="#ppt_x"/>
                                          </p:val>
                                        </p:tav>
                                        <p:tav tm="100000">
                                          <p:val>
                                            <p:strVal val="#ppt_x"/>
                                          </p:val>
                                        </p:tav>
                                      </p:tavLst>
                                    </p:anim>
                                    <p:anim calcmode="lin" valueType="num">
                                      <p:cBhvr additive="base">
                                        <p:cTn dur="500" fill="hold" id="8"/>
                                        <p:tgtEl>
                                          <p:spTgt spid="114"/>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17"/>
                                        </p:tgtEl>
                                        <p:attrNameLst>
                                          <p:attrName>style.visibility</p:attrName>
                                        </p:attrNameLst>
                                      </p:cBhvr>
                                      <p:to>
                                        <p:strVal val="visible"/>
                                      </p:to>
                                    </p:set>
                                    <p:anim calcmode="lin" valueType="num">
                                      <p:cBhvr additive="base">
                                        <p:cTn dur="500" fill="hold" id="13"/>
                                        <p:tgtEl>
                                          <p:spTgt spid="1048617"/>
                                        </p:tgtEl>
                                        <p:attrNameLst>
                                          <p:attrName>ppt_x</p:attrName>
                                        </p:attrNameLst>
                                      </p:cBhvr>
                                      <p:tavLst>
                                        <p:tav tm="0">
                                          <p:val>
                                            <p:strVal val="#ppt_x"/>
                                          </p:val>
                                        </p:tav>
                                        <p:tav tm="100000">
                                          <p:val>
                                            <p:strVal val="#ppt_x"/>
                                          </p:val>
                                        </p:tav>
                                      </p:tavLst>
                                    </p:anim>
                                    <p:anim calcmode="lin" valueType="num">
                                      <p:cBhvr additive="base">
                                        <p:cTn dur="500" fill="hold" id="14"/>
                                        <p:tgtEl>
                                          <p:spTgt spid="10486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7" grpId="0" uiExpand="0" build="whole"/>
    </p:bldLst>
  </p:timing>
</p:sld>
</file>

<file path=ppt/slides/slide30.xml><?xml version="1.0" encoding="utf-8"?>
<p:sld xmlns:a="http://schemas.openxmlformats.org/drawingml/2006/main" xmlns:r="http://schemas.openxmlformats.org/officeDocument/2006/relationships" xmlns:p="http://schemas.openxmlformats.org/presentationml/2006/main" show="1" showMasterSp="1">
  <p:cSld>
    <p:spTree>
      <p:nvGrpSpPr>
        <p:cNvPr id="161" name=""/>
        <p:cNvGrpSpPr/>
        <p:nvPr/>
      </p:nvGrpSpPr>
      <p:grpSpPr>
        <a:xfrm rot="0">
          <a:off x="0" y="0"/>
          <a:ext cx="0" cy="0"/>
          <a:chOff x="0" y="0"/>
          <a:chExt cx="0" cy="0"/>
        </a:xfrm>
      </p:grpSpPr>
      <p:sp>
        <p:nvSpPr>
          <p:cNvPr id="1049317" name="Text Box 2"/>
          <p:cNvSpPr txBox="1"/>
          <p:nvPr/>
        </p:nvSpPr>
        <p:spPr>
          <a:xfrm rot="0">
            <a:off x="611187" y="1271587"/>
            <a:ext cx="36845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三 、</a:t>
            </a:r>
            <a:r>
              <a:rPr altLang="zh-CN" sz="2400" lang="en-US">
                <a:latin typeface="Times New Roman" pitchFamily="18" charset="0"/>
              </a:rPr>
              <a:t>PROM</a:t>
            </a:r>
            <a:r>
              <a:rPr altLang="en-US" sz="2400" lang="zh-CN">
                <a:latin typeface="Times New Roman" pitchFamily="18" charset="0"/>
              </a:rPr>
              <a:t>应用举例</a:t>
            </a:r>
          </a:p>
        </p:txBody>
      </p:sp>
      <p:sp>
        <p:nvSpPr>
          <p:cNvPr id="1049318" name="Text Box 3"/>
          <p:cNvSpPr txBox="1"/>
          <p:nvPr/>
        </p:nvSpPr>
        <p:spPr>
          <a:xfrm rot="0">
            <a:off x="592137" y="1992312"/>
            <a:ext cx="7805737" cy="3597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由于</a:t>
            </a:r>
            <a:r>
              <a:rPr altLang="zh-CN" sz="2400" lang="en-US">
                <a:latin typeface="Times New Roman" pitchFamily="18" charset="0"/>
              </a:rPr>
              <a:t>PROM</a:t>
            </a:r>
            <a:r>
              <a:rPr altLang="en-US" sz="2400" lang="zh-CN">
                <a:latin typeface="Times New Roman" pitchFamily="18" charset="0"/>
              </a:rPr>
              <a:t>是由一个固定连接的“与”阵列和一个可编程连接的“或”阵列组成，所以，用户只要改变“或”阵列上连接点的数量和位置，就可以在输出端形成由输入变量“</a:t>
            </a:r>
            <a:r>
              <a:rPr altLang="en-US" sz="2400" lang="zh-CN">
                <a:solidFill>
                  <a:srgbClr val="FF3300"/>
                </a:solidFill>
                <a:latin typeface="Times New Roman" pitchFamily="18" charset="0"/>
              </a:rPr>
              <a:t>最小项之和</a:t>
            </a:r>
            <a:r>
              <a:rPr altLang="zh-CN" sz="2400" lang="en-US">
                <a:latin typeface="Times New Roman" pitchFamily="18" charset="0"/>
              </a:rPr>
              <a:t>”表示的任何一种逻辑函数。</a:t>
            </a:r>
          </a:p>
          <a:p>
            <a:pPr algn="just" eaLnBrk="1" hangingPunct="1" indent="0" lvl="0" marL="0">
              <a:lnSpc>
                <a:spcPct val="120000"/>
              </a:lnSpc>
              <a:spcBef>
                <a:spcPct val="0"/>
              </a:spcBef>
              <a:buFontTx/>
              <a:buNone/>
            </a:pPr>
            <a:r>
              <a:rPr altLang="zh-CN" sz="2400" lang="en-US">
                <a:latin typeface="Times New Roman" pitchFamily="18" charset="0"/>
              </a:rPr>
              <a:t>　　采用PROM</a:t>
            </a:r>
            <a:r>
              <a:rPr altLang="en-US" sz="2400" lang="zh-CN">
                <a:latin typeface="Times New Roman" pitchFamily="18" charset="0"/>
              </a:rPr>
              <a:t>进行逻辑设计时，只需首先根据逻辑要求列出真值表，把真值表的输入作为</a:t>
            </a:r>
            <a:r>
              <a:rPr altLang="zh-CN" sz="2400" lang="en-US">
                <a:latin typeface="Times New Roman" pitchFamily="18" charset="0"/>
              </a:rPr>
              <a:t>PROM</a:t>
            </a:r>
            <a:r>
              <a:rPr altLang="en-US" sz="2400" lang="zh-CN">
                <a:latin typeface="Times New Roman" pitchFamily="18" charset="0"/>
              </a:rPr>
              <a:t>的输入，然后根据逻辑函数值确定对</a:t>
            </a:r>
            <a:r>
              <a:rPr altLang="zh-CN" sz="2400" lang="en-US">
                <a:latin typeface="Times New Roman" pitchFamily="18" charset="0"/>
              </a:rPr>
              <a:t>PROM“</a:t>
            </a:r>
            <a:r>
              <a:rPr altLang="en-US" sz="2400" lang="zh-CN">
                <a:latin typeface="Times New Roman" pitchFamily="18" charset="0"/>
              </a:rPr>
              <a:t>或”阵列进行编程的代码，画出相应的阵列图即可。</a:t>
            </a:r>
          </a:p>
        </p:txBody>
      </p:sp>
      <p:sp>
        <p:nvSpPr>
          <p:cNvPr id="104931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32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30</a:t>
            </a:fld>
            <a:endParaRPr altLang="en-US" sz="1400" lang="zh-CN">
              <a:solidFill>
                <a:srgbClr val="656565"/>
              </a:solidFill>
            </a:endParaRPr>
          </a:p>
        </p:txBody>
      </p:sp>
      <p:sp>
        <p:nvSpPr>
          <p:cNvPr id="104932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10">
                                  <p:stCondLst>
                                    <p:cond delay="0"/>
                                  </p:stCondLst>
                                  <p:childTnLst>
                                    <p:set>
                                      <p:cBhvr>
                                        <p:cTn dur="1" fill="hold" id="6">
                                          <p:stCondLst>
                                            <p:cond delay="0"/>
                                          </p:stCondLst>
                                        </p:cTn>
                                        <p:tgtEl>
                                          <p:spTgt spid="1049318"/>
                                        </p:tgtEl>
                                        <p:attrNameLst>
                                          <p:attrName>style.visibility</p:attrName>
                                        </p:attrNameLst>
                                      </p:cBhvr>
                                      <p:to>
                                        <p:strVal val="visible"/>
                                      </p:to>
                                    </p:set>
                                    <p:animEffect transition="in" filter="randombar(horizontal)">
                                      <p:cBhvr>
                                        <p:cTn dur="500" id="7"/>
                                        <p:tgtEl>
                                          <p:spTgt spid="1049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18" grpId="0" uiExpand="0" build="whole"/>
    </p:bldLst>
  </p:timing>
</p:sld>
</file>

<file path=ppt/slides/slide31.xml><?xml version="1.0" encoding="utf-8"?>
<p:sld xmlns:a="http://schemas.openxmlformats.org/drawingml/2006/main" xmlns:r="http://schemas.openxmlformats.org/officeDocument/2006/relationships" xmlns:p="http://schemas.openxmlformats.org/presentationml/2006/main" show="1" showMasterSp="1">
  <p:cSld>
    <p:spTree>
      <p:nvGrpSpPr>
        <p:cNvPr id="162" name=""/>
        <p:cNvGrpSpPr/>
        <p:nvPr/>
      </p:nvGrpSpPr>
      <p:grpSpPr>
        <a:xfrm rot="0">
          <a:off x="0" y="0"/>
          <a:ext cx="0" cy="0"/>
          <a:chOff x="0" y="0"/>
          <a:chExt cx="0" cy="0"/>
        </a:xfrm>
      </p:grpSpPr>
      <p:sp>
        <p:nvSpPr>
          <p:cNvPr id="1049322" name="Text Box 2"/>
          <p:cNvSpPr txBox="1"/>
          <p:nvPr/>
        </p:nvSpPr>
        <p:spPr>
          <a:xfrm rot="0">
            <a:off x="576262" y="1011237"/>
            <a:ext cx="7910512"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latin typeface="Times New Roman" pitchFamily="18" charset="0"/>
              </a:rPr>
              <a:t>　　</a:t>
            </a:r>
            <a:r>
              <a:rPr altLang="en-US" b="1" sz="2400" lang="zh-CN">
                <a:solidFill>
                  <a:srgbClr val="FF3300"/>
                </a:solidFill>
                <a:latin typeface="Times New Roman" pitchFamily="18" charset="0"/>
              </a:rPr>
              <a:t>例 </a:t>
            </a:r>
            <a:r>
              <a:rPr altLang="en-US" b="1" sz="2400" lang="zh-CN">
                <a:latin typeface="Times New Roman" pitchFamily="18" charset="0"/>
              </a:rPr>
              <a:t> </a:t>
            </a:r>
            <a:r>
              <a:rPr altLang="zh-CN" sz="2400" lang="en-US">
                <a:latin typeface="Times New Roman" pitchFamily="18" charset="0"/>
              </a:rPr>
              <a:t> 用PROM</a:t>
            </a:r>
            <a:r>
              <a:rPr altLang="en-US" sz="2400" lang="zh-CN">
                <a:latin typeface="Times New Roman" pitchFamily="18" charset="0"/>
              </a:rPr>
              <a:t>设计一个代码转换电路，将</a:t>
            </a:r>
            <a:r>
              <a:rPr altLang="zh-CN" sz="2400" lang="en-US">
                <a:latin typeface="Times New Roman" pitchFamily="18" charset="0"/>
              </a:rPr>
              <a:t>4</a:t>
            </a:r>
            <a:r>
              <a:rPr altLang="en-US" sz="2400" lang="zh-CN">
                <a:latin typeface="Times New Roman" pitchFamily="18" charset="0"/>
              </a:rPr>
              <a:t>位二进制码转换为</a:t>
            </a:r>
            <a:r>
              <a:rPr altLang="zh-CN" sz="2400" lang="en-US">
                <a:latin typeface="Times New Roman" pitchFamily="18" charset="0"/>
              </a:rPr>
              <a:t>Gray</a:t>
            </a:r>
            <a:r>
              <a:rPr altLang="en-US" sz="2400" lang="zh-CN">
                <a:latin typeface="Times New Roman" pitchFamily="18" charset="0"/>
              </a:rPr>
              <a:t>码。</a:t>
            </a:r>
          </a:p>
        </p:txBody>
      </p:sp>
      <p:sp>
        <p:nvSpPr>
          <p:cNvPr id="1049323" name="Text Box 3"/>
          <p:cNvSpPr txBox="1"/>
          <p:nvPr/>
        </p:nvSpPr>
        <p:spPr>
          <a:xfrm rot="0">
            <a:off x="592137" y="1955800"/>
            <a:ext cx="802957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latin typeface="Times New Roman" pitchFamily="18" charset="0"/>
              </a:rPr>
              <a:t>　　解 </a:t>
            </a:r>
            <a:r>
              <a:rPr altLang="zh-CN" sz="2400" lang="en-US">
                <a:latin typeface="Times New Roman" pitchFamily="18" charset="0"/>
              </a:rPr>
              <a:t>设4</a:t>
            </a:r>
            <a:r>
              <a:rPr altLang="en-US" sz="2400" lang="zh-CN">
                <a:latin typeface="Times New Roman" pitchFamily="18" charset="0"/>
              </a:rPr>
              <a:t>位二进制码为</a:t>
            </a:r>
            <a:r>
              <a:rPr altLang="zh-CN" sz="2400" lang="en-US">
                <a:latin typeface="Times New Roman" pitchFamily="18" charset="0"/>
              </a:rPr>
              <a:t>B</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B</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B</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B</a:t>
            </a:r>
            <a:r>
              <a:rPr altLang="zh-CN" baseline="-25000" sz="2400" lang="en-US">
                <a:latin typeface="Times New Roman" pitchFamily="18" charset="0"/>
              </a:rPr>
              <a:t>0</a:t>
            </a:r>
            <a:r>
              <a:rPr altLang="en-US" sz="2400" lang="zh-CN">
                <a:latin typeface="Times New Roman" pitchFamily="18" charset="0"/>
              </a:rPr>
              <a:t>，</a:t>
            </a:r>
            <a:r>
              <a:rPr altLang="zh-CN" sz="2400" lang="en-US">
                <a:latin typeface="Times New Roman" pitchFamily="18" charset="0"/>
              </a:rPr>
              <a:t>4</a:t>
            </a:r>
            <a:r>
              <a:rPr altLang="en-US" sz="2400" lang="zh-CN">
                <a:latin typeface="Times New Roman" pitchFamily="18" charset="0"/>
              </a:rPr>
              <a:t>位</a:t>
            </a:r>
            <a:r>
              <a:rPr altLang="zh-CN" sz="2400" lang="en-US">
                <a:latin typeface="Times New Roman" pitchFamily="18" charset="0"/>
              </a:rPr>
              <a:t>Gray</a:t>
            </a:r>
            <a:r>
              <a:rPr altLang="en-US" sz="2400" lang="zh-CN">
                <a:latin typeface="Times New Roman" pitchFamily="18" charset="0"/>
              </a:rPr>
              <a:t>码为</a:t>
            </a:r>
            <a:r>
              <a:rPr altLang="zh-CN" sz="2400" lang="en-US">
                <a:latin typeface="Times New Roman" pitchFamily="18" charset="0"/>
              </a:rPr>
              <a:t>G</a:t>
            </a:r>
            <a:r>
              <a:rPr altLang="zh-CN" baseline="-25000"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2</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G</a:t>
            </a:r>
            <a:r>
              <a:rPr altLang="zh-CN" baseline="-25000" sz="2400" lang="en-US">
                <a:latin typeface="Times New Roman" pitchFamily="18" charset="0"/>
              </a:rPr>
              <a:t>0</a:t>
            </a:r>
            <a:r>
              <a:rPr altLang="en-US" sz="2400" lang="zh-CN">
                <a:latin typeface="Times New Roman" pitchFamily="18" charset="0"/>
              </a:rPr>
              <a:t>，其真值表如下表所示。</a:t>
            </a:r>
          </a:p>
        </p:txBody>
      </p:sp>
      <p:grpSp>
        <p:nvGrpSpPr>
          <p:cNvPr id="163" name=""/>
          <p:cNvGrpSpPr/>
          <p:nvPr/>
        </p:nvGrpSpPr>
        <p:grpSpPr>
          <a:xfrm rot="0">
            <a:off x="971550" y="2995612"/>
            <a:ext cx="7181850" cy="3457575"/>
            <a:chOff x="612" y="1728"/>
            <a:chExt cx="4524" cy="2178"/>
          </a:xfrm>
        </p:grpSpPr>
        <p:sp>
          <p:nvSpPr>
            <p:cNvPr id="1049324" name="Line 5"/>
            <p:cNvSpPr/>
            <p:nvPr/>
          </p:nvSpPr>
          <p:spPr>
            <a:xfrm rot="0">
              <a:off x="672" y="1728"/>
              <a:ext cx="4464" cy="0"/>
            </a:xfrm>
            <a:prstGeom prst="line"/>
            <a:noFill/>
            <a:ln w="19050" cap="flat" cmpd="sng">
              <a:solidFill>
                <a:schemeClr val="dk1">
                  <a:alpha val="100000"/>
                </a:schemeClr>
              </a:solidFill>
              <a:prstDash val="solid"/>
              <a:round/>
            </a:ln>
          </p:spPr>
        </p:sp>
        <p:sp>
          <p:nvSpPr>
            <p:cNvPr id="1049325" name="Text Box 6"/>
            <p:cNvSpPr txBox="1"/>
            <p:nvPr/>
          </p:nvSpPr>
          <p:spPr>
            <a:xfrm rot="0">
              <a:off x="872" y="1728"/>
              <a:ext cx="760"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000" lang="zh-CN">
                  <a:latin typeface="Times New Roman" pitchFamily="18" charset="0"/>
                </a:rPr>
                <a:t>二进制码</a:t>
              </a:r>
            </a:p>
          </p:txBody>
        </p:sp>
        <p:sp>
          <p:nvSpPr>
            <p:cNvPr id="1049326" name="Text Box 7"/>
            <p:cNvSpPr txBox="1"/>
            <p:nvPr/>
          </p:nvSpPr>
          <p:spPr>
            <a:xfrm rot="0">
              <a:off x="612" y="1920"/>
              <a:ext cx="1092"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  </a:t>
              </a:r>
              <a:r>
                <a:rPr altLang="zh-CN" b="1" sz="2200" lang="en-US">
                  <a:latin typeface="Times New Roman" pitchFamily="18" charset="0"/>
                </a:rPr>
                <a:t>B</a:t>
              </a:r>
              <a:r>
                <a:rPr altLang="zh-CN" baseline="-25000" b="1" sz="2200" lang="en-US">
                  <a:latin typeface="Times New Roman" pitchFamily="18" charset="0"/>
                </a:rPr>
                <a:t>3  </a:t>
              </a:r>
              <a:r>
                <a:rPr altLang="zh-CN" b="1" sz="2200" lang="en-US">
                  <a:latin typeface="Times New Roman" pitchFamily="18" charset="0"/>
                </a:rPr>
                <a:t>B</a:t>
              </a:r>
              <a:r>
                <a:rPr altLang="zh-CN" baseline="-25000" b="1" sz="2200" lang="en-US">
                  <a:latin typeface="Times New Roman" pitchFamily="18" charset="0"/>
                </a:rPr>
                <a:t>2  </a:t>
              </a:r>
              <a:r>
                <a:rPr altLang="zh-CN" b="1" sz="2200" lang="en-US">
                  <a:latin typeface="Times New Roman" pitchFamily="18" charset="0"/>
                </a:rPr>
                <a:t>B</a:t>
              </a:r>
              <a:r>
                <a:rPr altLang="zh-CN" baseline="-25000" b="1" sz="2200" lang="en-US">
                  <a:latin typeface="Times New Roman" pitchFamily="18" charset="0"/>
                </a:rPr>
                <a:t>1  </a:t>
              </a:r>
              <a:r>
                <a:rPr altLang="zh-CN" b="1" sz="2200" lang="en-US">
                  <a:latin typeface="Times New Roman" pitchFamily="18" charset="0"/>
                </a:rPr>
                <a:t>B</a:t>
              </a:r>
              <a:r>
                <a:rPr altLang="zh-CN" baseline="-25000" b="1" sz="2200" lang="en-US">
                  <a:latin typeface="Times New Roman" pitchFamily="18" charset="0"/>
                </a:rPr>
                <a:t>0</a:t>
              </a:r>
            </a:p>
          </p:txBody>
        </p:sp>
        <p:sp>
          <p:nvSpPr>
            <p:cNvPr id="1049327" name="Text Box 8"/>
            <p:cNvSpPr txBox="1"/>
            <p:nvPr/>
          </p:nvSpPr>
          <p:spPr>
            <a:xfrm rot="0">
              <a:off x="1701" y="1920"/>
              <a:ext cx="1172"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  </a:t>
              </a:r>
              <a:r>
                <a:rPr altLang="zh-CN" b="1" sz="2200" lang="en-US">
                  <a:latin typeface="Times New Roman" pitchFamily="18" charset="0"/>
                </a:rPr>
                <a:t>G</a:t>
              </a:r>
              <a:r>
                <a:rPr altLang="zh-CN" baseline="-25000" b="1" sz="2200" lang="en-US">
                  <a:latin typeface="Times New Roman" pitchFamily="18" charset="0"/>
                </a:rPr>
                <a:t>3  </a:t>
              </a:r>
              <a:r>
                <a:rPr altLang="zh-CN" b="1" sz="2200" lang="en-US">
                  <a:latin typeface="Times New Roman" pitchFamily="18" charset="0"/>
                </a:rPr>
                <a:t>G</a:t>
              </a:r>
              <a:r>
                <a:rPr altLang="zh-CN" baseline="-25000" b="1" sz="2200" lang="en-US">
                  <a:latin typeface="Times New Roman" pitchFamily="18" charset="0"/>
                </a:rPr>
                <a:t>2  </a:t>
              </a:r>
              <a:r>
                <a:rPr altLang="zh-CN" b="1" sz="2200" lang="en-US">
                  <a:latin typeface="Times New Roman" pitchFamily="18" charset="0"/>
                </a:rPr>
                <a:t>G</a:t>
              </a:r>
              <a:r>
                <a:rPr altLang="zh-CN" baseline="-25000" b="1" sz="2200" lang="en-US">
                  <a:latin typeface="Times New Roman" pitchFamily="18" charset="0"/>
                </a:rPr>
                <a:t>1  </a:t>
              </a:r>
              <a:r>
                <a:rPr altLang="zh-CN" b="1" sz="2200" lang="en-US">
                  <a:latin typeface="Times New Roman" pitchFamily="18" charset="0"/>
                </a:rPr>
                <a:t>G</a:t>
              </a:r>
              <a:r>
                <a:rPr altLang="zh-CN" baseline="-25000" b="1" sz="2200" lang="en-US">
                  <a:latin typeface="Times New Roman" pitchFamily="18" charset="0"/>
                </a:rPr>
                <a:t>0</a:t>
              </a:r>
            </a:p>
          </p:txBody>
        </p:sp>
        <p:sp>
          <p:nvSpPr>
            <p:cNvPr id="1049328" name="Text Box 9"/>
            <p:cNvSpPr txBox="1"/>
            <p:nvPr/>
          </p:nvSpPr>
          <p:spPr>
            <a:xfrm rot="0">
              <a:off x="2880" y="1920"/>
              <a:ext cx="1092"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  </a:t>
              </a:r>
              <a:r>
                <a:rPr altLang="zh-CN" b="1" sz="2200" lang="en-US">
                  <a:latin typeface="Times New Roman" pitchFamily="18" charset="0"/>
                </a:rPr>
                <a:t>B</a:t>
              </a:r>
              <a:r>
                <a:rPr altLang="zh-CN" baseline="-25000" b="1" sz="2200" lang="en-US">
                  <a:latin typeface="Times New Roman" pitchFamily="18" charset="0"/>
                </a:rPr>
                <a:t>3  </a:t>
              </a:r>
              <a:r>
                <a:rPr altLang="zh-CN" b="1" sz="2200" lang="en-US">
                  <a:latin typeface="Times New Roman" pitchFamily="18" charset="0"/>
                </a:rPr>
                <a:t>B</a:t>
              </a:r>
              <a:r>
                <a:rPr altLang="zh-CN" baseline="-25000" b="1" sz="2200" lang="en-US">
                  <a:latin typeface="Times New Roman" pitchFamily="18" charset="0"/>
                </a:rPr>
                <a:t>2  </a:t>
              </a:r>
              <a:r>
                <a:rPr altLang="zh-CN" b="1" sz="2200" lang="en-US">
                  <a:latin typeface="Times New Roman" pitchFamily="18" charset="0"/>
                </a:rPr>
                <a:t>B</a:t>
              </a:r>
              <a:r>
                <a:rPr altLang="zh-CN" baseline="-25000" b="1" sz="2200" lang="en-US">
                  <a:latin typeface="Times New Roman" pitchFamily="18" charset="0"/>
                </a:rPr>
                <a:t>1  </a:t>
              </a:r>
              <a:r>
                <a:rPr altLang="zh-CN" b="1" sz="2200" lang="en-US">
                  <a:latin typeface="Times New Roman" pitchFamily="18" charset="0"/>
                </a:rPr>
                <a:t>B</a:t>
              </a:r>
              <a:r>
                <a:rPr altLang="zh-CN" baseline="-25000" b="1" sz="2200" lang="en-US">
                  <a:latin typeface="Times New Roman" pitchFamily="18" charset="0"/>
                </a:rPr>
                <a:t>0</a:t>
              </a:r>
            </a:p>
          </p:txBody>
        </p:sp>
        <p:sp>
          <p:nvSpPr>
            <p:cNvPr id="1049329" name="Text Box 10"/>
            <p:cNvSpPr txBox="1"/>
            <p:nvPr/>
          </p:nvSpPr>
          <p:spPr>
            <a:xfrm rot="0">
              <a:off x="3992" y="1920"/>
              <a:ext cx="1128"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 </a:t>
              </a:r>
              <a:r>
                <a:rPr altLang="zh-CN" b="1" sz="2200" lang="en-US">
                  <a:latin typeface="Times New Roman" pitchFamily="18" charset="0"/>
                </a:rPr>
                <a:t>G</a:t>
              </a:r>
              <a:r>
                <a:rPr altLang="zh-CN" baseline="-25000" b="1" sz="2200" lang="en-US">
                  <a:latin typeface="Times New Roman" pitchFamily="18" charset="0"/>
                </a:rPr>
                <a:t>3  </a:t>
              </a:r>
              <a:r>
                <a:rPr altLang="zh-CN" b="1" sz="2200" lang="en-US">
                  <a:latin typeface="Times New Roman" pitchFamily="18" charset="0"/>
                </a:rPr>
                <a:t>G</a:t>
              </a:r>
              <a:r>
                <a:rPr altLang="zh-CN" baseline="-25000" b="1" sz="2200" lang="en-US">
                  <a:latin typeface="Times New Roman" pitchFamily="18" charset="0"/>
                </a:rPr>
                <a:t>2  </a:t>
              </a:r>
              <a:r>
                <a:rPr altLang="zh-CN" b="1" sz="2200" lang="en-US">
                  <a:latin typeface="Times New Roman" pitchFamily="18" charset="0"/>
                </a:rPr>
                <a:t>G</a:t>
              </a:r>
              <a:r>
                <a:rPr altLang="zh-CN" baseline="-25000" b="1" sz="2200" lang="en-US">
                  <a:latin typeface="Times New Roman" pitchFamily="18" charset="0"/>
                </a:rPr>
                <a:t>1  </a:t>
              </a:r>
              <a:r>
                <a:rPr altLang="zh-CN" b="1" sz="2200" lang="en-US">
                  <a:latin typeface="Times New Roman" pitchFamily="18" charset="0"/>
                </a:rPr>
                <a:t>G</a:t>
              </a:r>
              <a:r>
                <a:rPr altLang="zh-CN" baseline="-25000" b="1" sz="2200" lang="en-US">
                  <a:latin typeface="Times New Roman" pitchFamily="18" charset="0"/>
                </a:rPr>
                <a:t>0</a:t>
              </a:r>
            </a:p>
          </p:txBody>
        </p:sp>
        <p:sp>
          <p:nvSpPr>
            <p:cNvPr id="1049330" name="Text Box 11"/>
            <p:cNvSpPr txBox="1"/>
            <p:nvPr/>
          </p:nvSpPr>
          <p:spPr>
            <a:xfrm rot="0">
              <a:off x="2008" y="1737"/>
              <a:ext cx="6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Gray</a:t>
              </a:r>
              <a:r>
                <a:rPr altLang="en-US" b="1" sz="2000" lang="zh-CN">
                  <a:latin typeface="Times New Roman" pitchFamily="18" charset="0"/>
                </a:rPr>
                <a:t>码</a:t>
              </a:r>
            </a:p>
          </p:txBody>
        </p:sp>
        <p:sp>
          <p:nvSpPr>
            <p:cNvPr id="1049331" name="Text Box 12"/>
            <p:cNvSpPr txBox="1"/>
            <p:nvPr/>
          </p:nvSpPr>
          <p:spPr>
            <a:xfrm rot="0">
              <a:off x="3128" y="1728"/>
              <a:ext cx="760"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000" lang="zh-CN">
                  <a:latin typeface="Times New Roman" pitchFamily="18" charset="0"/>
                </a:rPr>
                <a:t>二进制码</a:t>
              </a:r>
            </a:p>
          </p:txBody>
        </p:sp>
        <p:sp>
          <p:nvSpPr>
            <p:cNvPr id="1049332" name="Text Box 13"/>
            <p:cNvSpPr txBox="1"/>
            <p:nvPr/>
          </p:nvSpPr>
          <p:spPr>
            <a:xfrm rot="0">
              <a:off x="4176" y="1739"/>
              <a:ext cx="6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Gray</a:t>
              </a:r>
              <a:r>
                <a:rPr altLang="en-US" b="1" sz="2000" lang="zh-CN">
                  <a:latin typeface="Times New Roman" pitchFamily="18" charset="0"/>
                </a:rPr>
                <a:t>码</a:t>
              </a:r>
            </a:p>
          </p:txBody>
        </p:sp>
        <p:sp>
          <p:nvSpPr>
            <p:cNvPr id="1049333" name="Text Box 14"/>
            <p:cNvSpPr txBox="1"/>
            <p:nvPr/>
          </p:nvSpPr>
          <p:spPr>
            <a:xfrm rot="0">
              <a:off x="744" y="2160"/>
              <a:ext cx="999" cy="174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p:txBody>
        </p:sp>
        <p:sp>
          <p:nvSpPr>
            <p:cNvPr id="1049334" name="Text Box 15"/>
            <p:cNvSpPr txBox="1"/>
            <p:nvPr/>
          </p:nvSpPr>
          <p:spPr>
            <a:xfrm rot="0">
              <a:off x="3000" y="2160"/>
              <a:ext cx="999" cy="174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p:txBody>
        </p:sp>
        <p:sp>
          <p:nvSpPr>
            <p:cNvPr id="1049335" name="Text Box 16"/>
            <p:cNvSpPr txBox="1"/>
            <p:nvPr/>
          </p:nvSpPr>
          <p:spPr>
            <a:xfrm rot="0">
              <a:off x="1824" y="2160"/>
              <a:ext cx="999" cy="174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p:txBody>
        </p:sp>
        <p:sp>
          <p:nvSpPr>
            <p:cNvPr id="1049336" name="Text Box 17"/>
            <p:cNvSpPr txBox="1"/>
            <p:nvPr/>
          </p:nvSpPr>
          <p:spPr>
            <a:xfrm rot="0">
              <a:off x="4092" y="2160"/>
              <a:ext cx="999" cy="174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p:txBody>
        </p:sp>
        <p:sp>
          <p:nvSpPr>
            <p:cNvPr id="1049337" name="Line 18"/>
            <p:cNvSpPr/>
            <p:nvPr/>
          </p:nvSpPr>
          <p:spPr>
            <a:xfrm rot="0">
              <a:off x="672" y="2196"/>
              <a:ext cx="4464" cy="0"/>
            </a:xfrm>
            <a:prstGeom prst="line"/>
            <a:noFill/>
            <a:ln w="19050" cap="flat" cmpd="sng">
              <a:solidFill>
                <a:schemeClr val="dk1">
                  <a:alpha val="100000"/>
                </a:schemeClr>
              </a:solidFill>
              <a:prstDash val="solid"/>
              <a:round/>
            </a:ln>
          </p:spPr>
        </p:sp>
        <p:sp>
          <p:nvSpPr>
            <p:cNvPr id="1049338" name="Line 19"/>
            <p:cNvSpPr/>
            <p:nvPr/>
          </p:nvSpPr>
          <p:spPr>
            <a:xfrm rot="0">
              <a:off x="672" y="3888"/>
              <a:ext cx="4464" cy="0"/>
            </a:xfrm>
            <a:prstGeom prst="line"/>
            <a:noFill/>
            <a:ln w="19050" cap="flat" cmpd="sng">
              <a:solidFill>
                <a:schemeClr val="dk1">
                  <a:alpha val="100000"/>
                </a:schemeClr>
              </a:solidFill>
              <a:prstDash val="solid"/>
              <a:round/>
            </a:ln>
          </p:spPr>
        </p:sp>
        <p:sp>
          <p:nvSpPr>
            <p:cNvPr id="1049339" name="Line 20"/>
            <p:cNvSpPr/>
            <p:nvPr/>
          </p:nvSpPr>
          <p:spPr>
            <a:xfrm rot="0">
              <a:off x="1776" y="1728"/>
              <a:ext cx="0" cy="2160"/>
            </a:xfrm>
            <a:prstGeom prst="line"/>
            <a:noFill/>
            <a:ln w="19050" cap="flat" cmpd="sng">
              <a:solidFill>
                <a:schemeClr val="dk1">
                  <a:alpha val="100000"/>
                </a:schemeClr>
              </a:solidFill>
              <a:prstDash val="solid"/>
              <a:round/>
            </a:ln>
          </p:spPr>
        </p:sp>
        <p:sp>
          <p:nvSpPr>
            <p:cNvPr id="1049340" name="Line 21"/>
            <p:cNvSpPr/>
            <p:nvPr/>
          </p:nvSpPr>
          <p:spPr>
            <a:xfrm rot="0">
              <a:off x="2880" y="1728"/>
              <a:ext cx="0" cy="2160"/>
            </a:xfrm>
            <a:prstGeom prst="line"/>
            <a:noFill/>
            <a:ln w="19050" cap="flat" cmpd="sng">
              <a:solidFill>
                <a:schemeClr val="dk1">
                  <a:alpha val="100000"/>
                </a:schemeClr>
              </a:solidFill>
              <a:prstDash val="solid"/>
              <a:round/>
            </a:ln>
          </p:spPr>
        </p:sp>
        <p:sp>
          <p:nvSpPr>
            <p:cNvPr id="1049341" name="Line 22"/>
            <p:cNvSpPr/>
            <p:nvPr/>
          </p:nvSpPr>
          <p:spPr>
            <a:xfrm rot="0">
              <a:off x="2976" y="1728"/>
              <a:ext cx="0" cy="2160"/>
            </a:xfrm>
            <a:prstGeom prst="line"/>
            <a:noFill/>
            <a:ln w="19050" cap="flat" cmpd="sng">
              <a:solidFill>
                <a:schemeClr val="dk1">
                  <a:alpha val="100000"/>
                </a:schemeClr>
              </a:solidFill>
              <a:prstDash val="solid"/>
              <a:round/>
            </a:ln>
          </p:spPr>
        </p:sp>
        <p:sp>
          <p:nvSpPr>
            <p:cNvPr id="1049342" name="Line 23"/>
            <p:cNvSpPr/>
            <p:nvPr/>
          </p:nvSpPr>
          <p:spPr>
            <a:xfrm rot="0">
              <a:off x="4008" y="1728"/>
              <a:ext cx="0" cy="2160"/>
            </a:xfrm>
            <a:prstGeom prst="line"/>
            <a:noFill/>
            <a:ln w="19050" cap="flat" cmpd="sng">
              <a:solidFill>
                <a:schemeClr val="dk1">
                  <a:alpha val="100000"/>
                </a:schemeClr>
              </a:solidFill>
              <a:prstDash val="solid"/>
              <a:round/>
            </a:ln>
          </p:spPr>
        </p:sp>
      </p:grpSp>
      <p:sp>
        <p:nvSpPr>
          <p:cNvPr id="104934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34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31</a:t>
            </a:fld>
            <a:endParaRPr altLang="en-US" sz="1400" lang="zh-CN">
              <a:solidFill>
                <a:srgbClr val="656565"/>
              </a:solidFill>
            </a:endParaRPr>
          </a:p>
        </p:txBody>
      </p:sp>
      <p:sp>
        <p:nvSpPr>
          <p:cNvPr id="104934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1">
                                  <p:stCondLst>
                                    <p:cond delay="0"/>
                                  </p:stCondLst>
                                  <p:childTnLst>
                                    <p:set>
                                      <p:cBhvr>
                                        <p:cTn dur="1" fill="hold" id="6">
                                          <p:stCondLst>
                                            <p:cond delay="0"/>
                                          </p:stCondLst>
                                        </p:cTn>
                                        <p:tgtEl>
                                          <p:spTgt spid="1049323"/>
                                        </p:tgtEl>
                                        <p:attrNameLst>
                                          <p:attrName>style.visibility</p:attrName>
                                        </p:attrNameLst>
                                      </p:cBhvr>
                                      <p:to>
                                        <p:strVal val="visible"/>
                                      </p:to>
                                    </p:set>
                                    <p:animEffect transition="in" filter="slide(fromTop)">
                                      <p:cBhvr>
                                        <p:cTn dur="500" id="7"/>
                                        <p:tgtEl>
                                          <p:spTgt spid="1049323"/>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3" presetSubtype="10">
                                  <p:stCondLst>
                                    <p:cond delay="0"/>
                                  </p:stCondLst>
                                  <p:childTnLst>
                                    <p:set>
                                      <p:cBhvr>
                                        <p:cTn dur="1" fill="hold" id="11">
                                          <p:stCondLst>
                                            <p:cond delay="0"/>
                                          </p:stCondLst>
                                        </p:cTn>
                                        <p:tgtEl>
                                          <p:spTgt spid="163"/>
                                        </p:tgtEl>
                                        <p:attrNameLst>
                                          <p:attrName>style.visibility</p:attrName>
                                        </p:attrNameLst>
                                      </p:cBhvr>
                                      <p:to>
                                        <p:strVal val="visible"/>
                                      </p:to>
                                    </p:set>
                                    <p:animEffect transition="in" filter="blinds(horizontal)">
                                      <p:cBhvr>
                                        <p:cTn dur="500" id="12"/>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23" grpId="0" uiExpand="0" build="whole"/>
    </p:bldLst>
  </p:timing>
</p:sld>
</file>

<file path=ppt/slides/slide32.xml><?xml version="1.0" encoding="utf-8"?>
<p:sld xmlns:a="http://schemas.openxmlformats.org/drawingml/2006/main" xmlns:r="http://schemas.openxmlformats.org/officeDocument/2006/relationships" xmlns:p="http://schemas.openxmlformats.org/presentationml/2006/main" show="1" showMasterSp="1">
  <p:cSld>
    <p:spTree>
      <p:nvGrpSpPr>
        <p:cNvPr id="164" name=""/>
        <p:cNvGrpSpPr/>
        <p:nvPr/>
      </p:nvGrpSpPr>
      <p:grpSpPr>
        <a:xfrm rot="0">
          <a:off x="0" y="0"/>
          <a:ext cx="0" cy="0"/>
          <a:chOff x="0" y="0"/>
          <a:chExt cx="0" cy="0"/>
        </a:xfrm>
      </p:grpSpPr>
      <p:sp>
        <p:nvSpPr>
          <p:cNvPr id="1049346" name="Text Box 2"/>
          <p:cNvSpPr txBox="1"/>
          <p:nvPr/>
        </p:nvSpPr>
        <p:spPr>
          <a:xfrm rot="0">
            <a:off x="487362" y="1017587"/>
            <a:ext cx="8180387"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将</a:t>
            </a:r>
            <a:r>
              <a:rPr altLang="zh-CN" sz="2400" lang="en-US">
                <a:latin typeface="Times New Roman" pitchFamily="18" charset="0"/>
              </a:rPr>
              <a:t>4</a:t>
            </a:r>
            <a:r>
              <a:rPr altLang="en-US" sz="2400" lang="zh-CN">
                <a:latin typeface="Times New Roman" pitchFamily="18" charset="0"/>
              </a:rPr>
              <a:t>位二进制码作为</a:t>
            </a:r>
            <a:r>
              <a:rPr altLang="zh-CN" sz="2400" lang="en-US">
                <a:latin typeface="Times New Roman" pitchFamily="18" charset="0"/>
              </a:rPr>
              <a:t>PROM</a:t>
            </a:r>
            <a:r>
              <a:rPr altLang="en-US" sz="2400" lang="zh-CN">
                <a:latin typeface="Times New Roman" pitchFamily="18" charset="0"/>
              </a:rPr>
              <a:t>的输入，</a:t>
            </a:r>
            <a:r>
              <a:rPr altLang="zh-CN" sz="2400" lang="en-US">
                <a:latin typeface="Times New Roman" pitchFamily="18" charset="0"/>
              </a:rPr>
              <a:t>Gray</a:t>
            </a:r>
            <a:r>
              <a:rPr altLang="en-US" sz="2400" lang="zh-CN">
                <a:latin typeface="Times New Roman" pitchFamily="18" charset="0"/>
              </a:rPr>
              <a:t>码作为</a:t>
            </a:r>
            <a:r>
              <a:rPr altLang="zh-CN" sz="2400" lang="en-US">
                <a:latin typeface="Times New Roman" pitchFamily="18" charset="0"/>
              </a:rPr>
              <a:t>PROM</a:t>
            </a:r>
            <a:r>
              <a:rPr altLang="en-US" sz="2400" lang="zh-CN">
                <a:latin typeface="Times New Roman" pitchFamily="18" charset="0"/>
              </a:rPr>
              <a:t>的输出，可选容量为</a:t>
            </a:r>
            <a:r>
              <a:rPr altLang="zh-CN" sz="2400" lang="en-US">
                <a:latin typeface="Times New Roman" pitchFamily="18" charset="0"/>
              </a:rPr>
              <a:t>2</a:t>
            </a:r>
            <a:r>
              <a:rPr altLang="zh-CN" baseline="30000" sz="2400" lang="en-US">
                <a:latin typeface="Times New Roman" pitchFamily="18" charset="0"/>
              </a:rPr>
              <a:t>4</a:t>
            </a:r>
            <a:r>
              <a:rPr altLang="en-US" sz="2400" lang="zh-CN">
                <a:latin typeface="Times New Roman" pitchFamily="18" charset="0"/>
              </a:rPr>
              <a:t>×4的</a:t>
            </a:r>
            <a:r>
              <a:rPr altLang="zh-CN" sz="2400" lang="en-US">
                <a:latin typeface="Times New Roman" pitchFamily="18" charset="0"/>
              </a:rPr>
              <a:t>PROM</a:t>
            </a:r>
            <a:r>
              <a:rPr altLang="en-US" sz="2400" lang="zh-CN">
                <a:latin typeface="Times New Roman" pitchFamily="18" charset="0"/>
              </a:rPr>
              <a:t>实现给定功能。根据真值表可画出该电路的阵列图如下图所示。</a:t>
            </a:r>
          </a:p>
        </p:txBody>
      </p:sp>
      <p:grpSp>
        <p:nvGrpSpPr>
          <p:cNvPr id="165" name=""/>
          <p:cNvGrpSpPr/>
          <p:nvPr/>
        </p:nvGrpSpPr>
        <p:grpSpPr>
          <a:xfrm rot="0">
            <a:off x="333375" y="2181225"/>
            <a:ext cx="8334375" cy="4343400"/>
            <a:chOff x="158" y="1083"/>
            <a:chExt cx="5550" cy="2736"/>
          </a:xfrm>
        </p:grpSpPr>
        <p:sp>
          <p:nvSpPr>
            <p:cNvPr id="1049347" name="Line 5"/>
            <p:cNvSpPr/>
            <p:nvPr/>
          </p:nvSpPr>
          <p:spPr>
            <a:xfrm rot="0">
              <a:off x="869" y="1275"/>
              <a:ext cx="4176" cy="0"/>
            </a:xfrm>
            <a:prstGeom prst="line"/>
            <a:noFill/>
            <a:ln w="19050" cap="flat" cmpd="sng">
              <a:solidFill>
                <a:schemeClr val="dk1">
                  <a:alpha val="100000"/>
                </a:schemeClr>
              </a:solidFill>
              <a:prstDash val="solid"/>
              <a:round/>
            </a:ln>
          </p:spPr>
        </p:sp>
        <p:sp>
          <p:nvSpPr>
            <p:cNvPr id="1049348" name="Line 6"/>
            <p:cNvSpPr/>
            <p:nvPr/>
          </p:nvSpPr>
          <p:spPr>
            <a:xfrm rot="0">
              <a:off x="869" y="1467"/>
              <a:ext cx="4176" cy="0"/>
            </a:xfrm>
            <a:prstGeom prst="line"/>
            <a:noFill/>
            <a:ln w="19050" cap="flat" cmpd="sng">
              <a:solidFill>
                <a:schemeClr val="dk1">
                  <a:alpha val="100000"/>
                </a:schemeClr>
              </a:solidFill>
              <a:prstDash val="solid"/>
              <a:round/>
            </a:ln>
          </p:spPr>
        </p:sp>
        <p:sp>
          <p:nvSpPr>
            <p:cNvPr id="1049349" name="Line 7"/>
            <p:cNvSpPr/>
            <p:nvPr/>
          </p:nvSpPr>
          <p:spPr>
            <a:xfrm rot="0">
              <a:off x="869" y="1659"/>
              <a:ext cx="4176" cy="0"/>
            </a:xfrm>
            <a:prstGeom prst="line"/>
            <a:noFill/>
            <a:ln w="19050" cap="flat" cmpd="sng">
              <a:solidFill>
                <a:schemeClr val="dk1">
                  <a:alpha val="100000"/>
                </a:schemeClr>
              </a:solidFill>
              <a:prstDash val="solid"/>
              <a:round/>
            </a:ln>
          </p:spPr>
        </p:sp>
        <p:sp>
          <p:nvSpPr>
            <p:cNvPr id="1049350" name="Line 8"/>
            <p:cNvSpPr/>
            <p:nvPr/>
          </p:nvSpPr>
          <p:spPr>
            <a:xfrm rot="0">
              <a:off x="869" y="1851"/>
              <a:ext cx="4176" cy="0"/>
            </a:xfrm>
            <a:prstGeom prst="line"/>
            <a:noFill/>
            <a:ln w="19050" cap="flat" cmpd="sng">
              <a:solidFill>
                <a:schemeClr val="dk1">
                  <a:alpha val="100000"/>
                </a:schemeClr>
              </a:solidFill>
              <a:prstDash val="solid"/>
              <a:round/>
            </a:ln>
          </p:spPr>
        </p:sp>
        <p:sp>
          <p:nvSpPr>
            <p:cNvPr id="1049351" name="Line 9"/>
            <p:cNvSpPr/>
            <p:nvPr/>
          </p:nvSpPr>
          <p:spPr>
            <a:xfrm rot="0">
              <a:off x="869" y="2043"/>
              <a:ext cx="4176" cy="0"/>
            </a:xfrm>
            <a:prstGeom prst="line"/>
            <a:noFill/>
            <a:ln w="19050" cap="flat" cmpd="sng">
              <a:solidFill>
                <a:schemeClr val="dk1">
                  <a:alpha val="100000"/>
                </a:schemeClr>
              </a:solidFill>
              <a:prstDash val="solid"/>
              <a:round/>
            </a:ln>
          </p:spPr>
        </p:sp>
        <p:sp>
          <p:nvSpPr>
            <p:cNvPr id="1049352" name="Line 10"/>
            <p:cNvSpPr/>
            <p:nvPr/>
          </p:nvSpPr>
          <p:spPr>
            <a:xfrm rot="0">
              <a:off x="869" y="2235"/>
              <a:ext cx="4176" cy="0"/>
            </a:xfrm>
            <a:prstGeom prst="line"/>
            <a:noFill/>
            <a:ln w="19050" cap="flat" cmpd="sng">
              <a:solidFill>
                <a:schemeClr val="dk1">
                  <a:alpha val="100000"/>
                </a:schemeClr>
              </a:solidFill>
              <a:prstDash val="solid"/>
              <a:round/>
            </a:ln>
          </p:spPr>
        </p:sp>
        <p:sp>
          <p:nvSpPr>
            <p:cNvPr id="1049353" name="Line 11"/>
            <p:cNvSpPr/>
            <p:nvPr/>
          </p:nvSpPr>
          <p:spPr>
            <a:xfrm rot="0">
              <a:off x="869" y="2427"/>
              <a:ext cx="4176" cy="0"/>
            </a:xfrm>
            <a:prstGeom prst="line"/>
            <a:noFill/>
            <a:ln w="19050" cap="flat" cmpd="sng">
              <a:solidFill>
                <a:schemeClr val="dk1">
                  <a:alpha val="100000"/>
                </a:schemeClr>
              </a:solidFill>
              <a:prstDash val="solid"/>
              <a:round/>
            </a:ln>
          </p:spPr>
        </p:sp>
        <p:sp>
          <p:nvSpPr>
            <p:cNvPr id="1049354" name="Line 12"/>
            <p:cNvSpPr/>
            <p:nvPr/>
          </p:nvSpPr>
          <p:spPr>
            <a:xfrm rot="0">
              <a:off x="869" y="2619"/>
              <a:ext cx="4176" cy="0"/>
            </a:xfrm>
            <a:prstGeom prst="line"/>
            <a:noFill/>
            <a:ln w="19050" cap="flat" cmpd="sng">
              <a:solidFill>
                <a:schemeClr val="dk1">
                  <a:alpha val="100000"/>
                </a:schemeClr>
              </a:solidFill>
              <a:prstDash val="solid"/>
              <a:round/>
            </a:ln>
          </p:spPr>
        </p:sp>
        <p:sp>
          <p:nvSpPr>
            <p:cNvPr id="1049355" name="Line 13"/>
            <p:cNvSpPr/>
            <p:nvPr/>
          </p:nvSpPr>
          <p:spPr>
            <a:xfrm rot="0">
              <a:off x="869" y="2955"/>
              <a:ext cx="4176" cy="0"/>
            </a:xfrm>
            <a:prstGeom prst="line"/>
            <a:noFill/>
            <a:ln w="19050" cap="flat" cmpd="sng">
              <a:solidFill>
                <a:schemeClr val="dk1">
                  <a:alpha val="100000"/>
                </a:schemeClr>
              </a:solidFill>
              <a:prstDash val="dash"/>
              <a:round/>
            </a:ln>
          </p:spPr>
        </p:sp>
        <p:sp>
          <p:nvSpPr>
            <p:cNvPr id="1049356" name="Line 14"/>
            <p:cNvSpPr/>
            <p:nvPr/>
          </p:nvSpPr>
          <p:spPr>
            <a:xfrm rot="0">
              <a:off x="869" y="3099"/>
              <a:ext cx="4176" cy="0"/>
            </a:xfrm>
            <a:prstGeom prst="line"/>
            <a:noFill/>
            <a:ln w="19050" cap="flat" cmpd="sng">
              <a:solidFill>
                <a:schemeClr val="dk1">
                  <a:alpha val="100000"/>
                </a:schemeClr>
              </a:solidFill>
              <a:prstDash val="solid"/>
              <a:round/>
            </a:ln>
          </p:spPr>
        </p:sp>
        <p:sp>
          <p:nvSpPr>
            <p:cNvPr id="1049357" name="Line 15"/>
            <p:cNvSpPr/>
            <p:nvPr/>
          </p:nvSpPr>
          <p:spPr>
            <a:xfrm rot="0">
              <a:off x="869" y="3291"/>
              <a:ext cx="4176" cy="0"/>
            </a:xfrm>
            <a:prstGeom prst="line"/>
            <a:noFill/>
            <a:ln w="19050" cap="flat" cmpd="sng">
              <a:solidFill>
                <a:schemeClr val="dk1">
                  <a:alpha val="100000"/>
                </a:schemeClr>
              </a:solidFill>
              <a:prstDash val="solid"/>
              <a:round/>
            </a:ln>
          </p:spPr>
        </p:sp>
        <p:sp>
          <p:nvSpPr>
            <p:cNvPr id="1049358" name="Line 16"/>
            <p:cNvSpPr/>
            <p:nvPr/>
          </p:nvSpPr>
          <p:spPr>
            <a:xfrm rot="0">
              <a:off x="1253" y="1083"/>
              <a:ext cx="0" cy="2688"/>
            </a:xfrm>
            <a:prstGeom prst="line"/>
            <a:noFill/>
            <a:ln w="19050" cap="flat" cmpd="sng">
              <a:solidFill>
                <a:schemeClr val="dk1">
                  <a:alpha val="100000"/>
                </a:schemeClr>
              </a:solidFill>
              <a:prstDash val="solid"/>
              <a:round/>
            </a:ln>
          </p:spPr>
        </p:sp>
        <p:sp>
          <p:nvSpPr>
            <p:cNvPr id="1049359" name="Line 17"/>
            <p:cNvSpPr/>
            <p:nvPr/>
          </p:nvSpPr>
          <p:spPr>
            <a:xfrm rot="0">
              <a:off x="1493" y="1083"/>
              <a:ext cx="0" cy="2688"/>
            </a:xfrm>
            <a:prstGeom prst="line"/>
            <a:noFill/>
            <a:ln w="19050" cap="flat" cmpd="sng">
              <a:solidFill>
                <a:schemeClr val="dk1">
                  <a:alpha val="100000"/>
                </a:schemeClr>
              </a:solidFill>
              <a:prstDash val="solid"/>
              <a:round/>
            </a:ln>
          </p:spPr>
        </p:sp>
        <p:sp>
          <p:nvSpPr>
            <p:cNvPr id="1049360" name="Line 18"/>
            <p:cNvSpPr/>
            <p:nvPr/>
          </p:nvSpPr>
          <p:spPr>
            <a:xfrm rot="0">
              <a:off x="1733" y="1083"/>
              <a:ext cx="0" cy="2688"/>
            </a:xfrm>
            <a:prstGeom prst="line"/>
            <a:noFill/>
            <a:ln w="19050" cap="flat" cmpd="sng">
              <a:solidFill>
                <a:schemeClr val="dk1">
                  <a:alpha val="100000"/>
                </a:schemeClr>
              </a:solidFill>
              <a:prstDash val="solid"/>
              <a:round/>
            </a:ln>
          </p:spPr>
        </p:sp>
        <p:sp>
          <p:nvSpPr>
            <p:cNvPr id="1049361" name="Line 19"/>
            <p:cNvSpPr/>
            <p:nvPr/>
          </p:nvSpPr>
          <p:spPr>
            <a:xfrm rot="0">
              <a:off x="1973" y="1083"/>
              <a:ext cx="0" cy="2688"/>
            </a:xfrm>
            <a:prstGeom prst="line"/>
            <a:noFill/>
            <a:ln w="19050" cap="flat" cmpd="sng">
              <a:solidFill>
                <a:schemeClr val="dk1">
                  <a:alpha val="100000"/>
                </a:schemeClr>
              </a:solidFill>
              <a:prstDash val="solid"/>
              <a:round/>
            </a:ln>
          </p:spPr>
        </p:sp>
        <p:sp>
          <p:nvSpPr>
            <p:cNvPr id="1049362" name="Line 20"/>
            <p:cNvSpPr/>
            <p:nvPr/>
          </p:nvSpPr>
          <p:spPr>
            <a:xfrm rot="0">
              <a:off x="2213" y="1083"/>
              <a:ext cx="0" cy="2688"/>
            </a:xfrm>
            <a:prstGeom prst="line"/>
            <a:noFill/>
            <a:ln w="19050" cap="flat" cmpd="sng">
              <a:solidFill>
                <a:schemeClr val="dk1">
                  <a:alpha val="100000"/>
                </a:schemeClr>
              </a:solidFill>
              <a:prstDash val="solid"/>
              <a:round/>
            </a:ln>
          </p:spPr>
        </p:sp>
        <p:sp>
          <p:nvSpPr>
            <p:cNvPr id="1049363" name="Line 21"/>
            <p:cNvSpPr/>
            <p:nvPr/>
          </p:nvSpPr>
          <p:spPr>
            <a:xfrm rot="0">
              <a:off x="2453" y="1083"/>
              <a:ext cx="0" cy="2688"/>
            </a:xfrm>
            <a:prstGeom prst="line"/>
            <a:noFill/>
            <a:ln w="19050" cap="flat" cmpd="sng">
              <a:solidFill>
                <a:schemeClr val="dk1">
                  <a:alpha val="100000"/>
                </a:schemeClr>
              </a:solidFill>
              <a:prstDash val="solid"/>
              <a:round/>
            </a:ln>
          </p:spPr>
        </p:sp>
        <p:sp>
          <p:nvSpPr>
            <p:cNvPr id="1049364" name="Line 22"/>
            <p:cNvSpPr/>
            <p:nvPr/>
          </p:nvSpPr>
          <p:spPr>
            <a:xfrm rot="0">
              <a:off x="2693" y="1083"/>
              <a:ext cx="0" cy="2688"/>
            </a:xfrm>
            <a:prstGeom prst="line"/>
            <a:noFill/>
            <a:ln w="19050" cap="flat" cmpd="sng">
              <a:solidFill>
                <a:schemeClr val="dk1">
                  <a:alpha val="100000"/>
                </a:schemeClr>
              </a:solidFill>
              <a:prstDash val="solid"/>
              <a:round/>
            </a:ln>
          </p:spPr>
        </p:sp>
        <p:sp>
          <p:nvSpPr>
            <p:cNvPr id="1049365" name="Line 23"/>
            <p:cNvSpPr/>
            <p:nvPr/>
          </p:nvSpPr>
          <p:spPr>
            <a:xfrm rot="0">
              <a:off x="2933" y="1083"/>
              <a:ext cx="0" cy="2688"/>
            </a:xfrm>
            <a:prstGeom prst="line"/>
            <a:noFill/>
            <a:ln w="19050" cap="flat" cmpd="sng">
              <a:solidFill>
                <a:schemeClr val="dk1">
                  <a:alpha val="100000"/>
                </a:schemeClr>
              </a:solidFill>
              <a:prstDash val="solid"/>
              <a:round/>
            </a:ln>
          </p:spPr>
        </p:sp>
        <p:sp>
          <p:nvSpPr>
            <p:cNvPr id="1049366" name="Line 24"/>
            <p:cNvSpPr/>
            <p:nvPr/>
          </p:nvSpPr>
          <p:spPr>
            <a:xfrm rot="0">
              <a:off x="3173" y="1083"/>
              <a:ext cx="0" cy="2688"/>
            </a:xfrm>
            <a:prstGeom prst="line"/>
            <a:noFill/>
            <a:ln w="19050" cap="flat" cmpd="sng">
              <a:solidFill>
                <a:schemeClr val="dk1">
                  <a:alpha val="100000"/>
                </a:schemeClr>
              </a:solidFill>
              <a:prstDash val="solid"/>
              <a:round/>
            </a:ln>
          </p:spPr>
        </p:sp>
        <p:sp>
          <p:nvSpPr>
            <p:cNvPr id="1049367" name="Line 25"/>
            <p:cNvSpPr/>
            <p:nvPr/>
          </p:nvSpPr>
          <p:spPr>
            <a:xfrm rot="0">
              <a:off x="3413" y="1083"/>
              <a:ext cx="0" cy="2688"/>
            </a:xfrm>
            <a:prstGeom prst="line"/>
            <a:noFill/>
            <a:ln w="19050" cap="flat" cmpd="sng">
              <a:solidFill>
                <a:schemeClr val="dk1">
                  <a:alpha val="100000"/>
                </a:schemeClr>
              </a:solidFill>
              <a:prstDash val="solid"/>
              <a:round/>
            </a:ln>
          </p:spPr>
        </p:sp>
        <p:sp>
          <p:nvSpPr>
            <p:cNvPr id="1049368" name="Line 26"/>
            <p:cNvSpPr/>
            <p:nvPr/>
          </p:nvSpPr>
          <p:spPr>
            <a:xfrm rot="0">
              <a:off x="3653" y="1083"/>
              <a:ext cx="0" cy="2688"/>
            </a:xfrm>
            <a:prstGeom prst="line"/>
            <a:noFill/>
            <a:ln w="19050" cap="flat" cmpd="sng">
              <a:solidFill>
                <a:schemeClr val="dk1">
                  <a:alpha val="100000"/>
                </a:schemeClr>
              </a:solidFill>
              <a:prstDash val="solid"/>
              <a:round/>
            </a:ln>
          </p:spPr>
        </p:sp>
        <p:sp>
          <p:nvSpPr>
            <p:cNvPr id="1049369" name="Line 27"/>
            <p:cNvSpPr/>
            <p:nvPr/>
          </p:nvSpPr>
          <p:spPr>
            <a:xfrm rot="0">
              <a:off x="3893" y="1083"/>
              <a:ext cx="0" cy="2688"/>
            </a:xfrm>
            <a:prstGeom prst="line"/>
            <a:noFill/>
            <a:ln w="19050" cap="flat" cmpd="sng">
              <a:solidFill>
                <a:schemeClr val="dk1">
                  <a:alpha val="100000"/>
                </a:schemeClr>
              </a:solidFill>
              <a:prstDash val="solid"/>
              <a:round/>
            </a:ln>
          </p:spPr>
        </p:sp>
        <p:sp>
          <p:nvSpPr>
            <p:cNvPr id="1049370" name="Line 28"/>
            <p:cNvSpPr/>
            <p:nvPr/>
          </p:nvSpPr>
          <p:spPr>
            <a:xfrm rot="0">
              <a:off x="4133" y="1083"/>
              <a:ext cx="0" cy="2688"/>
            </a:xfrm>
            <a:prstGeom prst="line"/>
            <a:noFill/>
            <a:ln w="19050" cap="flat" cmpd="sng">
              <a:solidFill>
                <a:schemeClr val="dk1">
                  <a:alpha val="100000"/>
                </a:schemeClr>
              </a:solidFill>
              <a:prstDash val="solid"/>
              <a:round/>
            </a:ln>
          </p:spPr>
        </p:sp>
        <p:sp>
          <p:nvSpPr>
            <p:cNvPr id="1049371" name="Line 29"/>
            <p:cNvSpPr/>
            <p:nvPr/>
          </p:nvSpPr>
          <p:spPr>
            <a:xfrm rot="0">
              <a:off x="4373" y="1083"/>
              <a:ext cx="0" cy="2688"/>
            </a:xfrm>
            <a:prstGeom prst="line"/>
            <a:noFill/>
            <a:ln w="19050" cap="flat" cmpd="sng">
              <a:solidFill>
                <a:schemeClr val="dk1">
                  <a:alpha val="100000"/>
                </a:schemeClr>
              </a:solidFill>
              <a:prstDash val="solid"/>
              <a:round/>
            </a:ln>
          </p:spPr>
        </p:sp>
        <p:sp>
          <p:nvSpPr>
            <p:cNvPr id="1049372" name="Line 30"/>
            <p:cNvSpPr/>
            <p:nvPr/>
          </p:nvSpPr>
          <p:spPr>
            <a:xfrm rot="0">
              <a:off x="4613" y="1083"/>
              <a:ext cx="0" cy="2688"/>
            </a:xfrm>
            <a:prstGeom prst="line"/>
            <a:noFill/>
            <a:ln w="19050" cap="flat" cmpd="sng">
              <a:solidFill>
                <a:schemeClr val="dk1">
                  <a:alpha val="100000"/>
                </a:schemeClr>
              </a:solidFill>
              <a:prstDash val="solid"/>
              <a:round/>
            </a:ln>
          </p:spPr>
        </p:sp>
        <p:sp>
          <p:nvSpPr>
            <p:cNvPr id="1049373" name="Oval 31"/>
            <p:cNvSpPr/>
            <p:nvPr/>
          </p:nvSpPr>
          <p:spPr>
            <a:xfrm rot="0">
              <a:off x="1229" y="144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74" name="Oval 32"/>
            <p:cNvSpPr/>
            <p:nvPr/>
          </p:nvSpPr>
          <p:spPr>
            <a:xfrm rot="0">
              <a:off x="1469" y="125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75" name="Oval 33"/>
            <p:cNvSpPr/>
            <p:nvPr/>
          </p:nvSpPr>
          <p:spPr>
            <a:xfrm rot="0">
              <a:off x="1949" y="125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76" name="Oval 34"/>
            <p:cNvSpPr/>
            <p:nvPr/>
          </p:nvSpPr>
          <p:spPr>
            <a:xfrm rot="0">
              <a:off x="2429" y="125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77" name="Oval 35"/>
            <p:cNvSpPr/>
            <p:nvPr/>
          </p:nvSpPr>
          <p:spPr>
            <a:xfrm rot="0">
              <a:off x="2909" y="125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78" name="Oval 36"/>
            <p:cNvSpPr/>
            <p:nvPr/>
          </p:nvSpPr>
          <p:spPr>
            <a:xfrm rot="0">
              <a:off x="3389" y="125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79" name="Oval 37"/>
            <p:cNvSpPr/>
            <p:nvPr/>
          </p:nvSpPr>
          <p:spPr>
            <a:xfrm rot="0">
              <a:off x="3869" y="125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80" name="Oval 38"/>
            <p:cNvSpPr/>
            <p:nvPr/>
          </p:nvSpPr>
          <p:spPr>
            <a:xfrm rot="0">
              <a:off x="4349" y="125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81" name="Line 39"/>
            <p:cNvSpPr/>
            <p:nvPr/>
          </p:nvSpPr>
          <p:spPr>
            <a:xfrm rot="0">
              <a:off x="4853" y="1083"/>
              <a:ext cx="0" cy="2688"/>
            </a:xfrm>
            <a:prstGeom prst="line"/>
            <a:noFill/>
            <a:ln w="19050" cap="flat" cmpd="sng">
              <a:solidFill>
                <a:schemeClr val="dk1">
                  <a:alpha val="100000"/>
                </a:schemeClr>
              </a:solidFill>
              <a:prstDash val="solid"/>
              <a:round/>
            </a:ln>
          </p:spPr>
        </p:sp>
        <p:sp>
          <p:nvSpPr>
            <p:cNvPr id="1049382" name="Oval 40"/>
            <p:cNvSpPr/>
            <p:nvPr/>
          </p:nvSpPr>
          <p:spPr>
            <a:xfrm rot="0">
              <a:off x="4829" y="125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83" name="Oval 41"/>
            <p:cNvSpPr/>
            <p:nvPr/>
          </p:nvSpPr>
          <p:spPr>
            <a:xfrm rot="0">
              <a:off x="1709" y="144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84" name="Oval 42"/>
            <p:cNvSpPr/>
            <p:nvPr/>
          </p:nvSpPr>
          <p:spPr>
            <a:xfrm rot="0">
              <a:off x="2189" y="144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85" name="Oval 43"/>
            <p:cNvSpPr/>
            <p:nvPr/>
          </p:nvSpPr>
          <p:spPr>
            <a:xfrm rot="0">
              <a:off x="2669" y="144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86" name="Oval 44"/>
            <p:cNvSpPr/>
            <p:nvPr/>
          </p:nvSpPr>
          <p:spPr>
            <a:xfrm rot="0">
              <a:off x="3149" y="144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87" name="Oval 45"/>
            <p:cNvSpPr/>
            <p:nvPr/>
          </p:nvSpPr>
          <p:spPr>
            <a:xfrm rot="0">
              <a:off x="3629" y="144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88" name="Oval 46"/>
            <p:cNvSpPr/>
            <p:nvPr/>
          </p:nvSpPr>
          <p:spPr>
            <a:xfrm rot="0">
              <a:off x="4109" y="144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89" name="Oval 47"/>
            <p:cNvSpPr/>
            <p:nvPr/>
          </p:nvSpPr>
          <p:spPr>
            <a:xfrm rot="0">
              <a:off x="4589" y="144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0" name="Oval 48"/>
            <p:cNvSpPr/>
            <p:nvPr/>
          </p:nvSpPr>
          <p:spPr>
            <a:xfrm rot="0">
              <a:off x="1709" y="163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1" name="Oval 49"/>
            <p:cNvSpPr/>
            <p:nvPr/>
          </p:nvSpPr>
          <p:spPr>
            <a:xfrm rot="0">
              <a:off x="1949" y="163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2" name="Oval 50"/>
            <p:cNvSpPr/>
            <p:nvPr/>
          </p:nvSpPr>
          <p:spPr>
            <a:xfrm rot="0">
              <a:off x="2669" y="163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3" name="Oval 51"/>
            <p:cNvSpPr/>
            <p:nvPr/>
          </p:nvSpPr>
          <p:spPr>
            <a:xfrm rot="0">
              <a:off x="2909" y="163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4" name="Oval 52"/>
            <p:cNvSpPr/>
            <p:nvPr/>
          </p:nvSpPr>
          <p:spPr>
            <a:xfrm rot="0">
              <a:off x="3629" y="163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5" name="Oval 53"/>
            <p:cNvSpPr/>
            <p:nvPr/>
          </p:nvSpPr>
          <p:spPr>
            <a:xfrm rot="0">
              <a:off x="3869" y="163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6" name="Oval 54"/>
            <p:cNvSpPr/>
            <p:nvPr/>
          </p:nvSpPr>
          <p:spPr>
            <a:xfrm rot="0">
              <a:off x="4589" y="163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7" name="Oval 55"/>
            <p:cNvSpPr/>
            <p:nvPr/>
          </p:nvSpPr>
          <p:spPr>
            <a:xfrm rot="0">
              <a:off x="4829" y="163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8" name="Oval 56"/>
            <p:cNvSpPr/>
            <p:nvPr/>
          </p:nvSpPr>
          <p:spPr>
            <a:xfrm rot="0">
              <a:off x="1229" y="1827"/>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399" name="Oval 57"/>
            <p:cNvSpPr/>
            <p:nvPr/>
          </p:nvSpPr>
          <p:spPr>
            <a:xfrm rot="0">
              <a:off x="1469" y="1827"/>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0" name="Oval 58"/>
            <p:cNvSpPr/>
            <p:nvPr/>
          </p:nvSpPr>
          <p:spPr>
            <a:xfrm rot="0">
              <a:off x="2189" y="1827"/>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1" name="Oval 59"/>
            <p:cNvSpPr/>
            <p:nvPr/>
          </p:nvSpPr>
          <p:spPr>
            <a:xfrm rot="0">
              <a:off x="2429" y="1827"/>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2" name="Oval 60"/>
            <p:cNvSpPr/>
            <p:nvPr/>
          </p:nvSpPr>
          <p:spPr>
            <a:xfrm rot="0">
              <a:off x="3149" y="1827"/>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3" name="Oval 61"/>
            <p:cNvSpPr/>
            <p:nvPr/>
          </p:nvSpPr>
          <p:spPr>
            <a:xfrm rot="0">
              <a:off x="3389" y="1827"/>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4" name="Oval 62"/>
            <p:cNvSpPr/>
            <p:nvPr/>
          </p:nvSpPr>
          <p:spPr>
            <a:xfrm rot="0">
              <a:off x="4109" y="1827"/>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5" name="Oval 63"/>
            <p:cNvSpPr/>
            <p:nvPr/>
          </p:nvSpPr>
          <p:spPr>
            <a:xfrm rot="0">
              <a:off x="4349" y="1827"/>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6" name="Oval 64"/>
            <p:cNvSpPr/>
            <p:nvPr/>
          </p:nvSpPr>
          <p:spPr>
            <a:xfrm rot="0">
              <a:off x="2189" y="2019"/>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7" name="Oval 65"/>
            <p:cNvSpPr/>
            <p:nvPr/>
          </p:nvSpPr>
          <p:spPr>
            <a:xfrm rot="0">
              <a:off x="2429" y="2019"/>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8" name="Oval 66"/>
            <p:cNvSpPr/>
            <p:nvPr/>
          </p:nvSpPr>
          <p:spPr>
            <a:xfrm rot="0">
              <a:off x="2669" y="2019"/>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09" name="Oval 67"/>
            <p:cNvSpPr/>
            <p:nvPr/>
          </p:nvSpPr>
          <p:spPr>
            <a:xfrm rot="0">
              <a:off x="2909" y="2019"/>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0" name="Oval 68"/>
            <p:cNvSpPr/>
            <p:nvPr/>
          </p:nvSpPr>
          <p:spPr>
            <a:xfrm rot="0">
              <a:off x="4109" y="2019"/>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1" name="Oval 69"/>
            <p:cNvSpPr/>
            <p:nvPr/>
          </p:nvSpPr>
          <p:spPr>
            <a:xfrm rot="0">
              <a:off x="4349" y="2019"/>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2" name="Oval 70"/>
            <p:cNvSpPr/>
            <p:nvPr/>
          </p:nvSpPr>
          <p:spPr>
            <a:xfrm rot="0">
              <a:off x="4589" y="2019"/>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3" name="Oval 71"/>
            <p:cNvSpPr/>
            <p:nvPr/>
          </p:nvSpPr>
          <p:spPr>
            <a:xfrm rot="0">
              <a:off x="4829" y="2019"/>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4" name="Oval 72"/>
            <p:cNvSpPr/>
            <p:nvPr/>
          </p:nvSpPr>
          <p:spPr>
            <a:xfrm rot="0">
              <a:off x="1229" y="221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5" name="Oval 73"/>
            <p:cNvSpPr/>
            <p:nvPr/>
          </p:nvSpPr>
          <p:spPr>
            <a:xfrm rot="0">
              <a:off x="1469" y="221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6" name="Oval 74"/>
            <p:cNvSpPr/>
            <p:nvPr/>
          </p:nvSpPr>
          <p:spPr>
            <a:xfrm rot="0">
              <a:off x="1709" y="221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7" name="Oval 75"/>
            <p:cNvSpPr/>
            <p:nvPr/>
          </p:nvSpPr>
          <p:spPr>
            <a:xfrm rot="0">
              <a:off x="1949" y="221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8" name="Oval 76"/>
            <p:cNvSpPr/>
            <p:nvPr/>
          </p:nvSpPr>
          <p:spPr>
            <a:xfrm rot="0">
              <a:off x="3149" y="221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19" name="Oval 77"/>
            <p:cNvSpPr/>
            <p:nvPr/>
          </p:nvSpPr>
          <p:spPr>
            <a:xfrm rot="0">
              <a:off x="3389" y="221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20" name="Oval 78"/>
            <p:cNvSpPr/>
            <p:nvPr/>
          </p:nvSpPr>
          <p:spPr>
            <a:xfrm rot="0">
              <a:off x="3629" y="221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21" name="Oval 79"/>
            <p:cNvSpPr/>
            <p:nvPr/>
          </p:nvSpPr>
          <p:spPr>
            <a:xfrm rot="0">
              <a:off x="3869" y="2211"/>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22" name="Oval 80"/>
            <p:cNvSpPr/>
            <p:nvPr/>
          </p:nvSpPr>
          <p:spPr>
            <a:xfrm rot="0">
              <a:off x="3149" y="240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23" name="Line 81"/>
            <p:cNvSpPr/>
            <p:nvPr/>
          </p:nvSpPr>
          <p:spPr>
            <a:xfrm rot="0">
              <a:off x="869" y="3483"/>
              <a:ext cx="4176" cy="0"/>
            </a:xfrm>
            <a:prstGeom prst="line"/>
            <a:noFill/>
            <a:ln w="19050" cap="flat" cmpd="sng">
              <a:solidFill>
                <a:schemeClr val="dk1">
                  <a:alpha val="100000"/>
                </a:schemeClr>
              </a:solidFill>
              <a:prstDash val="solid"/>
              <a:round/>
            </a:ln>
          </p:spPr>
        </p:sp>
        <p:sp>
          <p:nvSpPr>
            <p:cNvPr id="1049424" name="Line 82"/>
            <p:cNvSpPr/>
            <p:nvPr/>
          </p:nvSpPr>
          <p:spPr>
            <a:xfrm rot="0">
              <a:off x="869" y="3675"/>
              <a:ext cx="4176" cy="0"/>
            </a:xfrm>
            <a:prstGeom prst="line"/>
            <a:noFill/>
            <a:ln w="19050" cap="flat" cmpd="sng">
              <a:solidFill>
                <a:schemeClr val="dk1">
                  <a:alpha val="100000"/>
                </a:schemeClr>
              </a:solidFill>
              <a:prstDash val="solid"/>
              <a:round/>
            </a:ln>
          </p:spPr>
        </p:sp>
        <p:sp>
          <p:nvSpPr>
            <p:cNvPr id="1049425" name="Oval 83"/>
            <p:cNvSpPr/>
            <p:nvPr/>
          </p:nvSpPr>
          <p:spPr>
            <a:xfrm rot="0">
              <a:off x="3389" y="240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26" name="Oval 84"/>
            <p:cNvSpPr/>
            <p:nvPr/>
          </p:nvSpPr>
          <p:spPr>
            <a:xfrm rot="0">
              <a:off x="3629" y="240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27" name="Oval 85"/>
            <p:cNvSpPr/>
            <p:nvPr/>
          </p:nvSpPr>
          <p:spPr>
            <a:xfrm rot="0">
              <a:off x="3869" y="240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28" name="Oval 86"/>
            <p:cNvSpPr/>
            <p:nvPr/>
          </p:nvSpPr>
          <p:spPr>
            <a:xfrm rot="0">
              <a:off x="4109" y="240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29" name="Oval 87"/>
            <p:cNvSpPr/>
            <p:nvPr/>
          </p:nvSpPr>
          <p:spPr>
            <a:xfrm rot="0">
              <a:off x="4349" y="240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0" name="Oval 88"/>
            <p:cNvSpPr/>
            <p:nvPr/>
          </p:nvSpPr>
          <p:spPr>
            <a:xfrm rot="0">
              <a:off x="4589" y="240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1" name="Oval 89"/>
            <p:cNvSpPr/>
            <p:nvPr/>
          </p:nvSpPr>
          <p:spPr>
            <a:xfrm rot="0">
              <a:off x="4829" y="2403"/>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2" name="Oval 90"/>
            <p:cNvSpPr/>
            <p:nvPr/>
          </p:nvSpPr>
          <p:spPr>
            <a:xfrm rot="0">
              <a:off x="1229" y="259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3" name="Oval 91"/>
            <p:cNvSpPr/>
            <p:nvPr/>
          </p:nvSpPr>
          <p:spPr>
            <a:xfrm rot="0">
              <a:off x="1469" y="259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4" name="Oval 92"/>
            <p:cNvSpPr/>
            <p:nvPr/>
          </p:nvSpPr>
          <p:spPr>
            <a:xfrm rot="0">
              <a:off x="1709" y="259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5" name="Oval 93"/>
            <p:cNvSpPr/>
            <p:nvPr/>
          </p:nvSpPr>
          <p:spPr>
            <a:xfrm rot="0">
              <a:off x="1949" y="259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6" name="Oval 94"/>
            <p:cNvSpPr/>
            <p:nvPr/>
          </p:nvSpPr>
          <p:spPr>
            <a:xfrm rot="0">
              <a:off x="2189" y="259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7" name="Oval 95"/>
            <p:cNvSpPr/>
            <p:nvPr/>
          </p:nvSpPr>
          <p:spPr>
            <a:xfrm rot="0">
              <a:off x="2429" y="259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8" name="Oval 96"/>
            <p:cNvSpPr/>
            <p:nvPr/>
          </p:nvSpPr>
          <p:spPr>
            <a:xfrm rot="0">
              <a:off x="2669" y="259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39" name="Oval 97"/>
            <p:cNvSpPr/>
            <p:nvPr/>
          </p:nvSpPr>
          <p:spPr>
            <a:xfrm rot="0">
              <a:off x="2909" y="2595"/>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440" name="Line 98"/>
            <p:cNvSpPr/>
            <p:nvPr/>
          </p:nvSpPr>
          <p:spPr>
            <a:xfrm rot="0">
              <a:off x="1445" y="3051"/>
              <a:ext cx="96" cy="96"/>
            </a:xfrm>
            <a:prstGeom prst="line"/>
            <a:noFill/>
            <a:ln w="38100" cap="flat" cmpd="sng">
              <a:solidFill>
                <a:schemeClr val="dk1">
                  <a:alpha val="100000"/>
                </a:schemeClr>
              </a:solidFill>
              <a:prstDash val="solid"/>
              <a:round/>
            </a:ln>
          </p:spPr>
        </p:sp>
        <p:sp>
          <p:nvSpPr>
            <p:cNvPr id="1049441" name="Line 99"/>
            <p:cNvSpPr/>
            <p:nvPr/>
          </p:nvSpPr>
          <p:spPr>
            <a:xfrm rot="0" flipH="1">
              <a:off x="1445" y="3051"/>
              <a:ext cx="96" cy="96"/>
            </a:xfrm>
            <a:prstGeom prst="line"/>
            <a:noFill/>
            <a:ln w="38100" cap="flat" cmpd="sng">
              <a:solidFill>
                <a:schemeClr val="dk1">
                  <a:alpha val="100000"/>
                </a:schemeClr>
              </a:solidFill>
              <a:prstDash val="solid"/>
              <a:round/>
            </a:ln>
          </p:spPr>
        </p:sp>
        <p:sp>
          <p:nvSpPr>
            <p:cNvPr id="1049442" name="Line 100"/>
            <p:cNvSpPr/>
            <p:nvPr/>
          </p:nvSpPr>
          <p:spPr>
            <a:xfrm rot="0">
              <a:off x="1685" y="3051"/>
              <a:ext cx="96" cy="96"/>
            </a:xfrm>
            <a:prstGeom prst="line"/>
            <a:noFill/>
            <a:ln w="38100" cap="flat" cmpd="sng">
              <a:solidFill>
                <a:schemeClr val="dk1">
                  <a:alpha val="100000"/>
                </a:schemeClr>
              </a:solidFill>
              <a:prstDash val="solid"/>
              <a:round/>
            </a:ln>
          </p:spPr>
        </p:sp>
        <p:sp>
          <p:nvSpPr>
            <p:cNvPr id="1049443" name="Line 101"/>
            <p:cNvSpPr/>
            <p:nvPr/>
          </p:nvSpPr>
          <p:spPr>
            <a:xfrm rot="0" flipH="1">
              <a:off x="1685" y="3051"/>
              <a:ext cx="96" cy="96"/>
            </a:xfrm>
            <a:prstGeom prst="line"/>
            <a:noFill/>
            <a:ln w="38100" cap="flat" cmpd="sng">
              <a:solidFill>
                <a:schemeClr val="dk1">
                  <a:alpha val="100000"/>
                </a:schemeClr>
              </a:solidFill>
              <a:prstDash val="solid"/>
              <a:round/>
            </a:ln>
          </p:spPr>
        </p:sp>
        <p:sp>
          <p:nvSpPr>
            <p:cNvPr id="1049444" name="Line 102"/>
            <p:cNvSpPr/>
            <p:nvPr/>
          </p:nvSpPr>
          <p:spPr>
            <a:xfrm rot="0">
              <a:off x="2405" y="3051"/>
              <a:ext cx="96" cy="96"/>
            </a:xfrm>
            <a:prstGeom prst="line"/>
            <a:noFill/>
            <a:ln w="38100" cap="flat" cmpd="sng">
              <a:solidFill>
                <a:schemeClr val="dk1">
                  <a:alpha val="100000"/>
                </a:schemeClr>
              </a:solidFill>
              <a:prstDash val="solid"/>
              <a:round/>
            </a:ln>
          </p:spPr>
        </p:sp>
        <p:sp>
          <p:nvSpPr>
            <p:cNvPr id="1049445" name="Line 103"/>
            <p:cNvSpPr/>
            <p:nvPr/>
          </p:nvSpPr>
          <p:spPr>
            <a:xfrm rot="0" flipH="1">
              <a:off x="2405" y="3051"/>
              <a:ext cx="96" cy="96"/>
            </a:xfrm>
            <a:prstGeom prst="line"/>
            <a:noFill/>
            <a:ln w="38100" cap="flat" cmpd="sng">
              <a:solidFill>
                <a:schemeClr val="dk1">
                  <a:alpha val="100000"/>
                </a:schemeClr>
              </a:solidFill>
              <a:prstDash val="solid"/>
              <a:round/>
            </a:ln>
          </p:spPr>
        </p:sp>
        <p:sp>
          <p:nvSpPr>
            <p:cNvPr id="1049446" name="Line 104"/>
            <p:cNvSpPr/>
            <p:nvPr/>
          </p:nvSpPr>
          <p:spPr>
            <a:xfrm rot="0">
              <a:off x="2645" y="3051"/>
              <a:ext cx="96" cy="96"/>
            </a:xfrm>
            <a:prstGeom prst="line"/>
            <a:noFill/>
            <a:ln w="38100" cap="flat" cmpd="sng">
              <a:solidFill>
                <a:schemeClr val="dk1">
                  <a:alpha val="100000"/>
                </a:schemeClr>
              </a:solidFill>
              <a:prstDash val="solid"/>
              <a:round/>
            </a:ln>
          </p:spPr>
        </p:sp>
        <p:sp>
          <p:nvSpPr>
            <p:cNvPr id="1049447" name="Line 105"/>
            <p:cNvSpPr/>
            <p:nvPr/>
          </p:nvSpPr>
          <p:spPr>
            <a:xfrm rot="0" flipH="1">
              <a:off x="2645" y="3051"/>
              <a:ext cx="96" cy="96"/>
            </a:xfrm>
            <a:prstGeom prst="line"/>
            <a:noFill/>
            <a:ln w="38100" cap="flat" cmpd="sng">
              <a:solidFill>
                <a:schemeClr val="dk1">
                  <a:alpha val="100000"/>
                </a:schemeClr>
              </a:solidFill>
              <a:prstDash val="solid"/>
              <a:round/>
            </a:ln>
          </p:spPr>
        </p:sp>
        <p:sp>
          <p:nvSpPr>
            <p:cNvPr id="1049448" name="Line 106"/>
            <p:cNvSpPr/>
            <p:nvPr/>
          </p:nvSpPr>
          <p:spPr>
            <a:xfrm rot="0">
              <a:off x="3365" y="3051"/>
              <a:ext cx="96" cy="96"/>
            </a:xfrm>
            <a:prstGeom prst="line"/>
            <a:noFill/>
            <a:ln w="38100" cap="flat" cmpd="sng">
              <a:solidFill>
                <a:schemeClr val="dk1">
                  <a:alpha val="100000"/>
                </a:schemeClr>
              </a:solidFill>
              <a:prstDash val="solid"/>
              <a:round/>
            </a:ln>
          </p:spPr>
        </p:sp>
        <p:sp>
          <p:nvSpPr>
            <p:cNvPr id="1049449" name="Line 107"/>
            <p:cNvSpPr/>
            <p:nvPr/>
          </p:nvSpPr>
          <p:spPr>
            <a:xfrm rot="0" flipH="1">
              <a:off x="3365" y="3051"/>
              <a:ext cx="96" cy="96"/>
            </a:xfrm>
            <a:prstGeom prst="line"/>
            <a:noFill/>
            <a:ln w="38100" cap="flat" cmpd="sng">
              <a:solidFill>
                <a:schemeClr val="dk1">
                  <a:alpha val="100000"/>
                </a:schemeClr>
              </a:solidFill>
              <a:prstDash val="solid"/>
              <a:round/>
            </a:ln>
          </p:spPr>
        </p:sp>
        <p:sp>
          <p:nvSpPr>
            <p:cNvPr id="1049450" name="Line 108"/>
            <p:cNvSpPr/>
            <p:nvPr/>
          </p:nvSpPr>
          <p:spPr>
            <a:xfrm rot="0">
              <a:off x="3605" y="3051"/>
              <a:ext cx="96" cy="96"/>
            </a:xfrm>
            <a:prstGeom prst="line"/>
            <a:noFill/>
            <a:ln w="38100" cap="flat" cmpd="sng">
              <a:solidFill>
                <a:schemeClr val="dk1">
                  <a:alpha val="100000"/>
                </a:schemeClr>
              </a:solidFill>
              <a:prstDash val="solid"/>
              <a:round/>
            </a:ln>
          </p:spPr>
        </p:sp>
        <p:sp>
          <p:nvSpPr>
            <p:cNvPr id="1049451" name="Line 109"/>
            <p:cNvSpPr/>
            <p:nvPr/>
          </p:nvSpPr>
          <p:spPr>
            <a:xfrm rot="0" flipH="1">
              <a:off x="3605" y="3051"/>
              <a:ext cx="96" cy="96"/>
            </a:xfrm>
            <a:prstGeom prst="line"/>
            <a:noFill/>
            <a:ln w="38100" cap="flat" cmpd="sng">
              <a:solidFill>
                <a:schemeClr val="dk1">
                  <a:alpha val="100000"/>
                </a:schemeClr>
              </a:solidFill>
              <a:prstDash val="solid"/>
              <a:round/>
            </a:ln>
          </p:spPr>
        </p:sp>
        <p:sp>
          <p:nvSpPr>
            <p:cNvPr id="1049452" name="Line 110"/>
            <p:cNvSpPr/>
            <p:nvPr/>
          </p:nvSpPr>
          <p:spPr>
            <a:xfrm rot="0">
              <a:off x="4325" y="3051"/>
              <a:ext cx="96" cy="96"/>
            </a:xfrm>
            <a:prstGeom prst="line"/>
            <a:noFill/>
            <a:ln w="38100" cap="flat" cmpd="sng">
              <a:solidFill>
                <a:schemeClr val="dk1">
                  <a:alpha val="100000"/>
                </a:schemeClr>
              </a:solidFill>
              <a:prstDash val="solid"/>
              <a:round/>
            </a:ln>
          </p:spPr>
        </p:sp>
        <p:sp>
          <p:nvSpPr>
            <p:cNvPr id="1049453" name="Line 111"/>
            <p:cNvSpPr/>
            <p:nvPr/>
          </p:nvSpPr>
          <p:spPr>
            <a:xfrm rot="0" flipH="1">
              <a:off x="4325" y="3051"/>
              <a:ext cx="96" cy="96"/>
            </a:xfrm>
            <a:prstGeom prst="line"/>
            <a:noFill/>
            <a:ln w="38100" cap="flat" cmpd="sng">
              <a:solidFill>
                <a:schemeClr val="dk1">
                  <a:alpha val="100000"/>
                </a:schemeClr>
              </a:solidFill>
              <a:prstDash val="solid"/>
              <a:round/>
            </a:ln>
          </p:spPr>
        </p:sp>
        <p:sp>
          <p:nvSpPr>
            <p:cNvPr id="1049454" name="Line 112"/>
            <p:cNvSpPr/>
            <p:nvPr/>
          </p:nvSpPr>
          <p:spPr>
            <a:xfrm rot="0">
              <a:off x="4565" y="3051"/>
              <a:ext cx="96" cy="96"/>
            </a:xfrm>
            <a:prstGeom prst="line"/>
            <a:noFill/>
            <a:ln w="38100" cap="flat" cmpd="sng">
              <a:solidFill>
                <a:schemeClr val="dk1">
                  <a:alpha val="100000"/>
                </a:schemeClr>
              </a:solidFill>
              <a:prstDash val="solid"/>
              <a:round/>
            </a:ln>
          </p:spPr>
        </p:sp>
        <p:sp>
          <p:nvSpPr>
            <p:cNvPr id="1049455" name="Line 113"/>
            <p:cNvSpPr/>
            <p:nvPr/>
          </p:nvSpPr>
          <p:spPr>
            <a:xfrm rot="0" flipH="1">
              <a:off x="4565" y="3051"/>
              <a:ext cx="96" cy="96"/>
            </a:xfrm>
            <a:prstGeom prst="line"/>
            <a:noFill/>
            <a:ln w="38100" cap="flat" cmpd="sng">
              <a:solidFill>
                <a:schemeClr val="dk1">
                  <a:alpha val="100000"/>
                </a:schemeClr>
              </a:solidFill>
              <a:prstDash val="solid"/>
              <a:round/>
            </a:ln>
          </p:spPr>
        </p:sp>
        <p:sp>
          <p:nvSpPr>
            <p:cNvPr id="1049456" name="Line 114"/>
            <p:cNvSpPr/>
            <p:nvPr/>
          </p:nvSpPr>
          <p:spPr>
            <a:xfrm rot="0">
              <a:off x="1685" y="3243"/>
              <a:ext cx="96" cy="96"/>
            </a:xfrm>
            <a:prstGeom prst="line"/>
            <a:noFill/>
            <a:ln w="38100" cap="flat" cmpd="sng">
              <a:solidFill>
                <a:schemeClr val="dk1">
                  <a:alpha val="100000"/>
                </a:schemeClr>
              </a:solidFill>
              <a:prstDash val="solid"/>
              <a:round/>
            </a:ln>
          </p:spPr>
        </p:sp>
        <p:sp>
          <p:nvSpPr>
            <p:cNvPr id="1049457" name="Line 115"/>
            <p:cNvSpPr/>
            <p:nvPr/>
          </p:nvSpPr>
          <p:spPr>
            <a:xfrm rot="0" flipH="1">
              <a:off x="1685" y="3243"/>
              <a:ext cx="96" cy="96"/>
            </a:xfrm>
            <a:prstGeom prst="line"/>
            <a:noFill/>
            <a:ln w="38100" cap="flat" cmpd="sng">
              <a:solidFill>
                <a:schemeClr val="dk1">
                  <a:alpha val="100000"/>
                </a:schemeClr>
              </a:solidFill>
              <a:prstDash val="solid"/>
              <a:round/>
            </a:ln>
          </p:spPr>
        </p:sp>
        <p:sp>
          <p:nvSpPr>
            <p:cNvPr id="1049458" name="Line 116"/>
            <p:cNvSpPr/>
            <p:nvPr/>
          </p:nvSpPr>
          <p:spPr>
            <a:xfrm rot="0">
              <a:off x="1925" y="3243"/>
              <a:ext cx="96" cy="96"/>
            </a:xfrm>
            <a:prstGeom prst="line"/>
            <a:noFill/>
            <a:ln w="38100" cap="flat" cmpd="sng">
              <a:solidFill>
                <a:schemeClr val="dk1">
                  <a:alpha val="100000"/>
                </a:schemeClr>
              </a:solidFill>
              <a:prstDash val="solid"/>
              <a:round/>
            </a:ln>
          </p:spPr>
        </p:sp>
        <p:sp>
          <p:nvSpPr>
            <p:cNvPr id="1049459" name="Line 117"/>
            <p:cNvSpPr/>
            <p:nvPr/>
          </p:nvSpPr>
          <p:spPr>
            <a:xfrm rot="0" flipH="1">
              <a:off x="1925" y="3243"/>
              <a:ext cx="96" cy="96"/>
            </a:xfrm>
            <a:prstGeom prst="line"/>
            <a:noFill/>
            <a:ln w="38100" cap="flat" cmpd="sng">
              <a:solidFill>
                <a:schemeClr val="dk1">
                  <a:alpha val="100000"/>
                </a:schemeClr>
              </a:solidFill>
              <a:prstDash val="solid"/>
              <a:round/>
            </a:ln>
          </p:spPr>
        </p:sp>
        <p:sp>
          <p:nvSpPr>
            <p:cNvPr id="1049460" name="Line 118"/>
            <p:cNvSpPr/>
            <p:nvPr/>
          </p:nvSpPr>
          <p:spPr>
            <a:xfrm rot="0">
              <a:off x="2165" y="3243"/>
              <a:ext cx="96" cy="96"/>
            </a:xfrm>
            <a:prstGeom prst="line"/>
            <a:noFill/>
            <a:ln w="38100" cap="flat" cmpd="sng">
              <a:solidFill>
                <a:schemeClr val="dk1">
                  <a:alpha val="100000"/>
                </a:schemeClr>
              </a:solidFill>
              <a:prstDash val="solid"/>
              <a:round/>
            </a:ln>
          </p:spPr>
        </p:sp>
        <p:sp>
          <p:nvSpPr>
            <p:cNvPr id="1049461" name="Line 119"/>
            <p:cNvSpPr/>
            <p:nvPr/>
          </p:nvSpPr>
          <p:spPr>
            <a:xfrm rot="0" flipH="1">
              <a:off x="2165" y="3243"/>
              <a:ext cx="96" cy="96"/>
            </a:xfrm>
            <a:prstGeom prst="line"/>
            <a:noFill/>
            <a:ln w="38100" cap="flat" cmpd="sng">
              <a:solidFill>
                <a:schemeClr val="dk1">
                  <a:alpha val="100000"/>
                </a:schemeClr>
              </a:solidFill>
              <a:prstDash val="solid"/>
              <a:round/>
            </a:ln>
          </p:spPr>
        </p:sp>
        <p:sp>
          <p:nvSpPr>
            <p:cNvPr id="1049462" name="Line 120"/>
            <p:cNvSpPr/>
            <p:nvPr/>
          </p:nvSpPr>
          <p:spPr>
            <a:xfrm rot="0">
              <a:off x="2405" y="3243"/>
              <a:ext cx="96" cy="96"/>
            </a:xfrm>
            <a:prstGeom prst="line"/>
            <a:noFill/>
            <a:ln w="38100" cap="flat" cmpd="sng">
              <a:solidFill>
                <a:schemeClr val="dk1">
                  <a:alpha val="100000"/>
                </a:schemeClr>
              </a:solidFill>
              <a:prstDash val="solid"/>
              <a:round/>
            </a:ln>
          </p:spPr>
        </p:sp>
        <p:sp>
          <p:nvSpPr>
            <p:cNvPr id="1049463" name="Line 121"/>
            <p:cNvSpPr/>
            <p:nvPr/>
          </p:nvSpPr>
          <p:spPr>
            <a:xfrm rot="0" flipH="1">
              <a:off x="2405" y="3243"/>
              <a:ext cx="96" cy="96"/>
            </a:xfrm>
            <a:prstGeom prst="line"/>
            <a:noFill/>
            <a:ln w="38100" cap="flat" cmpd="sng">
              <a:solidFill>
                <a:schemeClr val="dk1">
                  <a:alpha val="100000"/>
                </a:schemeClr>
              </a:solidFill>
              <a:prstDash val="solid"/>
              <a:round/>
            </a:ln>
          </p:spPr>
        </p:sp>
        <p:sp>
          <p:nvSpPr>
            <p:cNvPr id="1049464" name="Line 122"/>
            <p:cNvSpPr/>
            <p:nvPr/>
          </p:nvSpPr>
          <p:spPr>
            <a:xfrm rot="0">
              <a:off x="2165" y="3435"/>
              <a:ext cx="96" cy="96"/>
            </a:xfrm>
            <a:prstGeom prst="line"/>
            <a:noFill/>
            <a:ln w="38100" cap="flat" cmpd="sng">
              <a:solidFill>
                <a:schemeClr val="dk1">
                  <a:alpha val="100000"/>
                </a:schemeClr>
              </a:solidFill>
              <a:prstDash val="solid"/>
              <a:round/>
            </a:ln>
          </p:spPr>
        </p:sp>
        <p:sp>
          <p:nvSpPr>
            <p:cNvPr id="1049465" name="Line 123"/>
            <p:cNvSpPr/>
            <p:nvPr/>
          </p:nvSpPr>
          <p:spPr>
            <a:xfrm rot="0" flipH="1">
              <a:off x="2165" y="3435"/>
              <a:ext cx="96" cy="96"/>
            </a:xfrm>
            <a:prstGeom prst="line"/>
            <a:noFill/>
            <a:ln w="38100" cap="flat" cmpd="sng">
              <a:solidFill>
                <a:schemeClr val="dk1">
                  <a:alpha val="100000"/>
                </a:schemeClr>
              </a:solidFill>
              <a:prstDash val="solid"/>
              <a:round/>
            </a:ln>
          </p:spPr>
        </p:sp>
        <p:sp>
          <p:nvSpPr>
            <p:cNvPr id="1049466" name="Line 124"/>
            <p:cNvSpPr/>
            <p:nvPr/>
          </p:nvSpPr>
          <p:spPr>
            <a:xfrm rot="0">
              <a:off x="2405" y="3435"/>
              <a:ext cx="96" cy="96"/>
            </a:xfrm>
            <a:prstGeom prst="line"/>
            <a:noFill/>
            <a:ln w="38100" cap="flat" cmpd="sng">
              <a:solidFill>
                <a:schemeClr val="dk1">
                  <a:alpha val="100000"/>
                </a:schemeClr>
              </a:solidFill>
              <a:prstDash val="solid"/>
              <a:round/>
            </a:ln>
          </p:spPr>
        </p:sp>
        <p:sp>
          <p:nvSpPr>
            <p:cNvPr id="1049467" name="Line 125"/>
            <p:cNvSpPr/>
            <p:nvPr/>
          </p:nvSpPr>
          <p:spPr>
            <a:xfrm rot="0" flipH="1">
              <a:off x="2405" y="3435"/>
              <a:ext cx="96" cy="96"/>
            </a:xfrm>
            <a:prstGeom prst="line"/>
            <a:noFill/>
            <a:ln w="38100" cap="flat" cmpd="sng">
              <a:solidFill>
                <a:schemeClr val="dk1">
                  <a:alpha val="100000"/>
                </a:schemeClr>
              </a:solidFill>
              <a:prstDash val="solid"/>
              <a:round/>
            </a:ln>
          </p:spPr>
        </p:sp>
        <p:sp>
          <p:nvSpPr>
            <p:cNvPr id="1049468" name="Line 126"/>
            <p:cNvSpPr/>
            <p:nvPr/>
          </p:nvSpPr>
          <p:spPr>
            <a:xfrm rot="0">
              <a:off x="2645" y="3435"/>
              <a:ext cx="96" cy="96"/>
            </a:xfrm>
            <a:prstGeom prst="line"/>
            <a:noFill/>
            <a:ln w="38100" cap="flat" cmpd="sng">
              <a:solidFill>
                <a:schemeClr val="dk1">
                  <a:alpha val="100000"/>
                </a:schemeClr>
              </a:solidFill>
              <a:prstDash val="solid"/>
              <a:round/>
            </a:ln>
          </p:spPr>
        </p:sp>
        <p:sp>
          <p:nvSpPr>
            <p:cNvPr id="1049469" name="Line 127"/>
            <p:cNvSpPr/>
            <p:nvPr/>
          </p:nvSpPr>
          <p:spPr>
            <a:xfrm rot="0" flipH="1">
              <a:off x="2645" y="3435"/>
              <a:ext cx="96" cy="96"/>
            </a:xfrm>
            <a:prstGeom prst="line"/>
            <a:noFill/>
            <a:ln w="38100" cap="flat" cmpd="sng">
              <a:solidFill>
                <a:schemeClr val="dk1">
                  <a:alpha val="100000"/>
                </a:schemeClr>
              </a:solidFill>
              <a:prstDash val="solid"/>
              <a:round/>
            </a:ln>
          </p:spPr>
        </p:sp>
        <p:sp>
          <p:nvSpPr>
            <p:cNvPr id="1049470" name="Line 128"/>
            <p:cNvSpPr/>
            <p:nvPr/>
          </p:nvSpPr>
          <p:spPr>
            <a:xfrm rot="0">
              <a:off x="2885" y="3435"/>
              <a:ext cx="96" cy="96"/>
            </a:xfrm>
            <a:prstGeom prst="line"/>
            <a:noFill/>
            <a:ln w="38100" cap="flat" cmpd="sng">
              <a:solidFill>
                <a:schemeClr val="dk1">
                  <a:alpha val="100000"/>
                </a:schemeClr>
              </a:solidFill>
              <a:prstDash val="solid"/>
              <a:round/>
            </a:ln>
          </p:spPr>
        </p:sp>
        <p:sp>
          <p:nvSpPr>
            <p:cNvPr id="1049471" name="Line 129"/>
            <p:cNvSpPr/>
            <p:nvPr/>
          </p:nvSpPr>
          <p:spPr>
            <a:xfrm rot="0" flipH="1">
              <a:off x="2885" y="3435"/>
              <a:ext cx="96" cy="96"/>
            </a:xfrm>
            <a:prstGeom prst="line"/>
            <a:noFill/>
            <a:ln w="38100" cap="flat" cmpd="sng">
              <a:solidFill>
                <a:schemeClr val="dk1">
                  <a:alpha val="100000"/>
                </a:schemeClr>
              </a:solidFill>
              <a:prstDash val="solid"/>
              <a:round/>
            </a:ln>
          </p:spPr>
        </p:sp>
        <p:sp>
          <p:nvSpPr>
            <p:cNvPr id="1049472" name="Line 130"/>
            <p:cNvSpPr/>
            <p:nvPr/>
          </p:nvSpPr>
          <p:spPr>
            <a:xfrm rot="0">
              <a:off x="3125" y="3435"/>
              <a:ext cx="96" cy="96"/>
            </a:xfrm>
            <a:prstGeom prst="line"/>
            <a:noFill/>
            <a:ln w="38100" cap="flat" cmpd="sng">
              <a:solidFill>
                <a:schemeClr val="dk1">
                  <a:alpha val="100000"/>
                </a:schemeClr>
              </a:solidFill>
              <a:prstDash val="solid"/>
              <a:round/>
            </a:ln>
          </p:spPr>
        </p:sp>
        <p:sp>
          <p:nvSpPr>
            <p:cNvPr id="1049473" name="Line 131"/>
            <p:cNvSpPr/>
            <p:nvPr/>
          </p:nvSpPr>
          <p:spPr>
            <a:xfrm rot="0" flipH="1">
              <a:off x="3125" y="3435"/>
              <a:ext cx="96" cy="96"/>
            </a:xfrm>
            <a:prstGeom prst="line"/>
            <a:noFill/>
            <a:ln w="38100" cap="flat" cmpd="sng">
              <a:solidFill>
                <a:schemeClr val="dk1">
                  <a:alpha val="100000"/>
                </a:schemeClr>
              </a:solidFill>
              <a:prstDash val="solid"/>
              <a:round/>
            </a:ln>
          </p:spPr>
        </p:sp>
        <p:sp>
          <p:nvSpPr>
            <p:cNvPr id="1049474" name="Line 132"/>
            <p:cNvSpPr/>
            <p:nvPr/>
          </p:nvSpPr>
          <p:spPr>
            <a:xfrm rot="0">
              <a:off x="3125" y="3627"/>
              <a:ext cx="96" cy="96"/>
            </a:xfrm>
            <a:prstGeom prst="line"/>
            <a:noFill/>
            <a:ln w="38100" cap="flat" cmpd="sng">
              <a:solidFill>
                <a:schemeClr val="dk1">
                  <a:alpha val="100000"/>
                </a:schemeClr>
              </a:solidFill>
              <a:prstDash val="solid"/>
              <a:round/>
            </a:ln>
          </p:spPr>
        </p:sp>
        <p:sp>
          <p:nvSpPr>
            <p:cNvPr id="1049475" name="Line 133"/>
            <p:cNvSpPr/>
            <p:nvPr/>
          </p:nvSpPr>
          <p:spPr>
            <a:xfrm rot="0" flipH="1">
              <a:off x="3125" y="3627"/>
              <a:ext cx="96" cy="96"/>
            </a:xfrm>
            <a:prstGeom prst="line"/>
            <a:noFill/>
            <a:ln w="38100" cap="flat" cmpd="sng">
              <a:solidFill>
                <a:schemeClr val="dk1">
                  <a:alpha val="100000"/>
                </a:schemeClr>
              </a:solidFill>
              <a:prstDash val="solid"/>
              <a:round/>
            </a:ln>
          </p:spPr>
        </p:sp>
        <p:sp>
          <p:nvSpPr>
            <p:cNvPr id="1049476" name="Line 134"/>
            <p:cNvSpPr/>
            <p:nvPr/>
          </p:nvSpPr>
          <p:spPr>
            <a:xfrm rot="0">
              <a:off x="3365" y="3435"/>
              <a:ext cx="96" cy="96"/>
            </a:xfrm>
            <a:prstGeom prst="line"/>
            <a:noFill/>
            <a:ln w="38100" cap="flat" cmpd="sng">
              <a:solidFill>
                <a:schemeClr val="dk1">
                  <a:alpha val="100000"/>
                </a:schemeClr>
              </a:solidFill>
              <a:prstDash val="solid"/>
              <a:round/>
            </a:ln>
          </p:spPr>
        </p:sp>
        <p:sp>
          <p:nvSpPr>
            <p:cNvPr id="1049477" name="Line 135"/>
            <p:cNvSpPr/>
            <p:nvPr/>
          </p:nvSpPr>
          <p:spPr>
            <a:xfrm rot="0" flipH="1">
              <a:off x="3365" y="3435"/>
              <a:ext cx="96" cy="96"/>
            </a:xfrm>
            <a:prstGeom prst="line"/>
            <a:noFill/>
            <a:ln w="38100" cap="flat" cmpd="sng">
              <a:solidFill>
                <a:schemeClr val="dk1">
                  <a:alpha val="100000"/>
                </a:schemeClr>
              </a:solidFill>
              <a:prstDash val="solid"/>
              <a:round/>
            </a:ln>
          </p:spPr>
        </p:sp>
        <p:sp>
          <p:nvSpPr>
            <p:cNvPr id="1049478" name="Line 136"/>
            <p:cNvSpPr/>
            <p:nvPr/>
          </p:nvSpPr>
          <p:spPr>
            <a:xfrm rot="0">
              <a:off x="3365" y="3627"/>
              <a:ext cx="96" cy="96"/>
            </a:xfrm>
            <a:prstGeom prst="line"/>
            <a:noFill/>
            <a:ln w="38100" cap="flat" cmpd="sng">
              <a:solidFill>
                <a:schemeClr val="dk1">
                  <a:alpha val="100000"/>
                </a:schemeClr>
              </a:solidFill>
              <a:prstDash val="solid"/>
              <a:round/>
            </a:ln>
          </p:spPr>
        </p:sp>
        <p:sp>
          <p:nvSpPr>
            <p:cNvPr id="1049479" name="Line 137"/>
            <p:cNvSpPr/>
            <p:nvPr/>
          </p:nvSpPr>
          <p:spPr>
            <a:xfrm rot="0" flipH="1">
              <a:off x="3365" y="3627"/>
              <a:ext cx="96" cy="96"/>
            </a:xfrm>
            <a:prstGeom prst="line"/>
            <a:noFill/>
            <a:ln w="38100" cap="flat" cmpd="sng">
              <a:solidFill>
                <a:schemeClr val="dk1">
                  <a:alpha val="100000"/>
                </a:schemeClr>
              </a:solidFill>
              <a:prstDash val="solid"/>
              <a:round/>
            </a:ln>
          </p:spPr>
        </p:sp>
        <p:sp>
          <p:nvSpPr>
            <p:cNvPr id="1049480" name="Line 138"/>
            <p:cNvSpPr/>
            <p:nvPr/>
          </p:nvSpPr>
          <p:spPr>
            <a:xfrm rot="0">
              <a:off x="3605" y="3627"/>
              <a:ext cx="96" cy="96"/>
            </a:xfrm>
            <a:prstGeom prst="line"/>
            <a:noFill/>
            <a:ln w="38100" cap="flat" cmpd="sng">
              <a:solidFill>
                <a:schemeClr val="dk1">
                  <a:alpha val="100000"/>
                </a:schemeClr>
              </a:solidFill>
              <a:prstDash val="solid"/>
              <a:round/>
            </a:ln>
          </p:spPr>
        </p:sp>
        <p:sp>
          <p:nvSpPr>
            <p:cNvPr id="1049481" name="Line 139"/>
            <p:cNvSpPr/>
            <p:nvPr/>
          </p:nvSpPr>
          <p:spPr>
            <a:xfrm rot="0" flipH="1">
              <a:off x="3605" y="3627"/>
              <a:ext cx="96" cy="96"/>
            </a:xfrm>
            <a:prstGeom prst="line"/>
            <a:noFill/>
            <a:ln w="38100" cap="flat" cmpd="sng">
              <a:solidFill>
                <a:schemeClr val="dk1">
                  <a:alpha val="100000"/>
                </a:schemeClr>
              </a:solidFill>
              <a:prstDash val="solid"/>
              <a:round/>
            </a:ln>
          </p:spPr>
        </p:sp>
        <p:sp>
          <p:nvSpPr>
            <p:cNvPr id="1049482" name="Line 140"/>
            <p:cNvSpPr/>
            <p:nvPr/>
          </p:nvSpPr>
          <p:spPr>
            <a:xfrm rot="0">
              <a:off x="3845" y="3627"/>
              <a:ext cx="96" cy="96"/>
            </a:xfrm>
            <a:prstGeom prst="line"/>
            <a:noFill/>
            <a:ln w="38100" cap="flat" cmpd="sng">
              <a:solidFill>
                <a:schemeClr val="dk1">
                  <a:alpha val="100000"/>
                </a:schemeClr>
              </a:solidFill>
              <a:prstDash val="solid"/>
              <a:round/>
            </a:ln>
          </p:spPr>
        </p:sp>
        <p:sp>
          <p:nvSpPr>
            <p:cNvPr id="1049483" name="Line 141"/>
            <p:cNvSpPr/>
            <p:nvPr/>
          </p:nvSpPr>
          <p:spPr>
            <a:xfrm rot="0" flipH="1">
              <a:off x="3845" y="3627"/>
              <a:ext cx="96" cy="96"/>
            </a:xfrm>
            <a:prstGeom prst="line"/>
            <a:noFill/>
            <a:ln w="38100" cap="flat" cmpd="sng">
              <a:solidFill>
                <a:schemeClr val="dk1">
                  <a:alpha val="100000"/>
                </a:schemeClr>
              </a:solidFill>
              <a:prstDash val="solid"/>
              <a:round/>
            </a:ln>
          </p:spPr>
        </p:sp>
        <p:sp>
          <p:nvSpPr>
            <p:cNvPr id="1049484" name="Line 142"/>
            <p:cNvSpPr/>
            <p:nvPr/>
          </p:nvSpPr>
          <p:spPr>
            <a:xfrm rot="0">
              <a:off x="4805" y="3627"/>
              <a:ext cx="96" cy="96"/>
            </a:xfrm>
            <a:prstGeom prst="line"/>
            <a:noFill/>
            <a:ln w="38100" cap="flat" cmpd="sng">
              <a:solidFill>
                <a:schemeClr val="dk1">
                  <a:alpha val="100000"/>
                </a:schemeClr>
              </a:solidFill>
              <a:prstDash val="solid"/>
              <a:round/>
            </a:ln>
          </p:spPr>
        </p:sp>
        <p:sp>
          <p:nvSpPr>
            <p:cNvPr id="1049485" name="Line 143"/>
            <p:cNvSpPr/>
            <p:nvPr/>
          </p:nvSpPr>
          <p:spPr>
            <a:xfrm rot="0" flipH="1">
              <a:off x="4805" y="3627"/>
              <a:ext cx="96" cy="96"/>
            </a:xfrm>
            <a:prstGeom prst="line"/>
            <a:noFill/>
            <a:ln w="38100" cap="flat" cmpd="sng">
              <a:solidFill>
                <a:schemeClr val="dk1">
                  <a:alpha val="100000"/>
                </a:schemeClr>
              </a:solidFill>
              <a:prstDash val="solid"/>
              <a:round/>
            </a:ln>
          </p:spPr>
        </p:sp>
        <p:sp>
          <p:nvSpPr>
            <p:cNvPr id="1049486" name="Line 144"/>
            <p:cNvSpPr/>
            <p:nvPr/>
          </p:nvSpPr>
          <p:spPr>
            <a:xfrm rot="0">
              <a:off x="4565" y="3627"/>
              <a:ext cx="96" cy="96"/>
            </a:xfrm>
            <a:prstGeom prst="line"/>
            <a:noFill/>
            <a:ln w="38100" cap="flat" cmpd="sng">
              <a:solidFill>
                <a:schemeClr val="dk1">
                  <a:alpha val="100000"/>
                </a:schemeClr>
              </a:solidFill>
              <a:prstDash val="solid"/>
              <a:round/>
            </a:ln>
          </p:spPr>
        </p:sp>
        <p:sp>
          <p:nvSpPr>
            <p:cNvPr id="1049487" name="Line 145"/>
            <p:cNvSpPr/>
            <p:nvPr/>
          </p:nvSpPr>
          <p:spPr>
            <a:xfrm rot="0" flipH="1">
              <a:off x="4565" y="3627"/>
              <a:ext cx="96" cy="96"/>
            </a:xfrm>
            <a:prstGeom prst="line"/>
            <a:noFill/>
            <a:ln w="38100" cap="flat" cmpd="sng">
              <a:solidFill>
                <a:schemeClr val="dk1">
                  <a:alpha val="100000"/>
                </a:schemeClr>
              </a:solidFill>
              <a:prstDash val="solid"/>
              <a:round/>
            </a:ln>
          </p:spPr>
        </p:sp>
        <p:sp>
          <p:nvSpPr>
            <p:cNvPr id="1049488" name="Line 146"/>
            <p:cNvSpPr/>
            <p:nvPr/>
          </p:nvSpPr>
          <p:spPr>
            <a:xfrm rot="0">
              <a:off x="4325" y="3627"/>
              <a:ext cx="96" cy="96"/>
            </a:xfrm>
            <a:prstGeom prst="line"/>
            <a:noFill/>
            <a:ln w="38100" cap="flat" cmpd="sng">
              <a:solidFill>
                <a:schemeClr val="dk1">
                  <a:alpha val="100000"/>
                </a:schemeClr>
              </a:solidFill>
              <a:prstDash val="solid"/>
              <a:round/>
            </a:ln>
          </p:spPr>
        </p:sp>
        <p:sp>
          <p:nvSpPr>
            <p:cNvPr id="1049489" name="Line 147"/>
            <p:cNvSpPr/>
            <p:nvPr/>
          </p:nvSpPr>
          <p:spPr>
            <a:xfrm rot="0" flipH="1">
              <a:off x="4325" y="3627"/>
              <a:ext cx="96" cy="96"/>
            </a:xfrm>
            <a:prstGeom prst="line"/>
            <a:noFill/>
            <a:ln w="38100" cap="flat" cmpd="sng">
              <a:solidFill>
                <a:schemeClr val="dk1">
                  <a:alpha val="100000"/>
                </a:schemeClr>
              </a:solidFill>
              <a:prstDash val="solid"/>
              <a:round/>
            </a:ln>
          </p:spPr>
        </p:sp>
        <p:sp>
          <p:nvSpPr>
            <p:cNvPr id="1049490" name="Line 148"/>
            <p:cNvSpPr/>
            <p:nvPr/>
          </p:nvSpPr>
          <p:spPr>
            <a:xfrm rot="0">
              <a:off x="4085" y="3627"/>
              <a:ext cx="96" cy="96"/>
            </a:xfrm>
            <a:prstGeom prst="line"/>
            <a:noFill/>
            <a:ln w="38100" cap="flat" cmpd="sng">
              <a:solidFill>
                <a:schemeClr val="dk1">
                  <a:alpha val="100000"/>
                </a:schemeClr>
              </a:solidFill>
              <a:prstDash val="solid"/>
              <a:round/>
            </a:ln>
          </p:spPr>
        </p:sp>
        <p:sp>
          <p:nvSpPr>
            <p:cNvPr id="1049491" name="Line 149"/>
            <p:cNvSpPr/>
            <p:nvPr/>
          </p:nvSpPr>
          <p:spPr>
            <a:xfrm rot="0" flipH="1">
              <a:off x="4085" y="3627"/>
              <a:ext cx="96" cy="96"/>
            </a:xfrm>
            <a:prstGeom prst="line"/>
            <a:noFill/>
            <a:ln w="38100" cap="flat" cmpd="sng">
              <a:solidFill>
                <a:schemeClr val="dk1">
                  <a:alpha val="100000"/>
                </a:schemeClr>
              </a:solidFill>
              <a:prstDash val="solid"/>
              <a:round/>
            </a:ln>
          </p:spPr>
        </p:sp>
        <p:sp>
          <p:nvSpPr>
            <p:cNvPr id="1049492" name="Line 150"/>
            <p:cNvSpPr/>
            <p:nvPr/>
          </p:nvSpPr>
          <p:spPr>
            <a:xfrm rot="0">
              <a:off x="3605" y="3435"/>
              <a:ext cx="96" cy="96"/>
            </a:xfrm>
            <a:prstGeom prst="line"/>
            <a:noFill/>
            <a:ln w="38100" cap="flat" cmpd="sng">
              <a:solidFill>
                <a:schemeClr val="dk1">
                  <a:alpha val="100000"/>
                </a:schemeClr>
              </a:solidFill>
              <a:prstDash val="solid"/>
              <a:round/>
            </a:ln>
          </p:spPr>
        </p:sp>
        <p:sp>
          <p:nvSpPr>
            <p:cNvPr id="1049493" name="Line 151"/>
            <p:cNvSpPr/>
            <p:nvPr/>
          </p:nvSpPr>
          <p:spPr>
            <a:xfrm rot="0" flipH="1">
              <a:off x="3605" y="3435"/>
              <a:ext cx="96" cy="96"/>
            </a:xfrm>
            <a:prstGeom prst="line"/>
            <a:noFill/>
            <a:ln w="38100" cap="flat" cmpd="sng">
              <a:solidFill>
                <a:schemeClr val="dk1">
                  <a:alpha val="100000"/>
                </a:schemeClr>
              </a:solidFill>
              <a:prstDash val="solid"/>
              <a:round/>
            </a:ln>
          </p:spPr>
        </p:sp>
        <p:sp>
          <p:nvSpPr>
            <p:cNvPr id="1049494" name="Line 152"/>
            <p:cNvSpPr/>
            <p:nvPr/>
          </p:nvSpPr>
          <p:spPr>
            <a:xfrm rot="0">
              <a:off x="3845" y="3435"/>
              <a:ext cx="96" cy="96"/>
            </a:xfrm>
            <a:prstGeom prst="line"/>
            <a:noFill/>
            <a:ln w="38100" cap="flat" cmpd="sng">
              <a:solidFill>
                <a:schemeClr val="dk1">
                  <a:alpha val="100000"/>
                </a:schemeClr>
              </a:solidFill>
              <a:prstDash val="solid"/>
              <a:round/>
            </a:ln>
          </p:spPr>
        </p:sp>
        <p:sp>
          <p:nvSpPr>
            <p:cNvPr id="1049495" name="Line 153"/>
            <p:cNvSpPr/>
            <p:nvPr/>
          </p:nvSpPr>
          <p:spPr>
            <a:xfrm rot="0" flipH="1">
              <a:off x="3845" y="3435"/>
              <a:ext cx="96" cy="96"/>
            </a:xfrm>
            <a:prstGeom prst="line"/>
            <a:noFill/>
            <a:ln w="38100" cap="flat" cmpd="sng">
              <a:solidFill>
                <a:schemeClr val="dk1">
                  <a:alpha val="100000"/>
                </a:schemeClr>
              </a:solidFill>
              <a:prstDash val="solid"/>
              <a:round/>
            </a:ln>
          </p:spPr>
        </p:sp>
        <p:sp>
          <p:nvSpPr>
            <p:cNvPr id="1049496" name="Line 154"/>
            <p:cNvSpPr/>
            <p:nvPr/>
          </p:nvSpPr>
          <p:spPr>
            <a:xfrm rot="0">
              <a:off x="3605" y="3243"/>
              <a:ext cx="96" cy="96"/>
            </a:xfrm>
            <a:prstGeom prst="line"/>
            <a:noFill/>
            <a:ln w="38100" cap="flat" cmpd="sng">
              <a:solidFill>
                <a:schemeClr val="dk1">
                  <a:alpha val="100000"/>
                </a:schemeClr>
              </a:solidFill>
              <a:prstDash val="solid"/>
              <a:round/>
            </a:ln>
          </p:spPr>
        </p:sp>
        <p:sp>
          <p:nvSpPr>
            <p:cNvPr id="1049497" name="Line 155"/>
            <p:cNvSpPr/>
            <p:nvPr/>
          </p:nvSpPr>
          <p:spPr>
            <a:xfrm rot="0" flipH="1">
              <a:off x="3605" y="3243"/>
              <a:ext cx="96" cy="96"/>
            </a:xfrm>
            <a:prstGeom prst="line"/>
            <a:noFill/>
            <a:ln w="38100" cap="flat" cmpd="sng">
              <a:solidFill>
                <a:schemeClr val="dk1">
                  <a:alpha val="100000"/>
                </a:schemeClr>
              </a:solidFill>
              <a:prstDash val="solid"/>
              <a:round/>
            </a:ln>
          </p:spPr>
        </p:sp>
        <p:sp>
          <p:nvSpPr>
            <p:cNvPr id="1049498" name="Line 156"/>
            <p:cNvSpPr/>
            <p:nvPr/>
          </p:nvSpPr>
          <p:spPr>
            <a:xfrm rot="0">
              <a:off x="3845" y="3243"/>
              <a:ext cx="96" cy="96"/>
            </a:xfrm>
            <a:prstGeom prst="line"/>
            <a:noFill/>
            <a:ln w="38100" cap="flat" cmpd="sng">
              <a:solidFill>
                <a:schemeClr val="dk1">
                  <a:alpha val="100000"/>
                </a:schemeClr>
              </a:solidFill>
              <a:prstDash val="solid"/>
              <a:round/>
            </a:ln>
          </p:spPr>
        </p:sp>
        <p:sp>
          <p:nvSpPr>
            <p:cNvPr id="1049499" name="Line 157"/>
            <p:cNvSpPr/>
            <p:nvPr/>
          </p:nvSpPr>
          <p:spPr>
            <a:xfrm rot="0" flipH="1">
              <a:off x="3845" y="3243"/>
              <a:ext cx="96" cy="96"/>
            </a:xfrm>
            <a:prstGeom prst="line"/>
            <a:noFill/>
            <a:ln w="38100" cap="flat" cmpd="sng">
              <a:solidFill>
                <a:schemeClr val="dk1">
                  <a:alpha val="100000"/>
                </a:schemeClr>
              </a:solidFill>
              <a:prstDash val="solid"/>
              <a:round/>
            </a:ln>
          </p:spPr>
        </p:sp>
        <p:sp>
          <p:nvSpPr>
            <p:cNvPr id="1049500" name="Line 158"/>
            <p:cNvSpPr/>
            <p:nvPr/>
          </p:nvSpPr>
          <p:spPr>
            <a:xfrm rot="0">
              <a:off x="4085" y="3243"/>
              <a:ext cx="96" cy="96"/>
            </a:xfrm>
            <a:prstGeom prst="line"/>
            <a:noFill/>
            <a:ln w="38100" cap="flat" cmpd="sng">
              <a:solidFill>
                <a:schemeClr val="dk1">
                  <a:alpha val="100000"/>
                </a:schemeClr>
              </a:solidFill>
              <a:prstDash val="solid"/>
              <a:round/>
            </a:ln>
          </p:spPr>
        </p:sp>
        <p:sp>
          <p:nvSpPr>
            <p:cNvPr id="1049501" name="Line 159"/>
            <p:cNvSpPr/>
            <p:nvPr/>
          </p:nvSpPr>
          <p:spPr>
            <a:xfrm rot="0" flipH="1">
              <a:off x="4085" y="3243"/>
              <a:ext cx="96" cy="96"/>
            </a:xfrm>
            <a:prstGeom prst="line"/>
            <a:noFill/>
            <a:ln w="38100" cap="flat" cmpd="sng">
              <a:solidFill>
                <a:schemeClr val="dk1">
                  <a:alpha val="100000"/>
                </a:schemeClr>
              </a:solidFill>
              <a:prstDash val="solid"/>
              <a:round/>
            </a:ln>
          </p:spPr>
        </p:sp>
        <p:sp>
          <p:nvSpPr>
            <p:cNvPr id="1049502" name="Line 160"/>
            <p:cNvSpPr/>
            <p:nvPr/>
          </p:nvSpPr>
          <p:spPr>
            <a:xfrm rot="0">
              <a:off x="4325" y="3243"/>
              <a:ext cx="96" cy="96"/>
            </a:xfrm>
            <a:prstGeom prst="line"/>
            <a:noFill/>
            <a:ln w="38100" cap="flat" cmpd="sng">
              <a:solidFill>
                <a:schemeClr val="dk1">
                  <a:alpha val="100000"/>
                </a:schemeClr>
              </a:solidFill>
              <a:prstDash val="solid"/>
              <a:round/>
            </a:ln>
          </p:spPr>
        </p:sp>
        <p:sp>
          <p:nvSpPr>
            <p:cNvPr id="1049503" name="Line 161"/>
            <p:cNvSpPr/>
            <p:nvPr/>
          </p:nvSpPr>
          <p:spPr>
            <a:xfrm rot="0" flipH="1">
              <a:off x="4325" y="3243"/>
              <a:ext cx="96" cy="96"/>
            </a:xfrm>
            <a:prstGeom prst="line"/>
            <a:noFill/>
            <a:ln w="38100" cap="flat" cmpd="sng">
              <a:solidFill>
                <a:schemeClr val="dk1">
                  <a:alpha val="100000"/>
                </a:schemeClr>
              </a:solidFill>
              <a:prstDash val="solid"/>
              <a:round/>
            </a:ln>
          </p:spPr>
        </p:sp>
        <p:sp>
          <p:nvSpPr>
            <p:cNvPr id="1049504" name="Text Box 162"/>
            <p:cNvSpPr txBox="1"/>
            <p:nvPr/>
          </p:nvSpPr>
          <p:spPr>
            <a:xfrm rot="0">
              <a:off x="5035" y="2974"/>
              <a:ext cx="313"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G</a:t>
              </a:r>
              <a:r>
                <a:rPr altLang="zh-CN" baseline="-25000" b="1" sz="2200" lang="en-US">
                  <a:latin typeface="Times New Roman" pitchFamily="18" charset="0"/>
                </a:rPr>
                <a:t>0</a:t>
              </a:r>
            </a:p>
          </p:txBody>
        </p:sp>
        <p:sp>
          <p:nvSpPr>
            <p:cNvPr id="1049505" name="Text Box 163"/>
            <p:cNvSpPr txBox="1"/>
            <p:nvPr/>
          </p:nvSpPr>
          <p:spPr>
            <a:xfrm rot="0">
              <a:off x="5020" y="3166"/>
              <a:ext cx="313"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G</a:t>
              </a:r>
              <a:r>
                <a:rPr altLang="zh-CN" baseline="-25000" b="1" sz="2200" lang="en-US">
                  <a:latin typeface="Times New Roman" pitchFamily="18" charset="0"/>
                </a:rPr>
                <a:t>1</a:t>
              </a:r>
            </a:p>
          </p:txBody>
        </p:sp>
        <p:sp>
          <p:nvSpPr>
            <p:cNvPr id="1049506" name="Text Box 164"/>
            <p:cNvSpPr txBox="1"/>
            <p:nvPr/>
          </p:nvSpPr>
          <p:spPr>
            <a:xfrm rot="0">
              <a:off x="5020" y="3358"/>
              <a:ext cx="313"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G</a:t>
              </a:r>
              <a:r>
                <a:rPr altLang="zh-CN" baseline="-25000" b="1" sz="2200" lang="en-US">
                  <a:latin typeface="Times New Roman" pitchFamily="18" charset="0"/>
                </a:rPr>
                <a:t>2</a:t>
              </a:r>
            </a:p>
          </p:txBody>
        </p:sp>
        <p:sp>
          <p:nvSpPr>
            <p:cNvPr id="1049507" name="Text Box 165"/>
            <p:cNvSpPr txBox="1"/>
            <p:nvPr/>
          </p:nvSpPr>
          <p:spPr>
            <a:xfrm rot="0">
              <a:off x="5020" y="3550"/>
              <a:ext cx="313"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G</a:t>
              </a:r>
              <a:r>
                <a:rPr altLang="zh-CN" baseline="-25000" b="1" sz="2200" lang="en-US">
                  <a:latin typeface="Times New Roman" pitchFamily="18" charset="0"/>
                </a:rPr>
                <a:t>3</a:t>
              </a:r>
            </a:p>
          </p:txBody>
        </p:sp>
        <p:sp>
          <p:nvSpPr>
            <p:cNvPr id="1049508" name="Text Box 166"/>
            <p:cNvSpPr txBox="1"/>
            <p:nvPr/>
          </p:nvSpPr>
          <p:spPr>
            <a:xfrm rot="0">
              <a:off x="158" y="3281"/>
              <a:ext cx="75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000" lang="zh-CN">
                  <a:latin typeface="Times New Roman" pitchFamily="18" charset="0"/>
                </a:rPr>
                <a:t>“或”阵列</a:t>
              </a:r>
            </a:p>
          </p:txBody>
        </p:sp>
        <p:sp>
          <p:nvSpPr>
            <p:cNvPr id="1049509" name="Text Box 167"/>
            <p:cNvSpPr txBox="1"/>
            <p:nvPr/>
          </p:nvSpPr>
          <p:spPr>
            <a:xfrm rot="0">
              <a:off x="4949" y="1841"/>
              <a:ext cx="75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000" lang="zh-CN">
                  <a:latin typeface="Times New Roman" pitchFamily="18" charset="0"/>
                </a:rPr>
                <a:t>“与”阵列</a:t>
              </a:r>
            </a:p>
          </p:txBody>
        </p:sp>
        <p:sp>
          <p:nvSpPr>
            <p:cNvPr id="1049510" name="Text Box 168"/>
            <p:cNvSpPr txBox="1"/>
            <p:nvPr/>
          </p:nvSpPr>
          <p:spPr>
            <a:xfrm rot="0">
              <a:off x="594" y="1121"/>
              <a:ext cx="275"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r>
                <a:rPr altLang="zh-CN" baseline="-25000" b="1" sz="2000" lang="en-US">
                  <a:latin typeface="Times New Roman" pitchFamily="18" charset="0"/>
                </a:rPr>
                <a:t>0</a:t>
              </a:r>
            </a:p>
          </p:txBody>
        </p:sp>
        <p:sp>
          <p:nvSpPr>
            <p:cNvPr id="1049511" name="Text Box 169"/>
            <p:cNvSpPr txBox="1"/>
            <p:nvPr/>
          </p:nvSpPr>
          <p:spPr>
            <a:xfrm rot="0">
              <a:off x="594" y="1515"/>
              <a:ext cx="275"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r>
                <a:rPr altLang="zh-CN" baseline="-25000" b="1" sz="2000" lang="en-US">
                  <a:latin typeface="Times New Roman" pitchFamily="18" charset="0"/>
                </a:rPr>
                <a:t>1</a:t>
              </a:r>
            </a:p>
          </p:txBody>
        </p:sp>
        <p:sp>
          <p:nvSpPr>
            <p:cNvPr id="1049512" name="Text Box 170"/>
            <p:cNvSpPr txBox="1"/>
            <p:nvPr/>
          </p:nvSpPr>
          <p:spPr>
            <a:xfrm rot="0">
              <a:off x="594" y="1899"/>
              <a:ext cx="275"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r>
                <a:rPr altLang="zh-CN" baseline="-25000" b="1" sz="2000" lang="en-US">
                  <a:latin typeface="Times New Roman" pitchFamily="18" charset="0"/>
                </a:rPr>
                <a:t>2</a:t>
              </a:r>
            </a:p>
          </p:txBody>
        </p:sp>
        <p:sp>
          <p:nvSpPr>
            <p:cNvPr id="1049513" name="Text Box 171"/>
            <p:cNvSpPr txBox="1"/>
            <p:nvPr/>
          </p:nvSpPr>
          <p:spPr>
            <a:xfrm rot="0">
              <a:off x="594" y="2273"/>
              <a:ext cx="275"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r>
                <a:rPr altLang="zh-CN" baseline="-25000" b="1" sz="2000" lang="en-US">
                  <a:latin typeface="Times New Roman" pitchFamily="18" charset="0"/>
                </a:rPr>
                <a:t>3</a:t>
              </a:r>
            </a:p>
          </p:txBody>
        </p:sp>
        <p:graphicFrame>
          <p:nvGraphicFramePr>
            <p:cNvPr id="4194312" name=""/>
            <p:cNvGraphicFramePr>
              <a:graphicFrameLocks/>
            </p:cNvGraphicFramePr>
            <p:nvPr/>
          </p:nvGraphicFramePr>
          <p:xfrm rot="0">
            <a:off x="2825" y="1911"/>
            <a:ext cx="120" cy="264"/>
          </p:xfrm>
          <a:graphic>
            <a:graphicData uri="http://schemas.openxmlformats.org/presentationml/2006/ole">
              <mc:AlternateContent xmlns:mc="http://schemas.openxmlformats.org/markup-compatibility/2006">
                <mc:Choice xmlns:v="urn:schemas-microsoft-com:vml" Requires="v">
                  <p:oleObj name="Equation" r:id="rId1" spid="" imgH="264" imgW="120" showAsIcon="0" progId="Equation.3">
                    <p:embed followColorScheme="full"/>
                    <p:pic>
                      <p:nvPicPr>
                        <p:cNvPr id="2097171" name="Object 172"/>
                        <p:cNvPicPr>
                          <a:picLocks/>
                        </p:cNvPicPr>
                        <p:nvPr/>
                      </p:nvPicPr>
                      <p:blipFill>
                        <a:blip xmlns:r="http://schemas.openxmlformats.org/officeDocument/2006/relationships" r:embed="rId2"/>
                        <a:srcRect l="0" t="0" r="0" b="0"/>
                        <a:stretch>
                          <a:fillRect/>
                        </a:stretch>
                      </p:blipFill>
                      <p:spPr>
                        <a:xfrm rot="0">
                          <a:off x="2825" y="1911"/>
                          <a:ext cx="120" cy="264"/>
                        </a:xfrm>
                        <a:prstGeom prst="rect"/>
                        <a:noFill/>
                        <a:ln>
                          <a:noFill/>
                        </a:ln>
                      </p:spPr>
                    </p:pic>
                  </p:oleObj>
                </mc:Choice>
                <mc:Fallback>
                  <p:oleObj name="Equation" r:id="rId1" spid="" imgH="264" imgW="120" showAsIcon="0" progId="Equation.3">
                    <p:embed followColorScheme="full"/>
                    <p:pic>
                      <p:nvPicPr>
                        <p:cNvPr id="2097171" name="Object 172"/>
                        <p:cNvPicPr>
                          <a:picLocks/>
                        </p:cNvPicPr>
                        <p:nvPr/>
                      </p:nvPicPr>
                      <p:blipFill>
                        <a:blip xmlns:r="http://schemas.openxmlformats.org/officeDocument/2006/relationships" r:embed="rId2"/>
                        <a:srcRect l="0" t="0" r="0" b="0"/>
                        <a:stretch>
                          <a:fillRect/>
                        </a:stretch>
                      </p:blipFill>
                      <p:spPr>
                        <a:xfrm rot="0">
                          <a:off x="2825" y="1911"/>
                          <a:ext cx="120" cy="264"/>
                        </a:xfrm>
                        <a:prstGeom prst="rect"/>
                        <a:noFill/>
                        <a:ln>
                          <a:noFill/>
                        </a:ln>
                      </p:spPr>
                    </p:pic>
                  </p:oleObj>
                </mc:Fallback>
              </mc:AlternateContent>
            </a:graphicData>
          </a:graphic>
        </p:graphicFrame>
        <p:sp>
          <p:nvSpPr>
            <p:cNvPr id="1049514" name="Text Box 173"/>
            <p:cNvSpPr txBox="1"/>
            <p:nvPr/>
          </p:nvSpPr>
          <p:spPr>
            <a:xfrm rot="0">
              <a:off x="972"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0</a:t>
              </a:r>
            </a:p>
          </p:txBody>
        </p:sp>
        <p:sp>
          <p:nvSpPr>
            <p:cNvPr id="1049515" name="Text Box 174"/>
            <p:cNvSpPr txBox="1"/>
            <p:nvPr/>
          </p:nvSpPr>
          <p:spPr>
            <a:xfrm rot="0">
              <a:off x="1236"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1</a:t>
              </a:r>
            </a:p>
          </p:txBody>
        </p:sp>
        <p:sp>
          <p:nvSpPr>
            <p:cNvPr id="1049516" name="Text Box 175"/>
            <p:cNvSpPr txBox="1"/>
            <p:nvPr/>
          </p:nvSpPr>
          <p:spPr>
            <a:xfrm rot="0">
              <a:off x="1476"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2</a:t>
              </a:r>
            </a:p>
          </p:txBody>
        </p:sp>
        <p:sp>
          <p:nvSpPr>
            <p:cNvPr id="1049517" name="Text Box 176"/>
            <p:cNvSpPr txBox="1"/>
            <p:nvPr/>
          </p:nvSpPr>
          <p:spPr>
            <a:xfrm rot="0">
              <a:off x="1697"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3</a:t>
              </a:r>
            </a:p>
          </p:txBody>
        </p:sp>
        <p:sp>
          <p:nvSpPr>
            <p:cNvPr id="1049518" name="Text Box 177"/>
            <p:cNvSpPr txBox="1"/>
            <p:nvPr/>
          </p:nvSpPr>
          <p:spPr>
            <a:xfrm rot="0">
              <a:off x="1944"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4</a:t>
              </a:r>
            </a:p>
          </p:txBody>
        </p:sp>
        <p:sp>
          <p:nvSpPr>
            <p:cNvPr id="1049519" name="Text Box 178"/>
            <p:cNvSpPr txBox="1"/>
            <p:nvPr/>
          </p:nvSpPr>
          <p:spPr>
            <a:xfrm rot="0">
              <a:off x="2184"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5</a:t>
              </a:r>
            </a:p>
          </p:txBody>
        </p:sp>
        <p:sp>
          <p:nvSpPr>
            <p:cNvPr id="1049520" name="Text Box 179"/>
            <p:cNvSpPr txBox="1"/>
            <p:nvPr/>
          </p:nvSpPr>
          <p:spPr>
            <a:xfrm rot="0">
              <a:off x="2436"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6</a:t>
              </a:r>
            </a:p>
          </p:txBody>
        </p:sp>
        <p:sp>
          <p:nvSpPr>
            <p:cNvPr id="1049521" name="Text Box 180"/>
            <p:cNvSpPr txBox="1"/>
            <p:nvPr/>
          </p:nvSpPr>
          <p:spPr>
            <a:xfrm rot="0">
              <a:off x="2669"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7</a:t>
              </a:r>
            </a:p>
          </p:txBody>
        </p:sp>
        <p:sp>
          <p:nvSpPr>
            <p:cNvPr id="1049522" name="Text Box 181"/>
            <p:cNvSpPr txBox="1"/>
            <p:nvPr/>
          </p:nvSpPr>
          <p:spPr>
            <a:xfrm rot="0">
              <a:off x="2909"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8</a:t>
              </a:r>
            </a:p>
          </p:txBody>
        </p:sp>
        <p:sp>
          <p:nvSpPr>
            <p:cNvPr id="1049523" name="Text Box 182"/>
            <p:cNvSpPr txBox="1"/>
            <p:nvPr/>
          </p:nvSpPr>
          <p:spPr>
            <a:xfrm rot="0">
              <a:off x="3144" y="2667"/>
              <a:ext cx="329"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9</a:t>
              </a:r>
            </a:p>
          </p:txBody>
        </p:sp>
        <p:sp>
          <p:nvSpPr>
            <p:cNvPr id="1049524" name="Text Box 183"/>
            <p:cNvSpPr txBox="1"/>
            <p:nvPr/>
          </p:nvSpPr>
          <p:spPr>
            <a:xfrm rot="16200000">
              <a:off x="3313" y="2666"/>
              <a:ext cx="39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10</a:t>
              </a:r>
            </a:p>
          </p:txBody>
        </p:sp>
        <p:sp>
          <p:nvSpPr>
            <p:cNvPr id="1049525" name="Text Box 184"/>
            <p:cNvSpPr txBox="1"/>
            <p:nvPr/>
          </p:nvSpPr>
          <p:spPr>
            <a:xfrm rot="16200000">
              <a:off x="3553" y="2666"/>
              <a:ext cx="39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11</a:t>
              </a:r>
            </a:p>
          </p:txBody>
        </p:sp>
        <p:sp>
          <p:nvSpPr>
            <p:cNvPr id="1049526" name="Text Box 185"/>
            <p:cNvSpPr txBox="1"/>
            <p:nvPr/>
          </p:nvSpPr>
          <p:spPr>
            <a:xfrm rot="16200000">
              <a:off x="3793" y="2666"/>
              <a:ext cx="39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12</a:t>
              </a:r>
            </a:p>
          </p:txBody>
        </p:sp>
        <p:sp>
          <p:nvSpPr>
            <p:cNvPr id="1049527" name="Text Box 186"/>
            <p:cNvSpPr txBox="1"/>
            <p:nvPr/>
          </p:nvSpPr>
          <p:spPr>
            <a:xfrm rot="16200000">
              <a:off x="4033" y="2666"/>
              <a:ext cx="39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13</a:t>
              </a:r>
            </a:p>
          </p:txBody>
        </p:sp>
        <p:sp>
          <p:nvSpPr>
            <p:cNvPr id="1049528" name="Text Box 187"/>
            <p:cNvSpPr txBox="1"/>
            <p:nvPr/>
          </p:nvSpPr>
          <p:spPr>
            <a:xfrm rot="16200000">
              <a:off x="4273" y="2666"/>
              <a:ext cx="39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14</a:t>
              </a:r>
            </a:p>
          </p:txBody>
        </p:sp>
        <p:sp>
          <p:nvSpPr>
            <p:cNvPr id="1049529" name="Text Box 188"/>
            <p:cNvSpPr txBox="1"/>
            <p:nvPr/>
          </p:nvSpPr>
          <p:spPr>
            <a:xfrm rot="16200000">
              <a:off x="4513" y="2666"/>
              <a:ext cx="393" cy="288"/>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m</a:t>
              </a:r>
              <a:r>
                <a:rPr altLang="zh-CN" baseline="-25000" sz="2400" lang="en-US">
                  <a:latin typeface="Times New Roman" pitchFamily="18" charset="0"/>
                </a:rPr>
                <a:t>15</a:t>
              </a:r>
            </a:p>
          </p:txBody>
        </p:sp>
        <p:sp>
          <p:nvSpPr>
            <p:cNvPr id="1049530" name="Text Box 189"/>
            <p:cNvSpPr txBox="1"/>
            <p:nvPr/>
          </p:nvSpPr>
          <p:spPr>
            <a:xfrm rot="0">
              <a:off x="592" y="1315"/>
              <a:ext cx="275"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r>
                <a:rPr altLang="zh-CN" baseline="-25000" b="1" sz="2000" lang="en-US">
                  <a:latin typeface="Times New Roman" pitchFamily="18" charset="0"/>
                </a:rPr>
                <a:t>0</a:t>
              </a:r>
            </a:p>
          </p:txBody>
        </p:sp>
        <p:sp>
          <p:nvSpPr>
            <p:cNvPr id="1049531" name="Text Box 190"/>
            <p:cNvSpPr txBox="1"/>
            <p:nvPr/>
          </p:nvSpPr>
          <p:spPr>
            <a:xfrm rot="0">
              <a:off x="592" y="1712"/>
              <a:ext cx="275"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r>
                <a:rPr altLang="zh-CN" baseline="-25000" b="1" sz="2000" lang="en-US">
                  <a:latin typeface="Times New Roman" pitchFamily="18" charset="0"/>
                </a:rPr>
                <a:t>1</a:t>
              </a:r>
            </a:p>
          </p:txBody>
        </p:sp>
        <p:sp>
          <p:nvSpPr>
            <p:cNvPr id="1049532" name="Text Box 191"/>
            <p:cNvSpPr txBox="1"/>
            <p:nvPr/>
          </p:nvSpPr>
          <p:spPr>
            <a:xfrm rot="0">
              <a:off x="592" y="2103"/>
              <a:ext cx="275"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r>
                <a:rPr altLang="zh-CN" baseline="-25000" b="1" sz="2000" lang="en-US">
                  <a:latin typeface="Times New Roman" pitchFamily="18" charset="0"/>
                </a:rPr>
                <a:t>2</a:t>
              </a:r>
            </a:p>
          </p:txBody>
        </p:sp>
        <p:sp>
          <p:nvSpPr>
            <p:cNvPr id="1049533" name="Text Box 192"/>
            <p:cNvSpPr txBox="1"/>
            <p:nvPr/>
          </p:nvSpPr>
          <p:spPr>
            <a:xfrm rot="0">
              <a:off x="592" y="2477"/>
              <a:ext cx="275"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B</a:t>
              </a:r>
              <a:r>
                <a:rPr altLang="zh-CN" baseline="-25000" b="1" sz="2000" lang="en-US">
                  <a:latin typeface="Times New Roman" pitchFamily="18" charset="0"/>
                </a:rPr>
                <a:t>3</a:t>
              </a:r>
            </a:p>
          </p:txBody>
        </p:sp>
        <p:sp>
          <p:nvSpPr>
            <p:cNvPr id="1049534" name="Line 193"/>
            <p:cNvSpPr/>
            <p:nvPr/>
          </p:nvSpPr>
          <p:spPr>
            <a:xfrm rot="0">
              <a:off x="669" y="2529"/>
              <a:ext cx="85" cy="0"/>
            </a:xfrm>
            <a:prstGeom prst="line"/>
            <a:noFill/>
            <a:ln w="19050" cap="flat" cmpd="sng">
              <a:solidFill>
                <a:schemeClr val="dk1">
                  <a:alpha val="100000"/>
                </a:schemeClr>
              </a:solidFill>
              <a:prstDash val="solid"/>
              <a:round/>
            </a:ln>
          </p:spPr>
        </p:sp>
        <p:sp>
          <p:nvSpPr>
            <p:cNvPr id="1049535" name="Line 194"/>
            <p:cNvSpPr/>
            <p:nvPr/>
          </p:nvSpPr>
          <p:spPr>
            <a:xfrm rot="0">
              <a:off x="669" y="1366"/>
              <a:ext cx="85" cy="0"/>
            </a:xfrm>
            <a:prstGeom prst="line"/>
            <a:noFill/>
            <a:ln w="19050" cap="flat" cmpd="sng">
              <a:solidFill>
                <a:schemeClr val="dk1">
                  <a:alpha val="100000"/>
                </a:schemeClr>
              </a:solidFill>
              <a:prstDash val="solid"/>
              <a:round/>
            </a:ln>
          </p:spPr>
        </p:sp>
        <p:sp>
          <p:nvSpPr>
            <p:cNvPr id="1049536" name="Line 195"/>
            <p:cNvSpPr/>
            <p:nvPr/>
          </p:nvSpPr>
          <p:spPr>
            <a:xfrm rot="0">
              <a:off x="669" y="1763"/>
              <a:ext cx="85" cy="0"/>
            </a:xfrm>
            <a:prstGeom prst="line"/>
            <a:noFill/>
            <a:ln w="19050" cap="flat" cmpd="sng">
              <a:solidFill>
                <a:schemeClr val="dk1">
                  <a:alpha val="100000"/>
                </a:schemeClr>
              </a:solidFill>
              <a:prstDash val="solid"/>
              <a:round/>
            </a:ln>
          </p:spPr>
        </p:sp>
        <p:sp>
          <p:nvSpPr>
            <p:cNvPr id="1049537" name="Line 196"/>
            <p:cNvSpPr/>
            <p:nvPr/>
          </p:nvSpPr>
          <p:spPr>
            <a:xfrm rot="0">
              <a:off x="669" y="2160"/>
              <a:ext cx="85" cy="0"/>
            </a:xfrm>
            <a:prstGeom prst="line"/>
            <a:noFill/>
            <a:ln w="19050" cap="flat" cmpd="sng">
              <a:solidFill>
                <a:schemeClr val="dk1">
                  <a:alpha val="100000"/>
                </a:schemeClr>
              </a:solidFill>
              <a:prstDash val="solid"/>
              <a:round/>
            </a:ln>
          </p:spPr>
        </p:sp>
      </p:grpSp>
      <p:sp>
        <p:nvSpPr>
          <p:cNvPr id="104953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53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32</a:t>
            </a:fld>
            <a:endParaRPr altLang="en-US" sz="1400" lang="zh-CN">
              <a:solidFill>
                <a:srgbClr val="656565"/>
              </a:solidFill>
            </a:endParaRPr>
          </a:p>
        </p:txBody>
      </p:sp>
      <p:sp>
        <p:nvSpPr>
          <p:cNvPr id="104954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65"/>
                                        </p:tgtEl>
                                        <p:attrNameLst>
                                          <p:attrName>style.visibility</p:attrName>
                                        </p:attrNameLst>
                                      </p:cBhvr>
                                      <p:to>
                                        <p:strVal val="visible"/>
                                      </p:to>
                                    </p:set>
                                    <p:anim calcmode="lin" valueType="num">
                                      <p:cBhvr additive="base">
                                        <p:cTn dur="500" fill="hold" id="7"/>
                                        <p:tgtEl>
                                          <p:spTgt spid="165"/>
                                        </p:tgtEl>
                                        <p:attrNameLst>
                                          <p:attrName>ppt_x</p:attrName>
                                        </p:attrNameLst>
                                      </p:cBhvr>
                                      <p:tavLst>
                                        <p:tav tm="0">
                                          <p:val>
                                            <p:strVal val="#ppt_x"/>
                                          </p:val>
                                        </p:tav>
                                        <p:tav tm="100000">
                                          <p:val>
                                            <p:strVal val="#ppt_x"/>
                                          </p:val>
                                        </p:tav>
                                      </p:tavLst>
                                    </p:anim>
                                    <p:anim calcmode="lin" valueType="num">
                                      <p:cBhvr additive="base">
                                        <p:cTn dur="500" fill="hold" id="8"/>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1" showMasterSp="1">
  <p:cSld>
    <p:spTree>
      <p:nvGrpSpPr>
        <p:cNvPr id="166" name=""/>
        <p:cNvGrpSpPr/>
        <p:nvPr/>
      </p:nvGrpSpPr>
      <p:grpSpPr>
        <a:xfrm rot="0">
          <a:off x="0" y="0"/>
          <a:ext cx="0" cy="0"/>
          <a:chOff x="0" y="0"/>
          <a:chExt cx="0" cy="0"/>
        </a:xfrm>
      </p:grpSpPr>
      <p:sp>
        <p:nvSpPr>
          <p:cNvPr id="1049541" name="Text Box 2"/>
          <p:cNvSpPr txBox="1"/>
          <p:nvPr/>
        </p:nvSpPr>
        <p:spPr>
          <a:xfrm rot="0">
            <a:off x="584200" y="1190625"/>
            <a:ext cx="430212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8.2.2</a:t>
            </a:r>
            <a:r>
              <a:rPr altLang="en-US" sz="2400" lang="zh-CN">
                <a:latin typeface="Times New Roman" pitchFamily="18" charset="0"/>
              </a:rPr>
              <a:t>　可编程逻辑阵列</a:t>
            </a:r>
            <a:r>
              <a:rPr altLang="zh-CN" sz="2400" lang="en-US">
                <a:latin typeface="Times New Roman" pitchFamily="18" charset="0"/>
              </a:rPr>
              <a:t>PLA</a:t>
            </a:r>
          </a:p>
        </p:txBody>
      </p:sp>
      <p:sp>
        <p:nvSpPr>
          <p:cNvPr id="1049542" name="Text Box 3"/>
          <p:cNvSpPr txBox="1"/>
          <p:nvPr/>
        </p:nvSpPr>
        <p:spPr>
          <a:xfrm rot="0">
            <a:off x="561975" y="1724025"/>
            <a:ext cx="7970837"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300" lang="en-US">
                <a:latin typeface="Times New Roman" pitchFamily="18" charset="0"/>
              </a:rPr>
              <a:t>PLA</a:t>
            </a:r>
            <a:r>
              <a:rPr altLang="en-US" sz="2400" lang="zh-CN">
                <a:latin typeface="Times New Roman" pitchFamily="18" charset="0"/>
              </a:rPr>
              <a:t>是一种“与”阵列和“或”阵列均可编程的逻辑器件，即可编程逻辑阵列（</a:t>
            </a:r>
            <a:r>
              <a:rPr altLang="zh-CN" sz="2400" lang="en-US">
                <a:latin typeface="Times New Roman" pitchFamily="18" charset="0"/>
              </a:rPr>
              <a:t>Programmable Logic Array</a:t>
            </a:r>
            <a:r>
              <a:rPr altLang="en-US" sz="2400" lang="zh-CN">
                <a:latin typeface="Times New Roman" pitchFamily="18" charset="0"/>
              </a:rPr>
              <a:t>）。</a:t>
            </a:r>
          </a:p>
          <a:p>
            <a:pPr algn="just" eaLnBrk="1" hangingPunct="1" indent="0" lvl="0" marL="0">
              <a:lnSpc>
                <a:spcPct val="120000"/>
              </a:lnSpc>
              <a:spcBef>
                <a:spcPct val="0"/>
              </a:spcBef>
              <a:buFontTx/>
              <a:buNone/>
            </a:pPr>
            <a:r>
              <a:rPr altLang="en-US" sz="2400" lang="zh-CN">
                <a:latin typeface="Times New Roman" pitchFamily="18" charset="0"/>
              </a:rPr>
              <a:t>        避免了</a:t>
            </a:r>
            <a:r>
              <a:rPr altLang="zh-CN" sz="2400" lang="en-US">
                <a:latin typeface="Times New Roman" pitchFamily="18" charset="0"/>
              </a:rPr>
              <a:t>PROM</a:t>
            </a:r>
            <a:r>
              <a:rPr altLang="en-US" sz="2400" lang="zh-CN">
                <a:latin typeface="Times New Roman" pitchFamily="18" charset="0"/>
              </a:rPr>
              <a:t>的与阵列固定地产生</a:t>
            </a:r>
            <a:r>
              <a:rPr altLang="zh-CN" sz="2400" lang="en-US">
                <a:latin typeface="Times New Roman" pitchFamily="18" charset="0"/>
              </a:rPr>
              <a:t>n</a:t>
            </a:r>
            <a:r>
              <a:rPr altLang="en-US" sz="2400" lang="zh-CN">
                <a:latin typeface="Times New Roman" pitchFamily="18" charset="0"/>
              </a:rPr>
              <a:t>个输入变量的全部最小项，造成硬件资源浪费，芯片利用率不高的缺点。</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PLA</a:t>
            </a:r>
            <a:r>
              <a:rPr altLang="en-US" sz="2400" lang="zh-CN">
                <a:latin typeface="Times New Roman" pitchFamily="18" charset="0"/>
              </a:rPr>
              <a:t>可分为组合</a:t>
            </a:r>
            <a:r>
              <a:rPr altLang="zh-CN" sz="2400" lang="en-US">
                <a:latin typeface="Times New Roman" pitchFamily="18" charset="0"/>
              </a:rPr>
              <a:t>PLA</a:t>
            </a:r>
            <a:r>
              <a:rPr altLang="en-US" sz="2400" lang="zh-CN">
                <a:latin typeface="Times New Roman" pitchFamily="18" charset="0"/>
              </a:rPr>
              <a:t>和时序</a:t>
            </a:r>
            <a:r>
              <a:rPr altLang="zh-CN" sz="2400" lang="en-US">
                <a:latin typeface="Times New Roman" pitchFamily="18" charset="0"/>
              </a:rPr>
              <a:t>PLA</a:t>
            </a:r>
            <a:r>
              <a:rPr altLang="en-US" sz="2400" lang="zh-CN">
                <a:latin typeface="Times New Roman" pitchFamily="18" charset="0"/>
              </a:rPr>
              <a:t>两种类型。</a:t>
            </a:r>
          </a:p>
        </p:txBody>
      </p:sp>
      <p:sp>
        <p:nvSpPr>
          <p:cNvPr id="1049543" name="Text Box 4"/>
          <p:cNvSpPr txBox="1"/>
          <p:nvPr/>
        </p:nvSpPr>
        <p:spPr>
          <a:xfrm rot="0">
            <a:off x="611187" y="4241800"/>
            <a:ext cx="3351212"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solidFill>
                  <a:schemeClr val="lt2"/>
                </a:solidFill>
                <a:latin typeface="Times New Roman" pitchFamily="18" charset="0"/>
              </a:rPr>
              <a:t>1</a:t>
            </a:r>
            <a:r>
              <a:rPr altLang="en-US" sz="2400" lang="zh-CN">
                <a:solidFill>
                  <a:schemeClr val="lt2"/>
                </a:solidFill>
                <a:latin typeface="Times New Roman" pitchFamily="18" charset="0"/>
              </a:rPr>
              <a:t>．组合</a:t>
            </a:r>
            <a:r>
              <a:rPr altLang="zh-CN" sz="2400" lang="en-US">
                <a:solidFill>
                  <a:schemeClr val="lt2"/>
                </a:solidFill>
                <a:latin typeface="Times New Roman" pitchFamily="18" charset="0"/>
              </a:rPr>
              <a:t>PLA</a:t>
            </a:r>
            <a:r>
              <a:rPr altLang="en-US" sz="2400" lang="zh-CN">
                <a:solidFill>
                  <a:schemeClr val="lt2"/>
                </a:solidFill>
                <a:latin typeface="Times New Roman" pitchFamily="18" charset="0"/>
              </a:rPr>
              <a:t>的逻辑结构</a:t>
            </a:r>
          </a:p>
        </p:txBody>
      </p:sp>
      <p:sp>
        <p:nvSpPr>
          <p:cNvPr id="1049544" name="Text Box 5"/>
          <p:cNvSpPr txBox="1"/>
          <p:nvPr/>
        </p:nvSpPr>
        <p:spPr>
          <a:xfrm rot="0">
            <a:off x="549275" y="4765675"/>
            <a:ext cx="811847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solidFill>
                  <a:srgbClr val="CC3300"/>
                </a:solidFill>
                <a:latin typeface="Times New Roman" pitchFamily="18" charset="0"/>
              </a:rPr>
              <a:t>　　</a:t>
            </a:r>
            <a:r>
              <a:rPr altLang="en-US" sz="2300" lang="zh-CN">
                <a:latin typeface="Times New Roman" pitchFamily="18" charset="0"/>
              </a:rPr>
              <a:t>逻辑结构</a:t>
            </a:r>
            <a:r>
              <a:rPr altLang="zh-CN" sz="2400" lang="en-US">
                <a:latin typeface="Times New Roman" pitchFamily="18" charset="0"/>
              </a:rPr>
              <a:t>与PROM</a:t>
            </a:r>
            <a:r>
              <a:rPr altLang="en-US" sz="2400" lang="zh-CN">
                <a:latin typeface="Times New Roman" pitchFamily="18" charset="0"/>
              </a:rPr>
              <a:t>类似，</a:t>
            </a:r>
            <a:r>
              <a:rPr altLang="en-US" sz="2300" lang="zh-CN">
                <a:latin typeface="Times New Roman" pitchFamily="18" charset="0"/>
              </a:rPr>
              <a:t>由一个“与”阵列和一个“或”阵列构成，且“与”</a:t>
            </a:r>
            <a:r>
              <a:rPr altLang="en-US" sz="2400" lang="zh-CN">
                <a:latin typeface="Times New Roman" pitchFamily="18" charset="0"/>
              </a:rPr>
              <a:t>阵列和“或”阵列都是可编程的。</a:t>
            </a:r>
          </a:p>
        </p:txBody>
      </p:sp>
      <p:sp>
        <p:nvSpPr>
          <p:cNvPr id="104954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54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33</a:t>
            </a:fld>
            <a:endParaRPr altLang="en-US" sz="1400" lang="zh-CN">
              <a:solidFill>
                <a:srgbClr val="656565"/>
              </a:solidFill>
            </a:endParaRPr>
          </a:p>
        </p:txBody>
      </p:sp>
      <p:sp>
        <p:nvSpPr>
          <p:cNvPr id="104954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32">
                                  <p:stCondLst>
                                    <p:cond delay="0"/>
                                  </p:stCondLst>
                                  <p:childTnLst>
                                    <p:set>
                                      <p:cBhvr>
                                        <p:cTn dur="1" fill="hold" id="6">
                                          <p:stCondLst>
                                            <p:cond delay="0"/>
                                          </p:stCondLst>
                                        </p:cTn>
                                        <p:tgtEl>
                                          <p:spTgt spid="1049542"/>
                                        </p:tgtEl>
                                        <p:attrNameLst>
                                          <p:attrName>style.visibility</p:attrName>
                                        </p:attrNameLst>
                                      </p:cBhvr>
                                      <p:to>
                                        <p:strVal val="visible"/>
                                      </p:to>
                                    </p:set>
                                    <p:animEffect transition="in" filter="box(out)">
                                      <p:cBhvr>
                                        <p:cTn dur="500" id="7"/>
                                        <p:tgtEl>
                                          <p:spTgt spid="1049542"/>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2" presetSubtype="1">
                                  <p:stCondLst>
                                    <p:cond delay="0"/>
                                  </p:stCondLst>
                                  <p:childTnLst>
                                    <p:set>
                                      <p:cBhvr>
                                        <p:cTn dur="1" fill="hold" id="11">
                                          <p:stCondLst>
                                            <p:cond delay="0"/>
                                          </p:stCondLst>
                                        </p:cTn>
                                        <p:tgtEl>
                                          <p:spTgt spid="1049543"/>
                                        </p:tgtEl>
                                        <p:attrNameLst>
                                          <p:attrName>style.visibility</p:attrName>
                                        </p:attrNameLst>
                                      </p:cBhvr>
                                      <p:to>
                                        <p:strVal val="visible"/>
                                      </p:to>
                                    </p:set>
                                    <p:animEffect transition="in" filter="slide(fromTop)">
                                      <p:cBhvr>
                                        <p:cTn dur="500" id="12"/>
                                        <p:tgtEl>
                                          <p:spTgt spid="1049543"/>
                                        </p:tgtEl>
                                      </p:cBhvr>
                                    </p:animEffect>
                                  </p:childTnLst>
                                </p:cTn>
                              </p:par>
                            </p:childTnLst>
                          </p:cTn>
                        </p:par>
                        <p:par>
                          <p:cTn fill="hold" id="13" nodeType="afterGroup">
                            <p:stCondLst>
                              <p:cond delay="500"/>
                            </p:stCondLst>
                            <p:childTnLst>
                              <p:par>
                                <p:cTn fill="hold" grpId="0" id="14" nodeType="afterEffect" presetClass="entr" presetID="12" presetSubtype="1">
                                  <p:stCondLst>
                                    <p:cond delay="0"/>
                                  </p:stCondLst>
                                  <p:childTnLst>
                                    <p:set>
                                      <p:cBhvr>
                                        <p:cTn dur="1" fill="hold" id="15">
                                          <p:stCondLst>
                                            <p:cond delay="0"/>
                                          </p:stCondLst>
                                        </p:cTn>
                                        <p:tgtEl>
                                          <p:spTgt spid="1049544"/>
                                        </p:tgtEl>
                                        <p:attrNameLst>
                                          <p:attrName>style.visibility</p:attrName>
                                        </p:attrNameLst>
                                      </p:cBhvr>
                                      <p:to>
                                        <p:strVal val="visible"/>
                                      </p:to>
                                    </p:set>
                                    <p:animEffect transition="in" filter="slide(fromTop)">
                                      <p:cBhvr>
                                        <p:cTn dur="500" id="16"/>
                                        <p:tgtEl>
                                          <p:spTgt spid="1049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42" grpId="0" uiExpand="0" build="whole"/>
      <p:bldP spid="1049543" grpId="0" uiExpand="0" build="whole"/>
      <p:bldP spid="1049544" grpId="0" uiExpand="0" build="whole"/>
    </p:bldLst>
  </p:timing>
</p:sld>
</file>

<file path=ppt/slides/slide34.xml><?xml version="1.0" encoding="utf-8"?>
<p:sld xmlns:a="http://schemas.openxmlformats.org/drawingml/2006/main" xmlns:r="http://schemas.openxmlformats.org/officeDocument/2006/relationships" xmlns:p="http://schemas.openxmlformats.org/presentationml/2006/main" show="1" showMasterSp="1">
  <p:cSld>
    <p:spTree>
      <p:nvGrpSpPr>
        <p:cNvPr id="167" name=""/>
        <p:cNvGrpSpPr/>
        <p:nvPr/>
      </p:nvGrpSpPr>
      <p:grpSpPr>
        <a:xfrm rot="0">
          <a:off x="0" y="0"/>
          <a:ext cx="0" cy="0"/>
          <a:chOff x="0" y="0"/>
          <a:chExt cx="0" cy="0"/>
        </a:xfrm>
      </p:grpSpPr>
      <p:sp>
        <p:nvSpPr>
          <p:cNvPr id="1049548" name="Text Box 2"/>
          <p:cNvSpPr txBox="1"/>
          <p:nvPr/>
        </p:nvSpPr>
        <p:spPr>
          <a:xfrm rot="0">
            <a:off x="576262" y="1052512"/>
            <a:ext cx="8091487"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一个具有</a:t>
            </a:r>
            <a:r>
              <a:rPr altLang="zh-CN" sz="2400" lang="en-US">
                <a:latin typeface="Times New Roman" pitchFamily="18" charset="0"/>
              </a:rPr>
              <a:t>3</a:t>
            </a:r>
            <a:r>
              <a:rPr altLang="en-US" sz="2400" lang="zh-CN">
                <a:latin typeface="Times New Roman" pitchFamily="18" charset="0"/>
              </a:rPr>
              <a:t>个输入变量、可提供</a:t>
            </a:r>
            <a:r>
              <a:rPr altLang="zh-CN" sz="2400" lang="en-US">
                <a:latin typeface="Times New Roman" pitchFamily="18" charset="0"/>
              </a:rPr>
              <a:t>6</a:t>
            </a:r>
            <a:r>
              <a:rPr altLang="en-US" sz="2400" lang="zh-CN">
                <a:latin typeface="Times New Roman" pitchFamily="18" charset="0"/>
              </a:rPr>
              <a:t>个“与”项、产生</a:t>
            </a:r>
            <a:r>
              <a:rPr altLang="zh-CN" sz="2400" lang="en-US">
                <a:latin typeface="Times New Roman" pitchFamily="18" charset="0"/>
              </a:rPr>
              <a:t>3</a:t>
            </a:r>
            <a:r>
              <a:rPr altLang="en-US" sz="2400" lang="zh-CN">
                <a:latin typeface="Times New Roman" pitchFamily="18" charset="0"/>
              </a:rPr>
              <a:t>个输出函数的</a:t>
            </a:r>
            <a:r>
              <a:rPr altLang="zh-CN" sz="2400" lang="en-US">
                <a:latin typeface="Times New Roman" pitchFamily="18" charset="0"/>
              </a:rPr>
              <a:t>PLA</a:t>
            </a:r>
            <a:r>
              <a:rPr altLang="en-US" sz="2400" lang="zh-CN">
                <a:latin typeface="Times New Roman" pitchFamily="18" charset="0"/>
              </a:rPr>
              <a:t>逻辑结构图及其相应阵列图如下图所示。</a:t>
            </a:r>
          </a:p>
        </p:txBody>
      </p:sp>
      <p:grpSp>
        <p:nvGrpSpPr>
          <p:cNvPr id="168" name=""/>
          <p:cNvGrpSpPr/>
          <p:nvPr/>
        </p:nvGrpSpPr>
        <p:grpSpPr>
          <a:xfrm rot="0">
            <a:off x="296862" y="2403475"/>
            <a:ext cx="5343525" cy="3978275"/>
            <a:chOff x="56" y="1334"/>
            <a:chExt cx="3366" cy="2506"/>
          </a:xfrm>
        </p:grpSpPr>
        <p:sp>
          <p:nvSpPr>
            <p:cNvPr id="1049549" name="Line 4"/>
            <p:cNvSpPr/>
            <p:nvPr/>
          </p:nvSpPr>
          <p:spPr>
            <a:xfrm rot="0">
              <a:off x="624" y="1440"/>
              <a:ext cx="2064" cy="0"/>
            </a:xfrm>
            <a:prstGeom prst="line"/>
            <a:noFill/>
            <a:ln w="19050" cap="flat" cmpd="sng">
              <a:solidFill>
                <a:schemeClr val="dk1">
                  <a:alpha val="100000"/>
                </a:schemeClr>
              </a:solidFill>
              <a:prstDash val="solid"/>
              <a:round/>
            </a:ln>
          </p:spPr>
        </p:sp>
        <p:sp>
          <p:nvSpPr>
            <p:cNvPr id="1049550" name="Line 5"/>
            <p:cNvSpPr/>
            <p:nvPr/>
          </p:nvSpPr>
          <p:spPr>
            <a:xfrm rot="0">
              <a:off x="864" y="1344"/>
              <a:ext cx="0" cy="1152"/>
            </a:xfrm>
            <a:prstGeom prst="line"/>
            <a:noFill/>
            <a:ln w="19050" cap="flat" cmpd="sng">
              <a:solidFill>
                <a:schemeClr val="dk1">
                  <a:alpha val="100000"/>
                </a:schemeClr>
              </a:solidFill>
              <a:prstDash val="solid"/>
              <a:round/>
            </a:ln>
          </p:spPr>
        </p:sp>
        <p:sp>
          <p:nvSpPr>
            <p:cNvPr id="1049551" name="Line 6"/>
            <p:cNvSpPr/>
            <p:nvPr/>
          </p:nvSpPr>
          <p:spPr>
            <a:xfrm rot="0">
              <a:off x="1200" y="1344"/>
              <a:ext cx="0" cy="1152"/>
            </a:xfrm>
            <a:prstGeom prst="line"/>
            <a:noFill/>
            <a:ln w="19050" cap="flat" cmpd="sng">
              <a:solidFill>
                <a:schemeClr val="dk1">
                  <a:alpha val="100000"/>
                </a:schemeClr>
              </a:solidFill>
              <a:prstDash val="solid"/>
              <a:round/>
            </a:ln>
          </p:spPr>
        </p:sp>
        <p:sp>
          <p:nvSpPr>
            <p:cNvPr id="1049552" name="Line 7"/>
            <p:cNvSpPr/>
            <p:nvPr/>
          </p:nvSpPr>
          <p:spPr>
            <a:xfrm rot="0">
              <a:off x="1536" y="1344"/>
              <a:ext cx="0" cy="1152"/>
            </a:xfrm>
            <a:prstGeom prst="line"/>
            <a:noFill/>
            <a:ln w="19050" cap="flat" cmpd="sng">
              <a:solidFill>
                <a:schemeClr val="dk1">
                  <a:alpha val="100000"/>
                </a:schemeClr>
              </a:solidFill>
              <a:prstDash val="solid"/>
              <a:round/>
            </a:ln>
          </p:spPr>
        </p:sp>
        <p:sp>
          <p:nvSpPr>
            <p:cNvPr id="1049553" name="Line 8"/>
            <p:cNvSpPr/>
            <p:nvPr/>
          </p:nvSpPr>
          <p:spPr>
            <a:xfrm rot="0">
              <a:off x="1872" y="1344"/>
              <a:ext cx="0" cy="1152"/>
            </a:xfrm>
            <a:prstGeom prst="line"/>
            <a:noFill/>
            <a:ln w="19050" cap="flat" cmpd="sng">
              <a:solidFill>
                <a:schemeClr val="dk1">
                  <a:alpha val="100000"/>
                </a:schemeClr>
              </a:solidFill>
              <a:prstDash val="solid"/>
              <a:round/>
            </a:ln>
          </p:spPr>
        </p:sp>
        <p:sp>
          <p:nvSpPr>
            <p:cNvPr id="1049554" name="Line 9"/>
            <p:cNvSpPr/>
            <p:nvPr/>
          </p:nvSpPr>
          <p:spPr>
            <a:xfrm rot="0">
              <a:off x="2208" y="1344"/>
              <a:ext cx="0" cy="1152"/>
            </a:xfrm>
            <a:prstGeom prst="line"/>
            <a:noFill/>
            <a:ln w="19050" cap="flat" cmpd="sng">
              <a:solidFill>
                <a:schemeClr val="dk1">
                  <a:alpha val="100000"/>
                </a:schemeClr>
              </a:solidFill>
              <a:prstDash val="solid"/>
              <a:round/>
            </a:ln>
          </p:spPr>
        </p:sp>
        <p:sp>
          <p:nvSpPr>
            <p:cNvPr id="1049555" name="Line 10"/>
            <p:cNvSpPr/>
            <p:nvPr/>
          </p:nvSpPr>
          <p:spPr>
            <a:xfrm rot="0">
              <a:off x="2544" y="1344"/>
              <a:ext cx="0" cy="1152"/>
            </a:xfrm>
            <a:prstGeom prst="line"/>
            <a:noFill/>
            <a:ln w="19050" cap="flat" cmpd="sng">
              <a:solidFill>
                <a:schemeClr val="dk1">
                  <a:alpha val="100000"/>
                </a:schemeClr>
              </a:solidFill>
              <a:prstDash val="solid"/>
              <a:round/>
            </a:ln>
          </p:spPr>
        </p:sp>
        <p:sp>
          <p:nvSpPr>
            <p:cNvPr id="1049556" name="Line 11"/>
            <p:cNvSpPr/>
            <p:nvPr/>
          </p:nvSpPr>
          <p:spPr>
            <a:xfrm rot="0">
              <a:off x="576" y="1584"/>
              <a:ext cx="2112" cy="0"/>
            </a:xfrm>
            <a:prstGeom prst="line"/>
            <a:noFill/>
            <a:ln w="19050" cap="flat" cmpd="sng">
              <a:solidFill>
                <a:schemeClr val="dk1">
                  <a:alpha val="100000"/>
                </a:schemeClr>
              </a:solidFill>
              <a:prstDash val="solid"/>
              <a:round/>
            </a:ln>
          </p:spPr>
        </p:sp>
        <p:sp>
          <p:nvSpPr>
            <p:cNvPr id="1049557" name="Line 12"/>
            <p:cNvSpPr/>
            <p:nvPr/>
          </p:nvSpPr>
          <p:spPr>
            <a:xfrm rot="0">
              <a:off x="624" y="1776"/>
              <a:ext cx="2064" cy="0"/>
            </a:xfrm>
            <a:prstGeom prst="line"/>
            <a:noFill/>
            <a:ln w="19050" cap="flat" cmpd="sng">
              <a:solidFill>
                <a:schemeClr val="dk1">
                  <a:alpha val="100000"/>
                </a:schemeClr>
              </a:solidFill>
              <a:prstDash val="solid"/>
              <a:round/>
            </a:ln>
          </p:spPr>
        </p:sp>
        <p:sp>
          <p:nvSpPr>
            <p:cNvPr id="1049558" name="Line 13"/>
            <p:cNvSpPr/>
            <p:nvPr/>
          </p:nvSpPr>
          <p:spPr>
            <a:xfrm rot="0">
              <a:off x="624" y="2112"/>
              <a:ext cx="2064" cy="0"/>
            </a:xfrm>
            <a:prstGeom prst="line"/>
            <a:noFill/>
            <a:ln w="19050" cap="flat" cmpd="sng">
              <a:solidFill>
                <a:schemeClr val="dk1">
                  <a:alpha val="100000"/>
                </a:schemeClr>
              </a:solidFill>
              <a:prstDash val="solid"/>
              <a:round/>
            </a:ln>
          </p:spPr>
        </p:sp>
        <p:sp>
          <p:nvSpPr>
            <p:cNvPr id="1049559" name="Rectangle 14"/>
            <p:cNvSpPr/>
            <p:nvPr/>
          </p:nvSpPr>
          <p:spPr>
            <a:xfrm rot="0">
              <a:off x="384" y="1344"/>
              <a:ext cx="19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560" name="Rectangle 15"/>
            <p:cNvSpPr/>
            <p:nvPr/>
          </p:nvSpPr>
          <p:spPr>
            <a:xfrm rot="0">
              <a:off x="384" y="1692"/>
              <a:ext cx="19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561" name="Oval 16"/>
            <p:cNvSpPr/>
            <p:nvPr/>
          </p:nvSpPr>
          <p:spPr>
            <a:xfrm rot="0">
              <a:off x="576" y="1416"/>
              <a:ext cx="48" cy="48"/>
            </a:xfrm>
            <a:prstGeom prst="ellipse"/>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562" name="Line 17"/>
            <p:cNvSpPr/>
            <p:nvPr/>
          </p:nvSpPr>
          <p:spPr>
            <a:xfrm rot="0">
              <a:off x="576" y="1920"/>
              <a:ext cx="2112" cy="0"/>
            </a:xfrm>
            <a:prstGeom prst="line"/>
            <a:noFill/>
            <a:ln w="19050" cap="flat" cmpd="sng">
              <a:solidFill>
                <a:schemeClr val="dk1">
                  <a:alpha val="100000"/>
                </a:schemeClr>
              </a:solidFill>
              <a:prstDash val="solid"/>
              <a:round/>
            </a:ln>
          </p:spPr>
        </p:sp>
        <p:sp>
          <p:nvSpPr>
            <p:cNvPr id="1049563" name="Line 18"/>
            <p:cNvSpPr/>
            <p:nvPr/>
          </p:nvSpPr>
          <p:spPr>
            <a:xfrm rot="0">
              <a:off x="576" y="2256"/>
              <a:ext cx="2112" cy="0"/>
            </a:xfrm>
            <a:prstGeom prst="line"/>
            <a:noFill/>
            <a:ln w="19050" cap="flat" cmpd="sng">
              <a:solidFill>
                <a:schemeClr val="dk1">
                  <a:alpha val="100000"/>
                </a:schemeClr>
              </a:solidFill>
              <a:prstDash val="solid"/>
              <a:round/>
            </a:ln>
          </p:spPr>
        </p:sp>
        <p:sp>
          <p:nvSpPr>
            <p:cNvPr id="1049564" name="Oval 19"/>
            <p:cNvSpPr/>
            <p:nvPr/>
          </p:nvSpPr>
          <p:spPr>
            <a:xfrm rot="0">
              <a:off x="576" y="1752"/>
              <a:ext cx="48" cy="48"/>
            </a:xfrm>
            <a:prstGeom prst="ellipse"/>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565" name="Oval 20"/>
            <p:cNvSpPr/>
            <p:nvPr/>
          </p:nvSpPr>
          <p:spPr>
            <a:xfrm rot="0">
              <a:off x="576" y="2088"/>
              <a:ext cx="48" cy="48"/>
            </a:xfrm>
            <a:prstGeom prst="ellipse"/>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566" name="Rectangle 21"/>
            <p:cNvSpPr/>
            <p:nvPr/>
          </p:nvSpPr>
          <p:spPr>
            <a:xfrm rot="0">
              <a:off x="384" y="2040"/>
              <a:ext cx="192" cy="288"/>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567" name="Line 22"/>
            <p:cNvSpPr/>
            <p:nvPr/>
          </p:nvSpPr>
          <p:spPr>
            <a:xfrm rot="0">
              <a:off x="816" y="1392"/>
              <a:ext cx="96" cy="96"/>
            </a:xfrm>
            <a:prstGeom prst="line"/>
            <a:noFill/>
            <a:ln w="38100" cap="flat" cmpd="sng">
              <a:solidFill>
                <a:schemeClr val="dk1">
                  <a:alpha val="100000"/>
                </a:schemeClr>
              </a:solidFill>
              <a:prstDash val="solid"/>
              <a:round/>
            </a:ln>
          </p:spPr>
        </p:sp>
        <p:sp>
          <p:nvSpPr>
            <p:cNvPr id="1049568" name="Line 23"/>
            <p:cNvSpPr/>
            <p:nvPr/>
          </p:nvSpPr>
          <p:spPr>
            <a:xfrm rot="0" flipH="1">
              <a:off x="816" y="1392"/>
              <a:ext cx="96" cy="96"/>
            </a:xfrm>
            <a:prstGeom prst="line"/>
            <a:noFill/>
            <a:ln w="38100" cap="flat" cmpd="sng">
              <a:solidFill>
                <a:schemeClr val="dk1">
                  <a:alpha val="100000"/>
                </a:schemeClr>
              </a:solidFill>
              <a:prstDash val="solid"/>
              <a:round/>
            </a:ln>
          </p:spPr>
        </p:sp>
        <p:sp>
          <p:nvSpPr>
            <p:cNvPr id="1049569" name="Line 24"/>
            <p:cNvSpPr/>
            <p:nvPr/>
          </p:nvSpPr>
          <p:spPr>
            <a:xfrm rot="0">
              <a:off x="1152" y="1392"/>
              <a:ext cx="96" cy="96"/>
            </a:xfrm>
            <a:prstGeom prst="line"/>
            <a:noFill/>
            <a:ln w="38100" cap="flat" cmpd="sng">
              <a:solidFill>
                <a:schemeClr val="dk1">
                  <a:alpha val="100000"/>
                </a:schemeClr>
              </a:solidFill>
              <a:prstDash val="solid"/>
              <a:round/>
            </a:ln>
          </p:spPr>
        </p:sp>
        <p:sp>
          <p:nvSpPr>
            <p:cNvPr id="1049570" name="Line 25"/>
            <p:cNvSpPr/>
            <p:nvPr/>
          </p:nvSpPr>
          <p:spPr>
            <a:xfrm rot="0" flipH="1">
              <a:off x="1152" y="1392"/>
              <a:ext cx="96" cy="96"/>
            </a:xfrm>
            <a:prstGeom prst="line"/>
            <a:noFill/>
            <a:ln w="38100" cap="flat" cmpd="sng">
              <a:solidFill>
                <a:schemeClr val="dk1">
                  <a:alpha val="100000"/>
                </a:schemeClr>
              </a:solidFill>
              <a:prstDash val="solid"/>
              <a:round/>
            </a:ln>
          </p:spPr>
        </p:sp>
        <p:sp>
          <p:nvSpPr>
            <p:cNvPr id="1049571" name="Line 26"/>
            <p:cNvSpPr/>
            <p:nvPr/>
          </p:nvSpPr>
          <p:spPr>
            <a:xfrm rot="0">
              <a:off x="1488" y="1392"/>
              <a:ext cx="96" cy="96"/>
            </a:xfrm>
            <a:prstGeom prst="line"/>
            <a:noFill/>
            <a:ln w="38100" cap="flat" cmpd="sng">
              <a:solidFill>
                <a:schemeClr val="dk1">
                  <a:alpha val="100000"/>
                </a:schemeClr>
              </a:solidFill>
              <a:prstDash val="solid"/>
              <a:round/>
            </a:ln>
          </p:spPr>
        </p:sp>
        <p:sp>
          <p:nvSpPr>
            <p:cNvPr id="1049572" name="Line 27"/>
            <p:cNvSpPr/>
            <p:nvPr/>
          </p:nvSpPr>
          <p:spPr>
            <a:xfrm rot="0" flipH="1">
              <a:off x="1488" y="1392"/>
              <a:ext cx="96" cy="96"/>
            </a:xfrm>
            <a:prstGeom prst="line"/>
            <a:noFill/>
            <a:ln w="38100" cap="flat" cmpd="sng">
              <a:solidFill>
                <a:schemeClr val="dk1">
                  <a:alpha val="100000"/>
                </a:schemeClr>
              </a:solidFill>
              <a:prstDash val="solid"/>
              <a:round/>
            </a:ln>
          </p:spPr>
        </p:sp>
        <p:sp>
          <p:nvSpPr>
            <p:cNvPr id="1049573" name="Line 28"/>
            <p:cNvSpPr/>
            <p:nvPr/>
          </p:nvSpPr>
          <p:spPr>
            <a:xfrm rot="0">
              <a:off x="1824" y="1392"/>
              <a:ext cx="96" cy="96"/>
            </a:xfrm>
            <a:prstGeom prst="line"/>
            <a:noFill/>
            <a:ln w="38100" cap="flat" cmpd="sng">
              <a:solidFill>
                <a:schemeClr val="dk1">
                  <a:alpha val="100000"/>
                </a:schemeClr>
              </a:solidFill>
              <a:prstDash val="solid"/>
              <a:round/>
            </a:ln>
          </p:spPr>
        </p:sp>
        <p:sp>
          <p:nvSpPr>
            <p:cNvPr id="1049574" name="Line 29"/>
            <p:cNvSpPr/>
            <p:nvPr/>
          </p:nvSpPr>
          <p:spPr>
            <a:xfrm rot="0" flipH="1">
              <a:off x="1824" y="1392"/>
              <a:ext cx="96" cy="96"/>
            </a:xfrm>
            <a:prstGeom prst="line"/>
            <a:noFill/>
            <a:ln w="38100" cap="flat" cmpd="sng">
              <a:solidFill>
                <a:schemeClr val="dk1">
                  <a:alpha val="100000"/>
                </a:schemeClr>
              </a:solidFill>
              <a:prstDash val="solid"/>
              <a:round/>
            </a:ln>
          </p:spPr>
        </p:sp>
        <p:sp>
          <p:nvSpPr>
            <p:cNvPr id="1049575" name="Line 30"/>
            <p:cNvSpPr/>
            <p:nvPr/>
          </p:nvSpPr>
          <p:spPr>
            <a:xfrm rot="0">
              <a:off x="2160" y="1392"/>
              <a:ext cx="96" cy="96"/>
            </a:xfrm>
            <a:prstGeom prst="line"/>
            <a:noFill/>
            <a:ln w="38100" cap="flat" cmpd="sng">
              <a:solidFill>
                <a:schemeClr val="dk1">
                  <a:alpha val="100000"/>
                </a:schemeClr>
              </a:solidFill>
              <a:prstDash val="solid"/>
              <a:round/>
            </a:ln>
          </p:spPr>
        </p:sp>
        <p:sp>
          <p:nvSpPr>
            <p:cNvPr id="1049576" name="Line 31"/>
            <p:cNvSpPr/>
            <p:nvPr/>
          </p:nvSpPr>
          <p:spPr>
            <a:xfrm rot="0" flipH="1">
              <a:off x="2160" y="1392"/>
              <a:ext cx="96" cy="96"/>
            </a:xfrm>
            <a:prstGeom prst="line"/>
            <a:noFill/>
            <a:ln w="38100" cap="flat" cmpd="sng">
              <a:solidFill>
                <a:schemeClr val="dk1">
                  <a:alpha val="100000"/>
                </a:schemeClr>
              </a:solidFill>
              <a:prstDash val="solid"/>
              <a:round/>
            </a:ln>
          </p:spPr>
        </p:sp>
        <p:sp>
          <p:nvSpPr>
            <p:cNvPr id="1049577" name="Line 32"/>
            <p:cNvSpPr/>
            <p:nvPr/>
          </p:nvSpPr>
          <p:spPr>
            <a:xfrm rot="0">
              <a:off x="2496" y="1392"/>
              <a:ext cx="96" cy="96"/>
            </a:xfrm>
            <a:prstGeom prst="line"/>
            <a:noFill/>
            <a:ln w="38100" cap="flat" cmpd="sng">
              <a:solidFill>
                <a:schemeClr val="dk1">
                  <a:alpha val="100000"/>
                </a:schemeClr>
              </a:solidFill>
              <a:prstDash val="solid"/>
              <a:round/>
            </a:ln>
          </p:spPr>
        </p:sp>
        <p:sp>
          <p:nvSpPr>
            <p:cNvPr id="1049578" name="Line 33"/>
            <p:cNvSpPr/>
            <p:nvPr/>
          </p:nvSpPr>
          <p:spPr>
            <a:xfrm rot="0" flipH="1">
              <a:off x="2496" y="1392"/>
              <a:ext cx="96" cy="96"/>
            </a:xfrm>
            <a:prstGeom prst="line"/>
            <a:noFill/>
            <a:ln w="38100" cap="flat" cmpd="sng">
              <a:solidFill>
                <a:schemeClr val="dk1">
                  <a:alpha val="100000"/>
                </a:schemeClr>
              </a:solidFill>
              <a:prstDash val="solid"/>
              <a:round/>
            </a:ln>
          </p:spPr>
        </p:sp>
        <p:sp>
          <p:nvSpPr>
            <p:cNvPr id="1049579" name="Line 34"/>
            <p:cNvSpPr/>
            <p:nvPr/>
          </p:nvSpPr>
          <p:spPr>
            <a:xfrm rot="0">
              <a:off x="816" y="1536"/>
              <a:ext cx="96" cy="96"/>
            </a:xfrm>
            <a:prstGeom prst="line"/>
            <a:noFill/>
            <a:ln w="38100" cap="flat" cmpd="sng">
              <a:solidFill>
                <a:schemeClr val="dk1">
                  <a:alpha val="100000"/>
                </a:schemeClr>
              </a:solidFill>
              <a:prstDash val="solid"/>
              <a:round/>
            </a:ln>
          </p:spPr>
        </p:sp>
        <p:sp>
          <p:nvSpPr>
            <p:cNvPr id="1049580" name="Line 35"/>
            <p:cNvSpPr/>
            <p:nvPr/>
          </p:nvSpPr>
          <p:spPr>
            <a:xfrm rot="0" flipH="1">
              <a:off x="816" y="1536"/>
              <a:ext cx="96" cy="96"/>
            </a:xfrm>
            <a:prstGeom prst="line"/>
            <a:noFill/>
            <a:ln w="38100" cap="flat" cmpd="sng">
              <a:solidFill>
                <a:schemeClr val="dk1">
                  <a:alpha val="100000"/>
                </a:schemeClr>
              </a:solidFill>
              <a:prstDash val="solid"/>
              <a:round/>
            </a:ln>
          </p:spPr>
        </p:sp>
        <p:sp>
          <p:nvSpPr>
            <p:cNvPr id="1049581" name="Line 36"/>
            <p:cNvSpPr/>
            <p:nvPr/>
          </p:nvSpPr>
          <p:spPr>
            <a:xfrm rot="0">
              <a:off x="1152" y="1536"/>
              <a:ext cx="96" cy="96"/>
            </a:xfrm>
            <a:prstGeom prst="line"/>
            <a:noFill/>
            <a:ln w="38100" cap="flat" cmpd="sng">
              <a:solidFill>
                <a:schemeClr val="dk1">
                  <a:alpha val="100000"/>
                </a:schemeClr>
              </a:solidFill>
              <a:prstDash val="solid"/>
              <a:round/>
            </a:ln>
          </p:spPr>
        </p:sp>
        <p:sp>
          <p:nvSpPr>
            <p:cNvPr id="1049582" name="Line 37"/>
            <p:cNvSpPr/>
            <p:nvPr/>
          </p:nvSpPr>
          <p:spPr>
            <a:xfrm rot="0" flipH="1">
              <a:off x="1152" y="1536"/>
              <a:ext cx="96" cy="96"/>
            </a:xfrm>
            <a:prstGeom prst="line"/>
            <a:noFill/>
            <a:ln w="38100" cap="flat" cmpd="sng">
              <a:solidFill>
                <a:schemeClr val="dk1">
                  <a:alpha val="100000"/>
                </a:schemeClr>
              </a:solidFill>
              <a:prstDash val="solid"/>
              <a:round/>
            </a:ln>
          </p:spPr>
        </p:sp>
        <p:sp>
          <p:nvSpPr>
            <p:cNvPr id="1049583" name="Line 38"/>
            <p:cNvSpPr/>
            <p:nvPr/>
          </p:nvSpPr>
          <p:spPr>
            <a:xfrm rot="0">
              <a:off x="1488" y="1536"/>
              <a:ext cx="96" cy="96"/>
            </a:xfrm>
            <a:prstGeom prst="line"/>
            <a:noFill/>
            <a:ln w="38100" cap="flat" cmpd="sng">
              <a:solidFill>
                <a:schemeClr val="dk1">
                  <a:alpha val="100000"/>
                </a:schemeClr>
              </a:solidFill>
              <a:prstDash val="solid"/>
              <a:round/>
            </a:ln>
          </p:spPr>
        </p:sp>
        <p:sp>
          <p:nvSpPr>
            <p:cNvPr id="1049584" name="Line 39"/>
            <p:cNvSpPr/>
            <p:nvPr/>
          </p:nvSpPr>
          <p:spPr>
            <a:xfrm rot="0" flipH="1">
              <a:off x="1488" y="1536"/>
              <a:ext cx="96" cy="96"/>
            </a:xfrm>
            <a:prstGeom prst="line"/>
            <a:noFill/>
            <a:ln w="38100" cap="flat" cmpd="sng">
              <a:solidFill>
                <a:schemeClr val="dk1">
                  <a:alpha val="100000"/>
                </a:schemeClr>
              </a:solidFill>
              <a:prstDash val="solid"/>
              <a:round/>
            </a:ln>
          </p:spPr>
        </p:sp>
        <p:sp>
          <p:nvSpPr>
            <p:cNvPr id="1049585" name="Line 40"/>
            <p:cNvSpPr/>
            <p:nvPr/>
          </p:nvSpPr>
          <p:spPr>
            <a:xfrm rot="0">
              <a:off x="1824" y="1536"/>
              <a:ext cx="96" cy="96"/>
            </a:xfrm>
            <a:prstGeom prst="line"/>
            <a:noFill/>
            <a:ln w="38100" cap="flat" cmpd="sng">
              <a:solidFill>
                <a:schemeClr val="dk1">
                  <a:alpha val="100000"/>
                </a:schemeClr>
              </a:solidFill>
              <a:prstDash val="solid"/>
              <a:round/>
            </a:ln>
          </p:spPr>
        </p:sp>
        <p:sp>
          <p:nvSpPr>
            <p:cNvPr id="1049586" name="Line 41"/>
            <p:cNvSpPr/>
            <p:nvPr/>
          </p:nvSpPr>
          <p:spPr>
            <a:xfrm rot="0" flipH="1">
              <a:off x="1824" y="1536"/>
              <a:ext cx="96" cy="96"/>
            </a:xfrm>
            <a:prstGeom prst="line"/>
            <a:noFill/>
            <a:ln w="38100" cap="flat" cmpd="sng">
              <a:solidFill>
                <a:schemeClr val="dk1">
                  <a:alpha val="100000"/>
                </a:schemeClr>
              </a:solidFill>
              <a:prstDash val="solid"/>
              <a:round/>
            </a:ln>
          </p:spPr>
        </p:sp>
        <p:sp>
          <p:nvSpPr>
            <p:cNvPr id="1049587" name="Line 42"/>
            <p:cNvSpPr/>
            <p:nvPr/>
          </p:nvSpPr>
          <p:spPr>
            <a:xfrm rot="0">
              <a:off x="2160" y="1536"/>
              <a:ext cx="96" cy="96"/>
            </a:xfrm>
            <a:prstGeom prst="line"/>
            <a:noFill/>
            <a:ln w="38100" cap="flat" cmpd="sng">
              <a:solidFill>
                <a:schemeClr val="dk1">
                  <a:alpha val="100000"/>
                </a:schemeClr>
              </a:solidFill>
              <a:prstDash val="solid"/>
              <a:round/>
            </a:ln>
          </p:spPr>
        </p:sp>
        <p:sp>
          <p:nvSpPr>
            <p:cNvPr id="1049588" name="Line 43"/>
            <p:cNvSpPr/>
            <p:nvPr/>
          </p:nvSpPr>
          <p:spPr>
            <a:xfrm rot="0" flipH="1">
              <a:off x="2160" y="1536"/>
              <a:ext cx="96" cy="96"/>
            </a:xfrm>
            <a:prstGeom prst="line"/>
            <a:noFill/>
            <a:ln w="38100" cap="flat" cmpd="sng">
              <a:solidFill>
                <a:schemeClr val="dk1">
                  <a:alpha val="100000"/>
                </a:schemeClr>
              </a:solidFill>
              <a:prstDash val="solid"/>
              <a:round/>
            </a:ln>
          </p:spPr>
        </p:sp>
        <p:sp>
          <p:nvSpPr>
            <p:cNvPr id="1049589" name="Line 44"/>
            <p:cNvSpPr/>
            <p:nvPr/>
          </p:nvSpPr>
          <p:spPr>
            <a:xfrm rot="0">
              <a:off x="2496" y="1536"/>
              <a:ext cx="96" cy="96"/>
            </a:xfrm>
            <a:prstGeom prst="line"/>
            <a:noFill/>
            <a:ln w="38100" cap="flat" cmpd="sng">
              <a:solidFill>
                <a:schemeClr val="dk1">
                  <a:alpha val="100000"/>
                </a:schemeClr>
              </a:solidFill>
              <a:prstDash val="solid"/>
              <a:round/>
            </a:ln>
          </p:spPr>
        </p:sp>
        <p:sp>
          <p:nvSpPr>
            <p:cNvPr id="1049590" name="Line 45"/>
            <p:cNvSpPr/>
            <p:nvPr/>
          </p:nvSpPr>
          <p:spPr>
            <a:xfrm rot="0" flipH="1">
              <a:off x="2496" y="1536"/>
              <a:ext cx="96" cy="96"/>
            </a:xfrm>
            <a:prstGeom prst="line"/>
            <a:noFill/>
            <a:ln w="38100" cap="flat" cmpd="sng">
              <a:solidFill>
                <a:schemeClr val="dk1">
                  <a:alpha val="100000"/>
                </a:schemeClr>
              </a:solidFill>
              <a:prstDash val="solid"/>
              <a:round/>
            </a:ln>
          </p:spPr>
        </p:sp>
        <p:sp>
          <p:nvSpPr>
            <p:cNvPr id="1049591" name="Line 46"/>
            <p:cNvSpPr/>
            <p:nvPr/>
          </p:nvSpPr>
          <p:spPr>
            <a:xfrm rot="0">
              <a:off x="816" y="1728"/>
              <a:ext cx="96" cy="96"/>
            </a:xfrm>
            <a:prstGeom prst="line"/>
            <a:noFill/>
            <a:ln w="38100" cap="flat" cmpd="sng">
              <a:solidFill>
                <a:schemeClr val="dk1">
                  <a:alpha val="100000"/>
                </a:schemeClr>
              </a:solidFill>
              <a:prstDash val="solid"/>
              <a:round/>
            </a:ln>
          </p:spPr>
        </p:sp>
        <p:sp>
          <p:nvSpPr>
            <p:cNvPr id="1049592" name="Line 47"/>
            <p:cNvSpPr/>
            <p:nvPr/>
          </p:nvSpPr>
          <p:spPr>
            <a:xfrm rot="0" flipH="1">
              <a:off x="816" y="1728"/>
              <a:ext cx="96" cy="96"/>
            </a:xfrm>
            <a:prstGeom prst="line"/>
            <a:noFill/>
            <a:ln w="38100" cap="flat" cmpd="sng">
              <a:solidFill>
                <a:schemeClr val="dk1">
                  <a:alpha val="100000"/>
                </a:schemeClr>
              </a:solidFill>
              <a:prstDash val="solid"/>
              <a:round/>
            </a:ln>
          </p:spPr>
        </p:sp>
        <p:sp>
          <p:nvSpPr>
            <p:cNvPr id="1049593" name="Line 48"/>
            <p:cNvSpPr/>
            <p:nvPr/>
          </p:nvSpPr>
          <p:spPr>
            <a:xfrm rot="0">
              <a:off x="1152" y="1728"/>
              <a:ext cx="96" cy="96"/>
            </a:xfrm>
            <a:prstGeom prst="line"/>
            <a:noFill/>
            <a:ln w="38100" cap="flat" cmpd="sng">
              <a:solidFill>
                <a:schemeClr val="dk1">
                  <a:alpha val="100000"/>
                </a:schemeClr>
              </a:solidFill>
              <a:prstDash val="solid"/>
              <a:round/>
            </a:ln>
          </p:spPr>
        </p:sp>
        <p:sp>
          <p:nvSpPr>
            <p:cNvPr id="1049594" name="Line 49"/>
            <p:cNvSpPr/>
            <p:nvPr/>
          </p:nvSpPr>
          <p:spPr>
            <a:xfrm rot="0" flipH="1">
              <a:off x="1152" y="1728"/>
              <a:ext cx="96" cy="96"/>
            </a:xfrm>
            <a:prstGeom prst="line"/>
            <a:noFill/>
            <a:ln w="38100" cap="flat" cmpd="sng">
              <a:solidFill>
                <a:schemeClr val="dk1">
                  <a:alpha val="100000"/>
                </a:schemeClr>
              </a:solidFill>
              <a:prstDash val="solid"/>
              <a:round/>
            </a:ln>
          </p:spPr>
        </p:sp>
        <p:sp>
          <p:nvSpPr>
            <p:cNvPr id="1049595" name="Line 50"/>
            <p:cNvSpPr/>
            <p:nvPr/>
          </p:nvSpPr>
          <p:spPr>
            <a:xfrm rot="0">
              <a:off x="1488" y="1728"/>
              <a:ext cx="96" cy="96"/>
            </a:xfrm>
            <a:prstGeom prst="line"/>
            <a:noFill/>
            <a:ln w="38100" cap="flat" cmpd="sng">
              <a:solidFill>
                <a:schemeClr val="dk1">
                  <a:alpha val="100000"/>
                </a:schemeClr>
              </a:solidFill>
              <a:prstDash val="solid"/>
              <a:round/>
            </a:ln>
          </p:spPr>
        </p:sp>
        <p:sp>
          <p:nvSpPr>
            <p:cNvPr id="1049596" name="Line 51"/>
            <p:cNvSpPr/>
            <p:nvPr/>
          </p:nvSpPr>
          <p:spPr>
            <a:xfrm rot="0" flipH="1">
              <a:off x="1488" y="1728"/>
              <a:ext cx="96" cy="96"/>
            </a:xfrm>
            <a:prstGeom prst="line"/>
            <a:noFill/>
            <a:ln w="38100" cap="flat" cmpd="sng">
              <a:solidFill>
                <a:schemeClr val="dk1">
                  <a:alpha val="100000"/>
                </a:schemeClr>
              </a:solidFill>
              <a:prstDash val="solid"/>
              <a:round/>
            </a:ln>
          </p:spPr>
        </p:sp>
        <p:sp>
          <p:nvSpPr>
            <p:cNvPr id="1049597" name="Line 52"/>
            <p:cNvSpPr/>
            <p:nvPr/>
          </p:nvSpPr>
          <p:spPr>
            <a:xfrm rot="0">
              <a:off x="1824" y="1728"/>
              <a:ext cx="96" cy="96"/>
            </a:xfrm>
            <a:prstGeom prst="line"/>
            <a:noFill/>
            <a:ln w="38100" cap="flat" cmpd="sng">
              <a:solidFill>
                <a:schemeClr val="dk1">
                  <a:alpha val="100000"/>
                </a:schemeClr>
              </a:solidFill>
              <a:prstDash val="solid"/>
              <a:round/>
            </a:ln>
          </p:spPr>
        </p:sp>
        <p:sp>
          <p:nvSpPr>
            <p:cNvPr id="1049598" name="Line 53"/>
            <p:cNvSpPr/>
            <p:nvPr/>
          </p:nvSpPr>
          <p:spPr>
            <a:xfrm rot="0" flipH="1">
              <a:off x="1824" y="1728"/>
              <a:ext cx="96" cy="96"/>
            </a:xfrm>
            <a:prstGeom prst="line"/>
            <a:noFill/>
            <a:ln w="38100" cap="flat" cmpd="sng">
              <a:solidFill>
                <a:schemeClr val="dk1">
                  <a:alpha val="100000"/>
                </a:schemeClr>
              </a:solidFill>
              <a:prstDash val="solid"/>
              <a:round/>
            </a:ln>
          </p:spPr>
        </p:sp>
        <p:sp>
          <p:nvSpPr>
            <p:cNvPr id="1049599" name="Line 54"/>
            <p:cNvSpPr/>
            <p:nvPr/>
          </p:nvSpPr>
          <p:spPr>
            <a:xfrm rot="0">
              <a:off x="2160" y="1728"/>
              <a:ext cx="96" cy="96"/>
            </a:xfrm>
            <a:prstGeom prst="line"/>
            <a:noFill/>
            <a:ln w="38100" cap="flat" cmpd="sng">
              <a:solidFill>
                <a:schemeClr val="dk1">
                  <a:alpha val="100000"/>
                </a:schemeClr>
              </a:solidFill>
              <a:prstDash val="solid"/>
              <a:round/>
            </a:ln>
          </p:spPr>
        </p:sp>
        <p:sp>
          <p:nvSpPr>
            <p:cNvPr id="1049600" name="Line 55"/>
            <p:cNvSpPr/>
            <p:nvPr/>
          </p:nvSpPr>
          <p:spPr>
            <a:xfrm rot="0" flipH="1">
              <a:off x="2160" y="1728"/>
              <a:ext cx="96" cy="96"/>
            </a:xfrm>
            <a:prstGeom prst="line"/>
            <a:noFill/>
            <a:ln w="38100" cap="flat" cmpd="sng">
              <a:solidFill>
                <a:schemeClr val="dk1">
                  <a:alpha val="100000"/>
                </a:schemeClr>
              </a:solidFill>
              <a:prstDash val="solid"/>
              <a:round/>
            </a:ln>
          </p:spPr>
        </p:sp>
        <p:sp>
          <p:nvSpPr>
            <p:cNvPr id="1049601" name="Line 56"/>
            <p:cNvSpPr/>
            <p:nvPr/>
          </p:nvSpPr>
          <p:spPr>
            <a:xfrm rot="0">
              <a:off x="2496" y="1728"/>
              <a:ext cx="96" cy="96"/>
            </a:xfrm>
            <a:prstGeom prst="line"/>
            <a:noFill/>
            <a:ln w="38100" cap="flat" cmpd="sng">
              <a:solidFill>
                <a:schemeClr val="dk1">
                  <a:alpha val="100000"/>
                </a:schemeClr>
              </a:solidFill>
              <a:prstDash val="solid"/>
              <a:round/>
            </a:ln>
          </p:spPr>
        </p:sp>
        <p:sp>
          <p:nvSpPr>
            <p:cNvPr id="1049602" name="Line 57"/>
            <p:cNvSpPr/>
            <p:nvPr/>
          </p:nvSpPr>
          <p:spPr>
            <a:xfrm rot="0" flipH="1">
              <a:off x="2496" y="1728"/>
              <a:ext cx="96" cy="96"/>
            </a:xfrm>
            <a:prstGeom prst="line"/>
            <a:noFill/>
            <a:ln w="38100" cap="flat" cmpd="sng">
              <a:solidFill>
                <a:schemeClr val="dk1">
                  <a:alpha val="100000"/>
                </a:schemeClr>
              </a:solidFill>
              <a:prstDash val="solid"/>
              <a:round/>
            </a:ln>
          </p:spPr>
        </p:sp>
        <p:sp>
          <p:nvSpPr>
            <p:cNvPr id="1049603" name="Line 58"/>
            <p:cNvSpPr/>
            <p:nvPr/>
          </p:nvSpPr>
          <p:spPr>
            <a:xfrm rot="0">
              <a:off x="816" y="1872"/>
              <a:ext cx="96" cy="96"/>
            </a:xfrm>
            <a:prstGeom prst="line"/>
            <a:noFill/>
            <a:ln w="38100" cap="flat" cmpd="sng">
              <a:solidFill>
                <a:schemeClr val="dk1">
                  <a:alpha val="100000"/>
                </a:schemeClr>
              </a:solidFill>
              <a:prstDash val="solid"/>
              <a:round/>
            </a:ln>
          </p:spPr>
        </p:sp>
        <p:sp>
          <p:nvSpPr>
            <p:cNvPr id="1049604" name="Line 59"/>
            <p:cNvSpPr/>
            <p:nvPr/>
          </p:nvSpPr>
          <p:spPr>
            <a:xfrm rot="0" flipH="1">
              <a:off x="816" y="1872"/>
              <a:ext cx="96" cy="96"/>
            </a:xfrm>
            <a:prstGeom prst="line"/>
            <a:noFill/>
            <a:ln w="38100" cap="flat" cmpd="sng">
              <a:solidFill>
                <a:schemeClr val="dk1">
                  <a:alpha val="100000"/>
                </a:schemeClr>
              </a:solidFill>
              <a:prstDash val="solid"/>
              <a:round/>
            </a:ln>
          </p:spPr>
        </p:sp>
        <p:sp>
          <p:nvSpPr>
            <p:cNvPr id="1049605" name="Line 60"/>
            <p:cNvSpPr/>
            <p:nvPr/>
          </p:nvSpPr>
          <p:spPr>
            <a:xfrm rot="0">
              <a:off x="1152" y="1872"/>
              <a:ext cx="96" cy="96"/>
            </a:xfrm>
            <a:prstGeom prst="line"/>
            <a:noFill/>
            <a:ln w="38100" cap="flat" cmpd="sng">
              <a:solidFill>
                <a:schemeClr val="dk1">
                  <a:alpha val="100000"/>
                </a:schemeClr>
              </a:solidFill>
              <a:prstDash val="solid"/>
              <a:round/>
            </a:ln>
          </p:spPr>
        </p:sp>
        <p:sp>
          <p:nvSpPr>
            <p:cNvPr id="1049606" name="Line 61"/>
            <p:cNvSpPr/>
            <p:nvPr/>
          </p:nvSpPr>
          <p:spPr>
            <a:xfrm rot="0" flipH="1">
              <a:off x="1152" y="1872"/>
              <a:ext cx="96" cy="96"/>
            </a:xfrm>
            <a:prstGeom prst="line"/>
            <a:noFill/>
            <a:ln w="38100" cap="flat" cmpd="sng">
              <a:solidFill>
                <a:schemeClr val="dk1">
                  <a:alpha val="100000"/>
                </a:schemeClr>
              </a:solidFill>
              <a:prstDash val="solid"/>
              <a:round/>
            </a:ln>
          </p:spPr>
        </p:sp>
        <p:sp>
          <p:nvSpPr>
            <p:cNvPr id="1049607" name="Line 62"/>
            <p:cNvSpPr/>
            <p:nvPr/>
          </p:nvSpPr>
          <p:spPr>
            <a:xfrm rot="0">
              <a:off x="1488" y="1872"/>
              <a:ext cx="96" cy="96"/>
            </a:xfrm>
            <a:prstGeom prst="line"/>
            <a:noFill/>
            <a:ln w="38100" cap="flat" cmpd="sng">
              <a:solidFill>
                <a:schemeClr val="dk1">
                  <a:alpha val="100000"/>
                </a:schemeClr>
              </a:solidFill>
              <a:prstDash val="solid"/>
              <a:round/>
            </a:ln>
          </p:spPr>
        </p:sp>
        <p:sp>
          <p:nvSpPr>
            <p:cNvPr id="1049608" name="Line 63"/>
            <p:cNvSpPr/>
            <p:nvPr/>
          </p:nvSpPr>
          <p:spPr>
            <a:xfrm rot="0" flipH="1">
              <a:off x="1488" y="1872"/>
              <a:ext cx="96" cy="96"/>
            </a:xfrm>
            <a:prstGeom prst="line"/>
            <a:noFill/>
            <a:ln w="38100" cap="flat" cmpd="sng">
              <a:solidFill>
                <a:schemeClr val="dk1">
                  <a:alpha val="100000"/>
                </a:schemeClr>
              </a:solidFill>
              <a:prstDash val="solid"/>
              <a:round/>
            </a:ln>
          </p:spPr>
        </p:sp>
        <p:sp>
          <p:nvSpPr>
            <p:cNvPr id="1049609" name="Line 64"/>
            <p:cNvSpPr/>
            <p:nvPr/>
          </p:nvSpPr>
          <p:spPr>
            <a:xfrm rot="0">
              <a:off x="1824" y="1872"/>
              <a:ext cx="96" cy="96"/>
            </a:xfrm>
            <a:prstGeom prst="line"/>
            <a:noFill/>
            <a:ln w="38100" cap="flat" cmpd="sng">
              <a:solidFill>
                <a:schemeClr val="dk1">
                  <a:alpha val="100000"/>
                </a:schemeClr>
              </a:solidFill>
              <a:prstDash val="solid"/>
              <a:round/>
            </a:ln>
          </p:spPr>
        </p:sp>
        <p:sp>
          <p:nvSpPr>
            <p:cNvPr id="1049610" name="Line 65"/>
            <p:cNvSpPr/>
            <p:nvPr/>
          </p:nvSpPr>
          <p:spPr>
            <a:xfrm rot="0" flipH="1">
              <a:off x="1824" y="1872"/>
              <a:ext cx="96" cy="96"/>
            </a:xfrm>
            <a:prstGeom prst="line"/>
            <a:noFill/>
            <a:ln w="38100" cap="flat" cmpd="sng">
              <a:solidFill>
                <a:schemeClr val="dk1">
                  <a:alpha val="100000"/>
                </a:schemeClr>
              </a:solidFill>
              <a:prstDash val="solid"/>
              <a:round/>
            </a:ln>
          </p:spPr>
        </p:sp>
        <p:sp>
          <p:nvSpPr>
            <p:cNvPr id="1049611" name="Line 66"/>
            <p:cNvSpPr/>
            <p:nvPr/>
          </p:nvSpPr>
          <p:spPr>
            <a:xfrm rot="0">
              <a:off x="2160" y="1872"/>
              <a:ext cx="96" cy="96"/>
            </a:xfrm>
            <a:prstGeom prst="line"/>
            <a:noFill/>
            <a:ln w="38100" cap="flat" cmpd="sng">
              <a:solidFill>
                <a:schemeClr val="dk1">
                  <a:alpha val="100000"/>
                </a:schemeClr>
              </a:solidFill>
              <a:prstDash val="solid"/>
              <a:round/>
            </a:ln>
          </p:spPr>
        </p:sp>
        <p:sp>
          <p:nvSpPr>
            <p:cNvPr id="1049612" name="Line 67"/>
            <p:cNvSpPr/>
            <p:nvPr/>
          </p:nvSpPr>
          <p:spPr>
            <a:xfrm rot="0" flipH="1">
              <a:off x="2160" y="1872"/>
              <a:ext cx="96" cy="96"/>
            </a:xfrm>
            <a:prstGeom prst="line"/>
            <a:noFill/>
            <a:ln w="38100" cap="flat" cmpd="sng">
              <a:solidFill>
                <a:schemeClr val="dk1">
                  <a:alpha val="100000"/>
                </a:schemeClr>
              </a:solidFill>
              <a:prstDash val="solid"/>
              <a:round/>
            </a:ln>
          </p:spPr>
        </p:sp>
        <p:sp>
          <p:nvSpPr>
            <p:cNvPr id="1049613" name="Line 68"/>
            <p:cNvSpPr/>
            <p:nvPr/>
          </p:nvSpPr>
          <p:spPr>
            <a:xfrm rot="0">
              <a:off x="2496" y="1872"/>
              <a:ext cx="96" cy="96"/>
            </a:xfrm>
            <a:prstGeom prst="line"/>
            <a:noFill/>
            <a:ln w="38100" cap="flat" cmpd="sng">
              <a:solidFill>
                <a:schemeClr val="dk1">
                  <a:alpha val="100000"/>
                </a:schemeClr>
              </a:solidFill>
              <a:prstDash val="solid"/>
              <a:round/>
            </a:ln>
          </p:spPr>
        </p:sp>
        <p:sp>
          <p:nvSpPr>
            <p:cNvPr id="1049614" name="Line 69"/>
            <p:cNvSpPr/>
            <p:nvPr/>
          </p:nvSpPr>
          <p:spPr>
            <a:xfrm rot="0" flipH="1">
              <a:off x="2496" y="1872"/>
              <a:ext cx="96" cy="96"/>
            </a:xfrm>
            <a:prstGeom prst="line"/>
            <a:noFill/>
            <a:ln w="38100" cap="flat" cmpd="sng">
              <a:solidFill>
                <a:schemeClr val="dk1">
                  <a:alpha val="100000"/>
                </a:schemeClr>
              </a:solidFill>
              <a:prstDash val="solid"/>
              <a:round/>
            </a:ln>
          </p:spPr>
        </p:sp>
        <p:sp>
          <p:nvSpPr>
            <p:cNvPr id="1049615" name="Line 70"/>
            <p:cNvSpPr/>
            <p:nvPr/>
          </p:nvSpPr>
          <p:spPr>
            <a:xfrm rot="0">
              <a:off x="816" y="2064"/>
              <a:ext cx="96" cy="96"/>
            </a:xfrm>
            <a:prstGeom prst="line"/>
            <a:noFill/>
            <a:ln w="38100" cap="flat" cmpd="sng">
              <a:solidFill>
                <a:schemeClr val="dk1">
                  <a:alpha val="100000"/>
                </a:schemeClr>
              </a:solidFill>
              <a:prstDash val="solid"/>
              <a:round/>
            </a:ln>
          </p:spPr>
        </p:sp>
        <p:sp>
          <p:nvSpPr>
            <p:cNvPr id="1049616" name="Line 71"/>
            <p:cNvSpPr/>
            <p:nvPr/>
          </p:nvSpPr>
          <p:spPr>
            <a:xfrm rot="0" flipH="1">
              <a:off x="816" y="2064"/>
              <a:ext cx="96" cy="96"/>
            </a:xfrm>
            <a:prstGeom prst="line"/>
            <a:noFill/>
            <a:ln w="38100" cap="flat" cmpd="sng">
              <a:solidFill>
                <a:schemeClr val="dk1">
                  <a:alpha val="100000"/>
                </a:schemeClr>
              </a:solidFill>
              <a:prstDash val="solid"/>
              <a:round/>
            </a:ln>
          </p:spPr>
        </p:sp>
        <p:sp>
          <p:nvSpPr>
            <p:cNvPr id="1049617" name="Line 72"/>
            <p:cNvSpPr/>
            <p:nvPr/>
          </p:nvSpPr>
          <p:spPr>
            <a:xfrm rot="0">
              <a:off x="1152" y="2064"/>
              <a:ext cx="96" cy="96"/>
            </a:xfrm>
            <a:prstGeom prst="line"/>
            <a:noFill/>
            <a:ln w="38100" cap="flat" cmpd="sng">
              <a:solidFill>
                <a:schemeClr val="dk1">
                  <a:alpha val="100000"/>
                </a:schemeClr>
              </a:solidFill>
              <a:prstDash val="solid"/>
              <a:round/>
            </a:ln>
          </p:spPr>
        </p:sp>
        <p:sp>
          <p:nvSpPr>
            <p:cNvPr id="1049618" name="Line 73"/>
            <p:cNvSpPr/>
            <p:nvPr/>
          </p:nvSpPr>
          <p:spPr>
            <a:xfrm rot="0" flipH="1">
              <a:off x="1152" y="2064"/>
              <a:ext cx="96" cy="96"/>
            </a:xfrm>
            <a:prstGeom prst="line"/>
            <a:noFill/>
            <a:ln w="38100" cap="flat" cmpd="sng">
              <a:solidFill>
                <a:schemeClr val="dk1">
                  <a:alpha val="100000"/>
                </a:schemeClr>
              </a:solidFill>
              <a:prstDash val="solid"/>
              <a:round/>
            </a:ln>
          </p:spPr>
        </p:sp>
        <p:sp>
          <p:nvSpPr>
            <p:cNvPr id="1049619" name="Line 74"/>
            <p:cNvSpPr/>
            <p:nvPr/>
          </p:nvSpPr>
          <p:spPr>
            <a:xfrm rot="0">
              <a:off x="1488" y="2064"/>
              <a:ext cx="96" cy="96"/>
            </a:xfrm>
            <a:prstGeom prst="line"/>
            <a:noFill/>
            <a:ln w="38100" cap="flat" cmpd="sng">
              <a:solidFill>
                <a:schemeClr val="dk1">
                  <a:alpha val="100000"/>
                </a:schemeClr>
              </a:solidFill>
              <a:prstDash val="solid"/>
              <a:round/>
            </a:ln>
          </p:spPr>
        </p:sp>
        <p:sp>
          <p:nvSpPr>
            <p:cNvPr id="1049620" name="Line 75"/>
            <p:cNvSpPr/>
            <p:nvPr/>
          </p:nvSpPr>
          <p:spPr>
            <a:xfrm rot="0" flipH="1">
              <a:off x="1488" y="2064"/>
              <a:ext cx="96" cy="96"/>
            </a:xfrm>
            <a:prstGeom prst="line"/>
            <a:noFill/>
            <a:ln w="38100" cap="flat" cmpd="sng">
              <a:solidFill>
                <a:schemeClr val="dk1">
                  <a:alpha val="100000"/>
                </a:schemeClr>
              </a:solidFill>
              <a:prstDash val="solid"/>
              <a:round/>
            </a:ln>
          </p:spPr>
        </p:sp>
        <p:sp>
          <p:nvSpPr>
            <p:cNvPr id="1049621" name="Line 76"/>
            <p:cNvSpPr/>
            <p:nvPr/>
          </p:nvSpPr>
          <p:spPr>
            <a:xfrm rot="0">
              <a:off x="1824" y="2064"/>
              <a:ext cx="96" cy="96"/>
            </a:xfrm>
            <a:prstGeom prst="line"/>
            <a:noFill/>
            <a:ln w="38100" cap="flat" cmpd="sng">
              <a:solidFill>
                <a:schemeClr val="dk1">
                  <a:alpha val="100000"/>
                </a:schemeClr>
              </a:solidFill>
              <a:prstDash val="solid"/>
              <a:round/>
            </a:ln>
          </p:spPr>
        </p:sp>
        <p:sp>
          <p:nvSpPr>
            <p:cNvPr id="1049622" name="Line 77"/>
            <p:cNvSpPr/>
            <p:nvPr/>
          </p:nvSpPr>
          <p:spPr>
            <a:xfrm rot="0" flipH="1">
              <a:off x="1824" y="2064"/>
              <a:ext cx="96" cy="96"/>
            </a:xfrm>
            <a:prstGeom prst="line"/>
            <a:noFill/>
            <a:ln w="38100" cap="flat" cmpd="sng">
              <a:solidFill>
                <a:schemeClr val="dk1">
                  <a:alpha val="100000"/>
                </a:schemeClr>
              </a:solidFill>
              <a:prstDash val="solid"/>
              <a:round/>
            </a:ln>
          </p:spPr>
        </p:sp>
        <p:sp>
          <p:nvSpPr>
            <p:cNvPr id="1049623" name="Line 78"/>
            <p:cNvSpPr/>
            <p:nvPr/>
          </p:nvSpPr>
          <p:spPr>
            <a:xfrm rot="0">
              <a:off x="2160" y="2064"/>
              <a:ext cx="96" cy="96"/>
            </a:xfrm>
            <a:prstGeom prst="line"/>
            <a:noFill/>
            <a:ln w="38100" cap="flat" cmpd="sng">
              <a:solidFill>
                <a:schemeClr val="dk1">
                  <a:alpha val="100000"/>
                </a:schemeClr>
              </a:solidFill>
              <a:prstDash val="solid"/>
              <a:round/>
            </a:ln>
          </p:spPr>
        </p:sp>
        <p:sp>
          <p:nvSpPr>
            <p:cNvPr id="1049624" name="Line 79"/>
            <p:cNvSpPr/>
            <p:nvPr/>
          </p:nvSpPr>
          <p:spPr>
            <a:xfrm rot="0" flipH="1">
              <a:off x="2160" y="2064"/>
              <a:ext cx="96" cy="96"/>
            </a:xfrm>
            <a:prstGeom prst="line"/>
            <a:noFill/>
            <a:ln w="38100" cap="flat" cmpd="sng">
              <a:solidFill>
                <a:schemeClr val="dk1">
                  <a:alpha val="100000"/>
                </a:schemeClr>
              </a:solidFill>
              <a:prstDash val="solid"/>
              <a:round/>
            </a:ln>
          </p:spPr>
        </p:sp>
        <p:sp>
          <p:nvSpPr>
            <p:cNvPr id="1049625" name="Line 80"/>
            <p:cNvSpPr/>
            <p:nvPr/>
          </p:nvSpPr>
          <p:spPr>
            <a:xfrm rot="0">
              <a:off x="2496" y="2064"/>
              <a:ext cx="96" cy="96"/>
            </a:xfrm>
            <a:prstGeom prst="line"/>
            <a:noFill/>
            <a:ln w="38100" cap="flat" cmpd="sng">
              <a:solidFill>
                <a:schemeClr val="dk1">
                  <a:alpha val="100000"/>
                </a:schemeClr>
              </a:solidFill>
              <a:prstDash val="solid"/>
              <a:round/>
            </a:ln>
          </p:spPr>
        </p:sp>
        <p:sp>
          <p:nvSpPr>
            <p:cNvPr id="1049626" name="Line 81"/>
            <p:cNvSpPr/>
            <p:nvPr/>
          </p:nvSpPr>
          <p:spPr>
            <a:xfrm rot="0" flipH="1">
              <a:off x="2496" y="2064"/>
              <a:ext cx="96" cy="96"/>
            </a:xfrm>
            <a:prstGeom prst="line"/>
            <a:noFill/>
            <a:ln w="38100" cap="flat" cmpd="sng">
              <a:solidFill>
                <a:schemeClr val="dk1">
                  <a:alpha val="100000"/>
                </a:schemeClr>
              </a:solidFill>
              <a:prstDash val="solid"/>
              <a:round/>
            </a:ln>
          </p:spPr>
        </p:sp>
        <p:sp>
          <p:nvSpPr>
            <p:cNvPr id="1049627" name="Line 82"/>
            <p:cNvSpPr/>
            <p:nvPr/>
          </p:nvSpPr>
          <p:spPr>
            <a:xfrm rot="0">
              <a:off x="816" y="2208"/>
              <a:ext cx="96" cy="96"/>
            </a:xfrm>
            <a:prstGeom prst="line"/>
            <a:noFill/>
            <a:ln w="38100" cap="flat" cmpd="sng">
              <a:solidFill>
                <a:schemeClr val="dk1">
                  <a:alpha val="100000"/>
                </a:schemeClr>
              </a:solidFill>
              <a:prstDash val="solid"/>
              <a:round/>
            </a:ln>
          </p:spPr>
        </p:sp>
        <p:sp>
          <p:nvSpPr>
            <p:cNvPr id="1049628" name="Line 83"/>
            <p:cNvSpPr/>
            <p:nvPr/>
          </p:nvSpPr>
          <p:spPr>
            <a:xfrm rot="0" flipH="1">
              <a:off x="816" y="2208"/>
              <a:ext cx="96" cy="96"/>
            </a:xfrm>
            <a:prstGeom prst="line"/>
            <a:noFill/>
            <a:ln w="38100" cap="flat" cmpd="sng">
              <a:solidFill>
                <a:schemeClr val="dk1">
                  <a:alpha val="100000"/>
                </a:schemeClr>
              </a:solidFill>
              <a:prstDash val="solid"/>
              <a:round/>
            </a:ln>
          </p:spPr>
        </p:sp>
        <p:sp>
          <p:nvSpPr>
            <p:cNvPr id="1049629" name="Line 84"/>
            <p:cNvSpPr/>
            <p:nvPr/>
          </p:nvSpPr>
          <p:spPr>
            <a:xfrm rot="0">
              <a:off x="1152" y="2208"/>
              <a:ext cx="96" cy="96"/>
            </a:xfrm>
            <a:prstGeom prst="line"/>
            <a:noFill/>
            <a:ln w="38100" cap="flat" cmpd="sng">
              <a:solidFill>
                <a:schemeClr val="dk1">
                  <a:alpha val="100000"/>
                </a:schemeClr>
              </a:solidFill>
              <a:prstDash val="solid"/>
              <a:round/>
            </a:ln>
          </p:spPr>
        </p:sp>
        <p:sp>
          <p:nvSpPr>
            <p:cNvPr id="1049630" name="Line 85"/>
            <p:cNvSpPr/>
            <p:nvPr/>
          </p:nvSpPr>
          <p:spPr>
            <a:xfrm rot="0" flipH="1">
              <a:off x="1152" y="2208"/>
              <a:ext cx="96" cy="96"/>
            </a:xfrm>
            <a:prstGeom prst="line"/>
            <a:noFill/>
            <a:ln w="38100" cap="flat" cmpd="sng">
              <a:solidFill>
                <a:schemeClr val="dk1">
                  <a:alpha val="100000"/>
                </a:schemeClr>
              </a:solidFill>
              <a:prstDash val="solid"/>
              <a:round/>
            </a:ln>
          </p:spPr>
        </p:sp>
        <p:sp>
          <p:nvSpPr>
            <p:cNvPr id="1049631" name="Line 86"/>
            <p:cNvSpPr/>
            <p:nvPr/>
          </p:nvSpPr>
          <p:spPr>
            <a:xfrm rot="0">
              <a:off x="1488" y="2208"/>
              <a:ext cx="96" cy="96"/>
            </a:xfrm>
            <a:prstGeom prst="line"/>
            <a:noFill/>
            <a:ln w="38100" cap="flat" cmpd="sng">
              <a:solidFill>
                <a:schemeClr val="dk1">
                  <a:alpha val="100000"/>
                </a:schemeClr>
              </a:solidFill>
              <a:prstDash val="solid"/>
              <a:round/>
            </a:ln>
          </p:spPr>
        </p:sp>
        <p:sp>
          <p:nvSpPr>
            <p:cNvPr id="1049632" name="Line 87"/>
            <p:cNvSpPr/>
            <p:nvPr/>
          </p:nvSpPr>
          <p:spPr>
            <a:xfrm rot="0" flipH="1">
              <a:off x="1488" y="2208"/>
              <a:ext cx="96" cy="96"/>
            </a:xfrm>
            <a:prstGeom prst="line"/>
            <a:noFill/>
            <a:ln w="38100" cap="flat" cmpd="sng">
              <a:solidFill>
                <a:schemeClr val="dk1">
                  <a:alpha val="100000"/>
                </a:schemeClr>
              </a:solidFill>
              <a:prstDash val="solid"/>
              <a:round/>
            </a:ln>
          </p:spPr>
        </p:sp>
        <p:sp>
          <p:nvSpPr>
            <p:cNvPr id="1049633" name="Line 88"/>
            <p:cNvSpPr/>
            <p:nvPr/>
          </p:nvSpPr>
          <p:spPr>
            <a:xfrm rot="0">
              <a:off x="1824" y="2208"/>
              <a:ext cx="96" cy="96"/>
            </a:xfrm>
            <a:prstGeom prst="line"/>
            <a:noFill/>
            <a:ln w="38100" cap="flat" cmpd="sng">
              <a:solidFill>
                <a:schemeClr val="dk1">
                  <a:alpha val="100000"/>
                </a:schemeClr>
              </a:solidFill>
              <a:prstDash val="solid"/>
              <a:round/>
            </a:ln>
          </p:spPr>
        </p:sp>
        <p:sp>
          <p:nvSpPr>
            <p:cNvPr id="1049634" name="Line 89"/>
            <p:cNvSpPr/>
            <p:nvPr/>
          </p:nvSpPr>
          <p:spPr>
            <a:xfrm rot="0" flipH="1">
              <a:off x="1824" y="2208"/>
              <a:ext cx="96" cy="96"/>
            </a:xfrm>
            <a:prstGeom prst="line"/>
            <a:noFill/>
            <a:ln w="38100" cap="flat" cmpd="sng">
              <a:solidFill>
                <a:schemeClr val="dk1">
                  <a:alpha val="100000"/>
                </a:schemeClr>
              </a:solidFill>
              <a:prstDash val="solid"/>
              <a:round/>
            </a:ln>
          </p:spPr>
        </p:sp>
        <p:sp>
          <p:nvSpPr>
            <p:cNvPr id="1049635" name="Line 90"/>
            <p:cNvSpPr/>
            <p:nvPr/>
          </p:nvSpPr>
          <p:spPr>
            <a:xfrm rot="0">
              <a:off x="2160" y="2208"/>
              <a:ext cx="96" cy="96"/>
            </a:xfrm>
            <a:prstGeom prst="line"/>
            <a:noFill/>
            <a:ln w="38100" cap="flat" cmpd="sng">
              <a:solidFill>
                <a:schemeClr val="dk1">
                  <a:alpha val="100000"/>
                </a:schemeClr>
              </a:solidFill>
              <a:prstDash val="solid"/>
              <a:round/>
            </a:ln>
          </p:spPr>
        </p:sp>
        <p:sp>
          <p:nvSpPr>
            <p:cNvPr id="1049636" name="Line 91"/>
            <p:cNvSpPr/>
            <p:nvPr/>
          </p:nvSpPr>
          <p:spPr>
            <a:xfrm rot="0" flipH="1">
              <a:off x="2160" y="2208"/>
              <a:ext cx="96" cy="96"/>
            </a:xfrm>
            <a:prstGeom prst="line"/>
            <a:noFill/>
            <a:ln w="38100" cap="flat" cmpd="sng">
              <a:solidFill>
                <a:schemeClr val="dk1">
                  <a:alpha val="100000"/>
                </a:schemeClr>
              </a:solidFill>
              <a:prstDash val="solid"/>
              <a:round/>
            </a:ln>
          </p:spPr>
        </p:sp>
        <p:sp>
          <p:nvSpPr>
            <p:cNvPr id="1049637" name="Line 92"/>
            <p:cNvSpPr/>
            <p:nvPr/>
          </p:nvSpPr>
          <p:spPr>
            <a:xfrm rot="0">
              <a:off x="2496" y="2208"/>
              <a:ext cx="96" cy="96"/>
            </a:xfrm>
            <a:prstGeom prst="line"/>
            <a:noFill/>
            <a:ln w="38100" cap="flat" cmpd="sng">
              <a:solidFill>
                <a:schemeClr val="dk1">
                  <a:alpha val="100000"/>
                </a:schemeClr>
              </a:solidFill>
              <a:prstDash val="solid"/>
              <a:round/>
            </a:ln>
          </p:spPr>
        </p:sp>
        <p:sp>
          <p:nvSpPr>
            <p:cNvPr id="1049638" name="Line 93"/>
            <p:cNvSpPr/>
            <p:nvPr/>
          </p:nvSpPr>
          <p:spPr>
            <a:xfrm rot="0" flipH="1">
              <a:off x="2496" y="2208"/>
              <a:ext cx="96" cy="96"/>
            </a:xfrm>
            <a:prstGeom prst="line"/>
            <a:noFill/>
            <a:ln w="38100" cap="flat" cmpd="sng">
              <a:solidFill>
                <a:schemeClr val="dk1">
                  <a:alpha val="100000"/>
                </a:schemeClr>
              </a:solidFill>
              <a:prstDash val="solid"/>
              <a:round/>
            </a:ln>
          </p:spPr>
        </p:sp>
        <p:sp>
          <p:nvSpPr>
            <p:cNvPr id="1049639" name="Rectangle 94"/>
            <p:cNvSpPr/>
            <p:nvPr/>
          </p:nvSpPr>
          <p:spPr>
            <a:xfrm rot="0">
              <a:off x="720" y="2496"/>
              <a:ext cx="288" cy="192"/>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640" name="Rectangle 95"/>
            <p:cNvSpPr/>
            <p:nvPr/>
          </p:nvSpPr>
          <p:spPr>
            <a:xfrm rot="0">
              <a:off x="1056" y="2496"/>
              <a:ext cx="288" cy="192"/>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641" name="Rectangle 96"/>
            <p:cNvSpPr/>
            <p:nvPr/>
          </p:nvSpPr>
          <p:spPr>
            <a:xfrm rot="0">
              <a:off x="1392" y="2496"/>
              <a:ext cx="288" cy="192"/>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642" name="Rectangle 97"/>
            <p:cNvSpPr/>
            <p:nvPr/>
          </p:nvSpPr>
          <p:spPr>
            <a:xfrm rot="0">
              <a:off x="1728" y="2496"/>
              <a:ext cx="288" cy="192"/>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643" name="Rectangle 98"/>
            <p:cNvSpPr/>
            <p:nvPr/>
          </p:nvSpPr>
          <p:spPr>
            <a:xfrm rot="0">
              <a:off x="2064" y="2496"/>
              <a:ext cx="288" cy="192"/>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644" name="Rectangle 99"/>
            <p:cNvSpPr/>
            <p:nvPr/>
          </p:nvSpPr>
          <p:spPr>
            <a:xfrm rot="0">
              <a:off x="2400" y="2496"/>
              <a:ext cx="288" cy="192"/>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645" name="Line 100"/>
            <p:cNvSpPr/>
            <p:nvPr/>
          </p:nvSpPr>
          <p:spPr>
            <a:xfrm rot="0">
              <a:off x="864" y="2688"/>
              <a:ext cx="0" cy="1152"/>
            </a:xfrm>
            <a:prstGeom prst="line"/>
            <a:noFill/>
            <a:ln w="19050" cap="flat" cmpd="sng">
              <a:solidFill>
                <a:schemeClr val="dk1">
                  <a:alpha val="100000"/>
                </a:schemeClr>
              </a:solidFill>
              <a:prstDash val="solid"/>
              <a:round/>
            </a:ln>
          </p:spPr>
        </p:sp>
        <p:sp>
          <p:nvSpPr>
            <p:cNvPr id="1049646" name="Line 101"/>
            <p:cNvSpPr/>
            <p:nvPr/>
          </p:nvSpPr>
          <p:spPr>
            <a:xfrm rot="0">
              <a:off x="1200" y="2688"/>
              <a:ext cx="0" cy="1152"/>
            </a:xfrm>
            <a:prstGeom prst="line"/>
            <a:noFill/>
            <a:ln w="19050" cap="flat" cmpd="sng">
              <a:solidFill>
                <a:schemeClr val="dk1">
                  <a:alpha val="100000"/>
                </a:schemeClr>
              </a:solidFill>
              <a:prstDash val="solid"/>
              <a:round/>
            </a:ln>
          </p:spPr>
        </p:sp>
        <p:sp>
          <p:nvSpPr>
            <p:cNvPr id="1049647" name="Line 102"/>
            <p:cNvSpPr/>
            <p:nvPr/>
          </p:nvSpPr>
          <p:spPr>
            <a:xfrm rot="0">
              <a:off x="1536" y="2688"/>
              <a:ext cx="0" cy="1152"/>
            </a:xfrm>
            <a:prstGeom prst="line"/>
            <a:noFill/>
            <a:ln w="19050" cap="flat" cmpd="sng">
              <a:solidFill>
                <a:schemeClr val="dk1">
                  <a:alpha val="100000"/>
                </a:schemeClr>
              </a:solidFill>
              <a:prstDash val="solid"/>
              <a:round/>
            </a:ln>
          </p:spPr>
        </p:sp>
        <p:sp>
          <p:nvSpPr>
            <p:cNvPr id="1049648" name="Line 103"/>
            <p:cNvSpPr/>
            <p:nvPr/>
          </p:nvSpPr>
          <p:spPr>
            <a:xfrm rot="0">
              <a:off x="1872" y="2688"/>
              <a:ext cx="0" cy="1152"/>
            </a:xfrm>
            <a:prstGeom prst="line"/>
            <a:noFill/>
            <a:ln w="19050" cap="flat" cmpd="sng">
              <a:solidFill>
                <a:schemeClr val="dk1">
                  <a:alpha val="100000"/>
                </a:schemeClr>
              </a:solidFill>
              <a:prstDash val="solid"/>
              <a:round/>
            </a:ln>
          </p:spPr>
        </p:sp>
        <p:sp>
          <p:nvSpPr>
            <p:cNvPr id="1049649" name="Line 104"/>
            <p:cNvSpPr/>
            <p:nvPr/>
          </p:nvSpPr>
          <p:spPr>
            <a:xfrm rot="0">
              <a:off x="2208" y="2688"/>
              <a:ext cx="0" cy="1152"/>
            </a:xfrm>
            <a:prstGeom prst="line"/>
            <a:noFill/>
            <a:ln w="19050" cap="flat" cmpd="sng">
              <a:solidFill>
                <a:schemeClr val="dk1">
                  <a:alpha val="100000"/>
                </a:schemeClr>
              </a:solidFill>
              <a:prstDash val="solid"/>
              <a:round/>
            </a:ln>
          </p:spPr>
        </p:sp>
        <p:sp>
          <p:nvSpPr>
            <p:cNvPr id="1049650" name="Line 105"/>
            <p:cNvSpPr/>
            <p:nvPr/>
          </p:nvSpPr>
          <p:spPr>
            <a:xfrm rot="0">
              <a:off x="2544" y="2688"/>
              <a:ext cx="0" cy="1152"/>
            </a:xfrm>
            <a:prstGeom prst="line"/>
            <a:noFill/>
            <a:ln w="19050" cap="flat" cmpd="sng">
              <a:solidFill>
                <a:schemeClr val="dk1">
                  <a:alpha val="100000"/>
                </a:schemeClr>
              </a:solidFill>
              <a:prstDash val="solid"/>
              <a:round/>
            </a:ln>
          </p:spPr>
        </p:sp>
        <p:sp>
          <p:nvSpPr>
            <p:cNvPr id="1049651" name="Line 106"/>
            <p:cNvSpPr/>
            <p:nvPr/>
          </p:nvSpPr>
          <p:spPr>
            <a:xfrm rot="0">
              <a:off x="624" y="2976"/>
              <a:ext cx="2160" cy="0"/>
            </a:xfrm>
            <a:prstGeom prst="line"/>
            <a:noFill/>
            <a:ln w="19050" cap="flat" cmpd="sng">
              <a:solidFill>
                <a:schemeClr val="dk1">
                  <a:alpha val="100000"/>
                </a:schemeClr>
              </a:solidFill>
              <a:prstDash val="solid"/>
              <a:round/>
            </a:ln>
          </p:spPr>
        </p:sp>
        <p:sp>
          <p:nvSpPr>
            <p:cNvPr id="1049652" name="Line 107"/>
            <p:cNvSpPr/>
            <p:nvPr/>
          </p:nvSpPr>
          <p:spPr>
            <a:xfrm rot="0">
              <a:off x="624" y="3312"/>
              <a:ext cx="2160" cy="0"/>
            </a:xfrm>
            <a:prstGeom prst="line"/>
            <a:noFill/>
            <a:ln w="19050" cap="flat" cmpd="sng">
              <a:solidFill>
                <a:schemeClr val="dk1">
                  <a:alpha val="100000"/>
                </a:schemeClr>
              </a:solidFill>
              <a:prstDash val="solid"/>
              <a:round/>
            </a:ln>
          </p:spPr>
        </p:sp>
        <p:sp>
          <p:nvSpPr>
            <p:cNvPr id="1049653" name="Line 108"/>
            <p:cNvSpPr/>
            <p:nvPr/>
          </p:nvSpPr>
          <p:spPr>
            <a:xfrm rot="0">
              <a:off x="624" y="3648"/>
              <a:ext cx="2160" cy="0"/>
            </a:xfrm>
            <a:prstGeom prst="line"/>
            <a:noFill/>
            <a:ln w="19050" cap="flat" cmpd="sng">
              <a:solidFill>
                <a:schemeClr val="dk1">
                  <a:alpha val="100000"/>
                </a:schemeClr>
              </a:solidFill>
              <a:prstDash val="solid"/>
              <a:round/>
            </a:ln>
          </p:spPr>
        </p:sp>
        <p:sp>
          <p:nvSpPr>
            <p:cNvPr id="1049654" name="Rectangle 109"/>
            <p:cNvSpPr/>
            <p:nvPr/>
          </p:nvSpPr>
          <p:spPr>
            <a:xfrm rot="0">
              <a:off x="2784" y="2832"/>
              <a:ext cx="240" cy="288"/>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655" name="Rectangle 110"/>
            <p:cNvSpPr/>
            <p:nvPr/>
          </p:nvSpPr>
          <p:spPr>
            <a:xfrm rot="0">
              <a:off x="2784" y="3168"/>
              <a:ext cx="240" cy="288"/>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656" name="Rectangle 111"/>
            <p:cNvSpPr/>
            <p:nvPr/>
          </p:nvSpPr>
          <p:spPr>
            <a:xfrm rot="0">
              <a:off x="2784" y="3504"/>
              <a:ext cx="240" cy="288"/>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9657" name="Text Box 112"/>
            <p:cNvSpPr txBox="1"/>
            <p:nvPr/>
          </p:nvSpPr>
          <p:spPr>
            <a:xfrm rot="0">
              <a:off x="380" y="1334"/>
              <a:ext cx="19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1</a:t>
              </a:r>
            </a:p>
          </p:txBody>
        </p:sp>
        <p:sp>
          <p:nvSpPr>
            <p:cNvPr id="1049658" name="Text Box 113"/>
            <p:cNvSpPr txBox="1"/>
            <p:nvPr/>
          </p:nvSpPr>
          <p:spPr>
            <a:xfrm rot="0">
              <a:off x="384" y="1704"/>
              <a:ext cx="19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1</a:t>
              </a:r>
            </a:p>
          </p:txBody>
        </p:sp>
        <p:sp>
          <p:nvSpPr>
            <p:cNvPr id="1049659" name="Text Box 114"/>
            <p:cNvSpPr txBox="1"/>
            <p:nvPr/>
          </p:nvSpPr>
          <p:spPr>
            <a:xfrm rot="0">
              <a:off x="384" y="2040"/>
              <a:ext cx="196"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1</a:t>
              </a:r>
            </a:p>
          </p:txBody>
        </p:sp>
        <p:sp>
          <p:nvSpPr>
            <p:cNvPr id="1049660" name="Line 115"/>
            <p:cNvSpPr/>
            <p:nvPr/>
          </p:nvSpPr>
          <p:spPr>
            <a:xfrm rot="0" flipH="1">
              <a:off x="240" y="1488"/>
              <a:ext cx="144" cy="0"/>
            </a:xfrm>
            <a:prstGeom prst="line"/>
            <a:noFill/>
            <a:ln w="19050" cap="flat" cmpd="sng">
              <a:solidFill>
                <a:schemeClr val="dk1">
                  <a:alpha val="100000"/>
                </a:schemeClr>
              </a:solidFill>
              <a:prstDash val="solid"/>
              <a:round/>
            </a:ln>
          </p:spPr>
        </p:sp>
        <p:sp>
          <p:nvSpPr>
            <p:cNvPr id="1049661" name="Text Box 116"/>
            <p:cNvSpPr txBox="1"/>
            <p:nvPr/>
          </p:nvSpPr>
          <p:spPr>
            <a:xfrm rot="0">
              <a:off x="56" y="1344"/>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A</a:t>
              </a:r>
            </a:p>
          </p:txBody>
        </p:sp>
        <p:sp>
          <p:nvSpPr>
            <p:cNvPr id="1049662" name="Text Box 117"/>
            <p:cNvSpPr txBox="1"/>
            <p:nvPr/>
          </p:nvSpPr>
          <p:spPr>
            <a:xfrm rot="0">
              <a:off x="65" y="1680"/>
              <a:ext cx="223"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B</a:t>
              </a:r>
            </a:p>
          </p:txBody>
        </p:sp>
        <p:sp>
          <p:nvSpPr>
            <p:cNvPr id="1049663" name="Text Box 118"/>
            <p:cNvSpPr txBox="1"/>
            <p:nvPr/>
          </p:nvSpPr>
          <p:spPr>
            <a:xfrm rot="0">
              <a:off x="56" y="2030"/>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C</a:t>
              </a:r>
            </a:p>
          </p:txBody>
        </p:sp>
        <p:sp>
          <p:nvSpPr>
            <p:cNvPr id="1049664" name="Line 119"/>
            <p:cNvSpPr/>
            <p:nvPr/>
          </p:nvSpPr>
          <p:spPr>
            <a:xfrm rot="0" flipH="1">
              <a:off x="240" y="1824"/>
              <a:ext cx="144" cy="0"/>
            </a:xfrm>
            <a:prstGeom prst="line"/>
            <a:noFill/>
            <a:ln w="19050" cap="flat" cmpd="sng">
              <a:solidFill>
                <a:schemeClr val="dk1">
                  <a:alpha val="100000"/>
                </a:schemeClr>
              </a:solidFill>
              <a:prstDash val="solid"/>
              <a:round/>
            </a:ln>
          </p:spPr>
        </p:sp>
        <p:sp>
          <p:nvSpPr>
            <p:cNvPr id="1049665" name="Line 120"/>
            <p:cNvSpPr/>
            <p:nvPr/>
          </p:nvSpPr>
          <p:spPr>
            <a:xfrm rot="0" flipH="1">
              <a:off x="240" y="2184"/>
              <a:ext cx="144" cy="0"/>
            </a:xfrm>
            <a:prstGeom prst="line"/>
            <a:noFill/>
            <a:ln w="19050" cap="flat" cmpd="sng">
              <a:solidFill>
                <a:schemeClr val="dk1">
                  <a:alpha val="100000"/>
                </a:schemeClr>
              </a:solidFill>
              <a:prstDash val="solid"/>
              <a:round/>
            </a:ln>
          </p:spPr>
        </p:sp>
        <p:sp>
          <p:nvSpPr>
            <p:cNvPr id="1049666" name="Text Box 121"/>
            <p:cNvSpPr txBox="1"/>
            <p:nvPr/>
          </p:nvSpPr>
          <p:spPr>
            <a:xfrm rot="0">
              <a:off x="747" y="2462"/>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&amp;</a:t>
              </a:r>
            </a:p>
          </p:txBody>
        </p:sp>
        <p:sp>
          <p:nvSpPr>
            <p:cNvPr id="1049667" name="Text Box 122"/>
            <p:cNvSpPr txBox="1"/>
            <p:nvPr/>
          </p:nvSpPr>
          <p:spPr>
            <a:xfrm rot="0">
              <a:off x="1071" y="2472"/>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&amp;</a:t>
              </a:r>
            </a:p>
          </p:txBody>
        </p:sp>
        <p:sp>
          <p:nvSpPr>
            <p:cNvPr id="1049668" name="Text Box 123"/>
            <p:cNvSpPr txBox="1"/>
            <p:nvPr/>
          </p:nvSpPr>
          <p:spPr>
            <a:xfrm rot="0">
              <a:off x="1419" y="2472"/>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&amp;</a:t>
              </a:r>
            </a:p>
          </p:txBody>
        </p:sp>
        <p:sp>
          <p:nvSpPr>
            <p:cNvPr id="1049669" name="Text Box 124"/>
            <p:cNvSpPr txBox="1"/>
            <p:nvPr/>
          </p:nvSpPr>
          <p:spPr>
            <a:xfrm rot="0">
              <a:off x="1752" y="2472"/>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&amp;</a:t>
              </a:r>
            </a:p>
          </p:txBody>
        </p:sp>
        <p:sp>
          <p:nvSpPr>
            <p:cNvPr id="1049670" name="Text Box 125"/>
            <p:cNvSpPr txBox="1"/>
            <p:nvPr/>
          </p:nvSpPr>
          <p:spPr>
            <a:xfrm rot="0">
              <a:off x="2091" y="2472"/>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&amp;</a:t>
              </a:r>
            </a:p>
          </p:txBody>
        </p:sp>
        <p:sp>
          <p:nvSpPr>
            <p:cNvPr id="1049671" name="Text Box 126"/>
            <p:cNvSpPr txBox="1"/>
            <p:nvPr/>
          </p:nvSpPr>
          <p:spPr>
            <a:xfrm rot="0">
              <a:off x="2427" y="2472"/>
              <a:ext cx="24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&amp;</a:t>
              </a:r>
            </a:p>
          </p:txBody>
        </p:sp>
        <p:sp>
          <p:nvSpPr>
            <p:cNvPr id="1049672" name="Text Box 127"/>
            <p:cNvSpPr txBox="1"/>
            <p:nvPr/>
          </p:nvSpPr>
          <p:spPr>
            <a:xfrm rot="0">
              <a:off x="2736" y="2822"/>
              <a:ext cx="357"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en-US" b="1" sz="2000" lang="zh-CN">
                  <a:latin typeface="Times New Roman" pitchFamily="18" charset="0"/>
                </a:rPr>
                <a:t>≥</a:t>
              </a:r>
              <a:r>
                <a:rPr altLang="zh-CN" b="1" sz="2000" lang="en-US">
                  <a:latin typeface="Times New Roman" pitchFamily="18" charset="0"/>
                </a:rPr>
                <a:t>1</a:t>
              </a:r>
            </a:p>
          </p:txBody>
        </p:sp>
        <p:sp>
          <p:nvSpPr>
            <p:cNvPr id="1049673" name="Text Box 128"/>
            <p:cNvSpPr txBox="1"/>
            <p:nvPr/>
          </p:nvSpPr>
          <p:spPr>
            <a:xfrm rot="0">
              <a:off x="2736" y="3158"/>
              <a:ext cx="357"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en-US" b="1" sz="2000" lang="zh-CN">
                  <a:latin typeface="Times New Roman" pitchFamily="18" charset="0"/>
                </a:rPr>
                <a:t>≥</a:t>
              </a:r>
              <a:r>
                <a:rPr altLang="zh-CN" b="1" sz="2000" lang="en-US">
                  <a:latin typeface="Times New Roman" pitchFamily="18" charset="0"/>
                </a:rPr>
                <a:t>1</a:t>
              </a:r>
            </a:p>
          </p:txBody>
        </p:sp>
        <p:sp>
          <p:nvSpPr>
            <p:cNvPr id="1049674" name="Text Box 129"/>
            <p:cNvSpPr txBox="1"/>
            <p:nvPr/>
          </p:nvSpPr>
          <p:spPr>
            <a:xfrm rot="0">
              <a:off x="2736" y="3494"/>
              <a:ext cx="357"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en-US" b="1" sz="2000" lang="zh-CN">
                  <a:latin typeface="Times New Roman" pitchFamily="18" charset="0"/>
                </a:rPr>
                <a:t>≥</a:t>
              </a:r>
              <a:r>
                <a:rPr altLang="zh-CN" b="1" sz="2000" lang="en-US">
                  <a:latin typeface="Times New Roman" pitchFamily="18" charset="0"/>
                </a:rPr>
                <a:t>1</a:t>
              </a:r>
            </a:p>
          </p:txBody>
        </p:sp>
        <p:sp>
          <p:nvSpPr>
            <p:cNvPr id="1049675" name="Line 130"/>
            <p:cNvSpPr/>
            <p:nvPr/>
          </p:nvSpPr>
          <p:spPr>
            <a:xfrm rot="0">
              <a:off x="3024" y="2976"/>
              <a:ext cx="144" cy="0"/>
            </a:xfrm>
            <a:prstGeom prst="line"/>
            <a:noFill/>
            <a:ln w="19050" cap="flat" cmpd="sng">
              <a:solidFill>
                <a:schemeClr val="dk1">
                  <a:alpha val="100000"/>
                </a:schemeClr>
              </a:solidFill>
              <a:prstDash val="solid"/>
              <a:round/>
            </a:ln>
          </p:spPr>
        </p:sp>
        <p:sp>
          <p:nvSpPr>
            <p:cNvPr id="1049676" name="Text Box 131"/>
            <p:cNvSpPr txBox="1"/>
            <p:nvPr/>
          </p:nvSpPr>
          <p:spPr>
            <a:xfrm rot="0">
              <a:off x="3120" y="2832"/>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Q</a:t>
              </a:r>
              <a:r>
                <a:rPr altLang="zh-CN" baseline="-25000" b="1" sz="2000" lang="en-US">
                  <a:latin typeface="Times New Roman" pitchFamily="18" charset="0"/>
                </a:rPr>
                <a:t>2</a:t>
              </a:r>
            </a:p>
          </p:txBody>
        </p:sp>
        <p:sp>
          <p:nvSpPr>
            <p:cNvPr id="1049677" name="Text Box 132"/>
            <p:cNvSpPr txBox="1"/>
            <p:nvPr/>
          </p:nvSpPr>
          <p:spPr>
            <a:xfrm rot="0">
              <a:off x="3130" y="3158"/>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Q</a:t>
              </a:r>
              <a:r>
                <a:rPr altLang="zh-CN" baseline="-25000" b="1" sz="2000" lang="en-US">
                  <a:latin typeface="Times New Roman" pitchFamily="18" charset="0"/>
                </a:rPr>
                <a:t>1</a:t>
              </a:r>
            </a:p>
          </p:txBody>
        </p:sp>
        <p:sp>
          <p:nvSpPr>
            <p:cNvPr id="1049678" name="Text Box 133"/>
            <p:cNvSpPr txBox="1"/>
            <p:nvPr/>
          </p:nvSpPr>
          <p:spPr>
            <a:xfrm rot="0">
              <a:off x="3130" y="3504"/>
              <a:ext cx="29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Q</a:t>
              </a:r>
              <a:r>
                <a:rPr altLang="zh-CN" baseline="-25000" b="1" sz="2000" lang="en-US">
                  <a:latin typeface="Times New Roman" pitchFamily="18" charset="0"/>
                </a:rPr>
                <a:t>0</a:t>
              </a:r>
            </a:p>
          </p:txBody>
        </p:sp>
        <p:sp>
          <p:nvSpPr>
            <p:cNvPr id="1049679" name="Line 134"/>
            <p:cNvSpPr/>
            <p:nvPr/>
          </p:nvSpPr>
          <p:spPr>
            <a:xfrm rot="0">
              <a:off x="3024" y="3312"/>
              <a:ext cx="144" cy="0"/>
            </a:xfrm>
            <a:prstGeom prst="line"/>
            <a:noFill/>
            <a:ln w="19050" cap="flat" cmpd="sng">
              <a:solidFill>
                <a:schemeClr val="dk1">
                  <a:alpha val="100000"/>
                </a:schemeClr>
              </a:solidFill>
              <a:prstDash val="solid"/>
              <a:round/>
            </a:ln>
          </p:spPr>
        </p:sp>
        <p:sp>
          <p:nvSpPr>
            <p:cNvPr id="1049680" name="Line 135"/>
            <p:cNvSpPr/>
            <p:nvPr/>
          </p:nvSpPr>
          <p:spPr>
            <a:xfrm rot="0">
              <a:off x="3024" y="3648"/>
              <a:ext cx="144" cy="0"/>
            </a:xfrm>
            <a:prstGeom prst="line"/>
            <a:noFill/>
            <a:ln w="19050" cap="flat" cmpd="sng">
              <a:solidFill>
                <a:schemeClr val="dk1">
                  <a:alpha val="100000"/>
                </a:schemeClr>
              </a:solidFill>
              <a:prstDash val="solid"/>
              <a:round/>
            </a:ln>
          </p:spPr>
        </p:sp>
        <p:sp>
          <p:nvSpPr>
            <p:cNvPr id="1049681" name="Line 136"/>
            <p:cNvSpPr/>
            <p:nvPr/>
          </p:nvSpPr>
          <p:spPr>
            <a:xfrm rot="0">
              <a:off x="816" y="2928"/>
              <a:ext cx="96" cy="96"/>
            </a:xfrm>
            <a:prstGeom prst="line"/>
            <a:noFill/>
            <a:ln w="38100" cap="flat" cmpd="sng">
              <a:solidFill>
                <a:schemeClr val="dk1">
                  <a:alpha val="100000"/>
                </a:schemeClr>
              </a:solidFill>
              <a:prstDash val="solid"/>
              <a:round/>
            </a:ln>
          </p:spPr>
        </p:sp>
        <p:sp>
          <p:nvSpPr>
            <p:cNvPr id="1049682" name="Line 137"/>
            <p:cNvSpPr/>
            <p:nvPr/>
          </p:nvSpPr>
          <p:spPr>
            <a:xfrm rot="0" flipH="1">
              <a:off x="816" y="2928"/>
              <a:ext cx="96" cy="96"/>
            </a:xfrm>
            <a:prstGeom prst="line"/>
            <a:noFill/>
            <a:ln w="38100" cap="flat" cmpd="sng">
              <a:solidFill>
                <a:schemeClr val="dk1">
                  <a:alpha val="100000"/>
                </a:schemeClr>
              </a:solidFill>
              <a:prstDash val="solid"/>
              <a:round/>
            </a:ln>
          </p:spPr>
        </p:sp>
        <p:sp>
          <p:nvSpPr>
            <p:cNvPr id="1049683" name="Line 138"/>
            <p:cNvSpPr/>
            <p:nvPr/>
          </p:nvSpPr>
          <p:spPr>
            <a:xfrm rot="0">
              <a:off x="2496" y="2928"/>
              <a:ext cx="96" cy="96"/>
            </a:xfrm>
            <a:prstGeom prst="line"/>
            <a:noFill/>
            <a:ln w="38100" cap="flat" cmpd="sng">
              <a:solidFill>
                <a:schemeClr val="dk1">
                  <a:alpha val="100000"/>
                </a:schemeClr>
              </a:solidFill>
              <a:prstDash val="solid"/>
              <a:round/>
            </a:ln>
          </p:spPr>
        </p:sp>
        <p:sp>
          <p:nvSpPr>
            <p:cNvPr id="1049684" name="Line 139"/>
            <p:cNvSpPr/>
            <p:nvPr/>
          </p:nvSpPr>
          <p:spPr>
            <a:xfrm rot="0" flipH="1">
              <a:off x="2496" y="2928"/>
              <a:ext cx="96" cy="96"/>
            </a:xfrm>
            <a:prstGeom prst="line"/>
            <a:noFill/>
            <a:ln w="38100" cap="flat" cmpd="sng">
              <a:solidFill>
                <a:schemeClr val="dk1">
                  <a:alpha val="100000"/>
                </a:schemeClr>
              </a:solidFill>
              <a:prstDash val="solid"/>
              <a:round/>
            </a:ln>
          </p:spPr>
        </p:sp>
        <p:sp>
          <p:nvSpPr>
            <p:cNvPr id="1049685" name="Line 140"/>
            <p:cNvSpPr/>
            <p:nvPr/>
          </p:nvSpPr>
          <p:spPr>
            <a:xfrm rot="0">
              <a:off x="1152" y="2928"/>
              <a:ext cx="96" cy="96"/>
            </a:xfrm>
            <a:prstGeom prst="line"/>
            <a:noFill/>
            <a:ln w="38100" cap="flat" cmpd="sng">
              <a:solidFill>
                <a:schemeClr val="dk1">
                  <a:alpha val="100000"/>
                </a:schemeClr>
              </a:solidFill>
              <a:prstDash val="solid"/>
              <a:round/>
            </a:ln>
          </p:spPr>
        </p:sp>
        <p:sp>
          <p:nvSpPr>
            <p:cNvPr id="1049686" name="Line 141"/>
            <p:cNvSpPr/>
            <p:nvPr/>
          </p:nvSpPr>
          <p:spPr>
            <a:xfrm rot="0" flipH="1">
              <a:off x="1152" y="2928"/>
              <a:ext cx="96" cy="96"/>
            </a:xfrm>
            <a:prstGeom prst="line"/>
            <a:noFill/>
            <a:ln w="38100" cap="flat" cmpd="sng">
              <a:solidFill>
                <a:schemeClr val="dk1">
                  <a:alpha val="100000"/>
                </a:schemeClr>
              </a:solidFill>
              <a:prstDash val="solid"/>
              <a:round/>
            </a:ln>
          </p:spPr>
        </p:sp>
        <p:sp>
          <p:nvSpPr>
            <p:cNvPr id="1049687" name="Line 142"/>
            <p:cNvSpPr/>
            <p:nvPr/>
          </p:nvSpPr>
          <p:spPr>
            <a:xfrm rot="0">
              <a:off x="2160" y="2928"/>
              <a:ext cx="96" cy="96"/>
            </a:xfrm>
            <a:prstGeom prst="line"/>
            <a:noFill/>
            <a:ln w="38100" cap="flat" cmpd="sng">
              <a:solidFill>
                <a:schemeClr val="dk1">
                  <a:alpha val="100000"/>
                </a:schemeClr>
              </a:solidFill>
              <a:prstDash val="solid"/>
              <a:round/>
            </a:ln>
          </p:spPr>
        </p:sp>
        <p:sp>
          <p:nvSpPr>
            <p:cNvPr id="1049688" name="Line 143"/>
            <p:cNvSpPr/>
            <p:nvPr/>
          </p:nvSpPr>
          <p:spPr>
            <a:xfrm rot="0" flipH="1">
              <a:off x="2160" y="2928"/>
              <a:ext cx="96" cy="96"/>
            </a:xfrm>
            <a:prstGeom prst="line"/>
            <a:noFill/>
            <a:ln w="38100" cap="flat" cmpd="sng">
              <a:solidFill>
                <a:schemeClr val="dk1">
                  <a:alpha val="100000"/>
                </a:schemeClr>
              </a:solidFill>
              <a:prstDash val="solid"/>
              <a:round/>
            </a:ln>
          </p:spPr>
        </p:sp>
        <p:sp>
          <p:nvSpPr>
            <p:cNvPr id="1049689" name="Line 144"/>
            <p:cNvSpPr/>
            <p:nvPr/>
          </p:nvSpPr>
          <p:spPr>
            <a:xfrm rot="0">
              <a:off x="1824" y="2928"/>
              <a:ext cx="96" cy="96"/>
            </a:xfrm>
            <a:prstGeom prst="line"/>
            <a:noFill/>
            <a:ln w="38100" cap="flat" cmpd="sng">
              <a:solidFill>
                <a:schemeClr val="dk1">
                  <a:alpha val="100000"/>
                </a:schemeClr>
              </a:solidFill>
              <a:prstDash val="solid"/>
              <a:round/>
            </a:ln>
          </p:spPr>
        </p:sp>
        <p:sp>
          <p:nvSpPr>
            <p:cNvPr id="1049690" name="Line 145"/>
            <p:cNvSpPr/>
            <p:nvPr/>
          </p:nvSpPr>
          <p:spPr>
            <a:xfrm rot="0" flipH="1">
              <a:off x="1824" y="2928"/>
              <a:ext cx="96" cy="96"/>
            </a:xfrm>
            <a:prstGeom prst="line"/>
            <a:noFill/>
            <a:ln w="38100" cap="flat" cmpd="sng">
              <a:solidFill>
                <a:schemeClr val="dk1">
                  <a:alpha val="100000"/>
                </a:schemeClr>
              </a:solidFill>
              <a:prstDash val="solid"/>
              <a:round/>
            </a:ln>
          </p:spPr>
        </p:sp>
        <p:sp>
          <p:nvSpPr>
            <p:cNvPr id="1049691" name="Line 146"/>
            <p:cNvSpPr/>
            <p:nvPr/>
          </p:nvSpPr>
          <p:spPr>
            <a:xfrm rot="0">
              <a:off x="1488" y="2928"/>
              <a:ext cx="96" cy="96"/>
            </a:xfrm>
            <a:prstGeom prst="line"/>
            <a:noFill/>
            <a:ln w="38100" cap="flat" cmpd="sng">
              <a:solidFill>
                <a:schemeClr val="dk1">
                  <a:alpha val="100000"/>
                </a:schemeClr>
              </a:solidFill>
              <a:prstDash val="solid"/>
              <a:round/>
            </a:ln>
          </p:spPr>
        </p:sp>
        <p:sp>
          <p:nvSpPr>
            <p:cNvPr id="1049692" name="Line 147"/>
            <p:cNvSpPr/>
            <p:nvPr/>
          </p:nvSpPr>
          <p:spPr>
            <a:xfrm rot="0" flipH="1">
              <a:off x="1488" y="2928"/>
              <a:ext cx="96" cy="96"/>
            </a:xfrm>
            <a:prstGeom prst="line"/>
            <a:noFill/>
            <a:ln w="38100" cap="flat" cmpd="sng">
              <a:solidFill>
                <a:schemeClr val="dk1">
                  <a:alpha val="100000"/>
                </a:schemeClr>
              </a:solidFill>
              <a:prstDash val="solid"/>
              <a:round/>
            </a:ln>
          </p:spPr>
        </p:sp>
        <p:sp>
          <p:nvSpPr>
            <p:cNvPr id="1049693" name="Line 148"/>
            <p:cNvSpPr/>
            <p:nvPr/>
          </p:nvSpPr>
          <p:spPr>
            <a:xfrm rot="0">
              <a:off x="2496" y="3264"/>
              <a:ext cx="96" cy="96"/>
            </a:xfrm>
            <a:prstGeom prst="line"/>
            <a:noFill/>
            <a:ln w="38100" cap="flat" cmpd="sng">
              <a:solidFill>
                <a:schemeClr val="dk1">
                  <a:alpha val="100000"/>
                </a:schemeClr>
              </a:solidFill>
              <a:prstDash val="solid"/>
              <a:round/>
            </a:ln>
          </p:spPr>
        </p:sp>
        <p:sp>
          <p:nvSpPr>
            <p:cNvPr id="1049694" name="Line 149"/>
            <p:cNvSpPr/>
            <p:nvPr/>
          </p:nvSpPr>
          <p:spPr>
            <a:xfrm rot="0" flipH="1">
              <a:off x="2496" y="3264"/>
              <a:ext cx="96" cy="96"/>
            </a:xfrm>
            <a:prstGeom prst="line"/>
            <a:noFill/>
            <a:ln w="38100" cap="flat" cmpd="sng">
              <a:solidFill>
                <a:schemeClr val="dk1">
                  <a:alpha val="100000"/>
                </a:schemeClr>
              </a:solidFill>
              <a:prstDash val="solid"/>
              <a:round/>
            </a:ln>
          </p:spPr>
        </p:sp>
        <p:sp>
          <p:nvSpPr>
            <p:cNvPr id="1049695" name="Line 150"/>
            <p:cNvSpPr/>
            <p:nvPr/>
          </p:nvSpPr>
          <p:spPr>
            <a:xfrm rot="0">
              <a:off x="2160" y="3264"/>
              <a:ext cx="96" cy="96"/>
            </a:xfrm>
            <a:prstGeom prst="line"/>
            <a:noFill/>
            <a:ln w="38100" cap="flat" cmpd="sng">
              <a:solidFill>
                <a:schemeClr val="dk1">
                  <a:alpha val="100000"/>
                </a:schemeClr>
              </a:solidFill>
              <a:prstDash val="solid"/>
              <a:round/>
            </a:ln>
          </p:spPr>
        </p:sp>
        <p:sp>
          <p:nvSpPr>
            <p:cNvPr id="1049696" name="Line 151"/>
            <p:cNvSpPr/>
            <p:nvPr/>
          </p:nvSpPr>
          <p:spPr>
            <a:xfrm rot="0" flipH="1">
              <a:off x="2160" y="3264"/>
              <a:ext cx="96" cy="96"/>
            </a:xfrm>
            <a:prstGeom prst="line"/>
            <a:noFill/>
            <a:ln w="38100" cap="flat" cmpd="sng">
              <a:solidFill>
                <a:schemeClr val="dk1">
                  <a:alpha val="100000"/>
                </a:schemeClr>
              </a:solidFill>
              <a:prstDash val="solid"/>
              <a:round/>
            </a:ln>
          </p:spPr>
        </p:sp>
        <p:sp>
          <p:nvSpPr>
            <p:cNvPr id="1049697" name="Line 152"/>
            <p:cNvSpPr/>
            <p:nvPr/>
          </p:nvSpPr>
          <p:spPr>
            <a:xfrm rot="0">
              <a:off x="1824" y="3264"/>
              <a:ext cx="96" cy="96"/>
            </a:xfrm>
            <a:prstGeom prst="line"/>
            <a:noFill/>
            <a:ln w="38100" cap="flat" cmpd="sng">
              <a:solidFill>
                <a:schemeClr val="dk1">
                  <a:alpha val="100000"/>
                </a:schemeClr>
              </a:solidFill>
              <a:prstDash val="solid"/>
              <a:round/>
            </a:ln>
          </p:spPr>
        </p:sp>
        <p:sp>
          <p:nvSpPr>
            <p:cNvPr id="1049698" name="Line 153"/>
            <p:cNvSpPr/>
            <p:nvPr/>
          </p:nvSpPr>
          <p:spPr>
            <a:xfrm rot="0" flipH="1">
              <a:off x="1824" y="3264"/>
              <a:ext cx="96" cy="96"/>
            </a:xfrm>
            <a:prstGeom prst="line"/>
            <a:noFill/>
            <a:ln w="38100" cap="flat" cmpd="sng">
              <a:solidFill>
                <a:schemeClr val="dk1">
                  <a:alpha val="100000"/>
                </a:schemeClr>
              </a:solidFill>
              <a:prstDash val="solid"/>
              <a:round/>
            </a:ln>
          </p:spPr>
        </p:sp>
        <p:sp>
          <p:nvSpPr>
            <p:cNvPr id="1049699" name="Line 154"/>
            <p:cNvSpPr/>
            <p:nvPr/>
          </p:nvSpPr>
          <p:spPr>
            <a:xfrm rot="0">
              <a:off x="1488" y="3264"/>
              <a:ext cx="96" cy="96"/>
            </a:xfrm>
            <a:prstGeom prst="line"/>
            <a:noFill/>
            <a:ln w="38100" cap="flat" cmpd="sng">
              <a:solidFill>
                <a:schemeClr val="dk1">
                  <a:alpha val="100000"/>
                </a:schemeClr>
              </a:solidFill>
              <a:prstDash val="solid"/>
              <a:round/>
            </a:ln>
          </p:spPr>
        </p:sp>
        <p:sp>
          <p:nvSpPr>
            <p:cNvPr id="1049700" name="Line 155"/>
            <p:cNvSpPr/>
            <p:nvPr/>
          </p:nvSpPr>
          <p:spPr>
            <a:xfrm rot="0" flipH="1">
              <a:off x="1488" y="3264"/>
              <a:ext cx="96" cy="96"/>
            </a:xfrm>
            <a:prstGeom prst="line"/>
            <a:noFill/>
            <a:ln w="38100" cap="flat" cmpd="sng">
              <a:solidFill>
                <a:schemeClr val="dk1">
                  <a:alpha val="100000"/>
                </a:schemeClr>
              </a:solidFill>
              <a:prstDash val="solid"/>
              <a:round/>
            </a:ln>
          </p:spPr>
        </p:sp>
        <p:sp>
          <p:nvSpPr>
            <p:cNvPr id="1049701" name="Line 156"/>
            <p:cNvSpPr/>
            <p:nvPr/>
          </p:nvSpPr>
          <p:spPr>
            <a:xfrm rot="0">
              <a:off x="1152" y="3264"/>
              <a:ext cx="96" cy="96"/>
            </a:xfrm>
            <a:prstGeom prst="line"/>
            <a:noFill/>
            <a:ln w="38100" cap="flat" cmpd="sng">
              <a:solidFill>
                <a:schemeClr val="dk1">
                  <a:alpha val="100000"/>
                </a:schemeClr>
              </a:solidFill>
              <a:prstDash val="solid"/>
              <a:round/>
            </a:ln>
          </p:spPr>
        </p:sp>
        <p:sp>
          <p:nvSpPr>
            <p:cNvPr id="1049702" name="Line 157"/>
            <p:cNvSpPr/>
            <p:nvPr/>
          </p:nvSpPr>
          <p:spPr>
            <a:xfrm rot="0" flipH="1">
              <a:off x="1152" y="3264"/>
              <a:ext cx="96" cy="96"/>
            </a:xfrm>
            <a:prstGeom prst="line"/>
            <a:noFill/>
            <a:ln w="38100" cap="flat" cmpd="sng">
              <a:solidFill>
                <a:schemeClr val="dk1">
                  <a:alpha val="100000"/>
                </a:schemeClr>
              </a:solidFill>
              <a:prstDash val="solid"/>
              <a:round/>
            </a:ln>
          </p:spPr>
        </p:sp>
        <p:sp>
          <p:nvSpPr>
            <p:cNvPr id="1049703" name="Line 158"/>
            <p:cNvSpPr/>
            <p:nvPr/>
          </p:nvSpPr>
          <p:spPr>
            <a:xfrm rot="0">
              <a:off x="816" y="3264"/>
              <a:ext cx="96" cy="96"/>
            </a:xfrm>
            <a:prstGeom prst="line"/>
            <a:noFill/>
            <a:ln w="38100" cap="flat" cmpd="sng">
              <a:solidFill>
                <a:schemeClr val="dk1">
                  <a:alpha val="100000"/>
                </a:schemeClr>
              </a:solidFill>
              <a:prstDash val="solid"/>
              <a:round/>
            </a:ln>
          </p:spPr>
        </p:sp>
        <p:sp>
          <p:nvSpPr>
            <p:cNvPr id="1049704" name="Line 159"/>
            <p:cNvSpPr/>
            <p:nvPr/>
          </p:nvSpPr>
          <p:spPr>
            <a:xfrm rot="0" flipH="1">
              <a:off x="816" y="3264"/>
              <a:ext cx="96" cy="96"/>
            </a:xfrm>
            <a:prstGeom prst="line"/>
            <a:noFill/>
            <a:ln w="38100" cap="flat" cmpd="sng">
              <a:solidFill>
                <a:schemeClr val="dk1">
                  <a:alpha val="100000"/>
                </a:schemeClr>
              </a:solidFill>
              <a:prstDash val="solid"/>
              <a:round/>
            </a:ln>
          </p:spPr>
        </p:sp>
        <p:sp>
          <p:nvSpPr>
            <p:cNvPr id="1049705" name="Line 160"/>
            <p:cNvSpPr/>
            <p:nvPr/>
          </p:nvSpPr>
          <p:spPr>
            <a:xfrm rot="0">
              <a:off x="2496" y="3600"/>
              <a:ext cx="96" cy="96"/>
            </a:xfrm>
            <a:prstGeom prst="line"/>
            <a:noFill/>
            <a:ln w="38100" cap="flat" cmpd="sng">
              <a:solidFill>
                <a:schemeClr val="dk1">
                  <a:alpha val="100000"/>
                </a:schemeClr>
              </a:solidFill>
              <a:prstDash val="solid"/>
              <a:round/>
            </a:ln>
          </p:spPr>
        </p:sp>
        <p:sp>
          <p:nvSpPr>
            <p:cNvPr id="1049706" name="Line 161"/>
            <p:cNvSpPr/>
            <p:nvPr/>
          </p:nvSpPr>
          <p:spPr>
            <a:xfrm rot="0" flipH="1">
              <a:off x="2496" y="3600"/>
              <a:ext cx="96" cy="96"/>
            </a:xfrm>
            <a:prstGeom prst="line"/>
            <a:noFill/>
            <a:ln w="38100" cap="flat" cmpd="sng">
              <a:solidFill>
                <a:schemeClr val="dk1">
                  <a:alpha val="100000"/>
                </a:schemeClr>
              </a:solidFill>
              <a:prstDash val="solid"/>
              <a:round/>
            </a:ln>
          </p:spPr>
        </p:sp>
        <p:sp>
          <p:nvSpPr>
            <p:cNvPr id="1049707" name="Line 162"/>
            <p:cNvSpPr/>
            <p:nvPr/>
          </p:nvSpPr>
          <p:spPr>
            <a:xfrm rot="0">
              <a:off x="2160" y="3600"/>
              <a:ext cx="96" cy="96"/>
            </a:xfrm>
            <a:prstGeom prst="line"/>
            <a:noFill/>
            <a:ln w="38100" cap="flat" cmpd="sng">
              <a:solidFill>
                <a:schemeClr val="dk1">
                  <a:alpha val="100000"/>
                </a:schemeClr>
              </a:solidFill>
              <a:prstDash val="solid"/>
              <a:round/>
            </a:ln>
          </p:spPr>
        </p:sp>
        <p:sp>
          <p:nvSpPr>
            <p:cNvPr id="1049708" name="Line 163"/>
            <p:cNvSpPr/>
            <p:nvPr/>
          </p:nvSpPr>
          <p:spPr>
            <a:xfrm rot="0" flipH="1">
              <a:off x="2160" y="3600"/>
              <a:ext cx="96" cy="96"/>
            </a:xfrm>
            <a:prstGeom prst="line"/>
            <a:noFill/>
            <a:ln w="38100" cap="flat" cmpd="sng">
              <a:solidFill>
                <a:schemeClr val="dk1">
                  <a:alpha val="100000"/>
                </a:schemeClr>
              </a:solidFill>
              <a:prstDash val="solid"/>
              <a:round/>
            </a:ln>
          </p:spPr>
        </p:sp>
        <p:sp>
          <p:nvSpPr>
            <p:cNvPr id="1049709" name="Line 164"/>
            <p:cNvSpPr/>
            <p:nvPr/>
          </p:nvSpPr>
          <p:spPr>
            <a:xfrm rot="0">
              <a:off x="1824" y="3600"/>
              <a:ext cx="96" cy="96"/>
            </a:xfrm>
            <a:prstGeom prst="line"/>
            <a:noFill/>
            <a:ln w="38100" cap="flat" cmpd="sng">
              <a:solidFill>
                <a:schemeClr val="dk1">
                  <a:alpha val="100000"/>
                </a:schemeClr>
              </a:solidFill>
              <a:prstDash val="solid"/>
              <a:round/>
            </a:ln>
          </p:spPr>
        </p:sp>
        <p:sp>
          <p:nvSpPr>
            <p:cNvPr id="1049710" name="Line 165"/>
            <p:cNvSpPr/>
            <p:nvPr/>
          </p:nvSpPr>
          <p:spPr>
            <a:xfrm rot="0" flipH="1">
              <a:off x="1824" y="3600"/>
              <a:ext cx="96" cy="96"/>
            </a:xfrm>
            <a:prstGeom prst="line"/>
            <a:noFill/>
            <a:ln w="38100" cap="flat" cmpd="sng">
              <a:solidFill>
                <a:schemeClr val="dk1">
                  <a:alpha val="100000"/>
                </a:schemeClr>
              </a:solidFill>
              <a:prstDash val="solid"/>
              <a:round/>
            </a:ln>
          </p:spPr>
        </p:sp>
        <p:sp>
          <p:nvSpPr>
            <p:cNvPr id="1049711" name="Line 166"/>
            <p:cNvSpPr/>
            <p:nvPr/>
          </p:nvSpPr>
          <p:spPr>
            <a:xfrm rot="0">
              <a:off x="1488" y="3600"/>
              <a:ext cx="96" cy="96"/>
            </a:xfrm>
            <a:prstGeom prst="line"/>
            <a:noFill/>
            <a:ln w="38100" cap="flat" cmpd="sng">
              <a:solidFill>
                <a:schemeClr val="dk1">
                  <a:alpha val="100000"/>
                </a:schemeClr>
              </a:solidFill>
              <a:prstDash val="solid"/>
              <a:round/>
            </a:ln>
          </p:spPr>
        </p:sp>
        <p:sp>
          <p:nvSpPr>
            <p:cNvPr id="1049712" name="Line 167"/>
            <p:cNvSpPr/>
            <p:nvPr/>
          </p:nvSpPr>
          <p:spPr>
            <a:xfrm rot="0" flipH="1">
              <a:off x="1488" y="3600"/>
              <a:ext cx="96" cy="96"/>
            </a:xfrm>
            <a:prstGeom prst="line"/>
            <a:noFill/>
            <a:ln w="38100" cap="flat" cmpd="sng">
              <a:solidFill>
                <a:schemeClr val="dk1">
                  <a:alpha val="100000"/>
                </a:schemeClr>
              </a:solidFill>
              <a:prstDash val="solid"/>
              <a:round/>
            </a:ln>
          </p:spPr>
        </p:sp>
        <p:sp>
          <p:nvSpPr>
            <p:cNvPr id="1049713" name="Line 168"/>
            <p:cNvSpPr/>
            <p:nvPr/>
          </p:nvSpPr>
          <p:spPr>
            <a:xfrm rot="0">
              <a:off x="1152" y="3600"/>
              <a:ext cx="96" cy="96"/>
            </a:xfrm>
            <a:prstGeom prst="line"/>
            <a:noFill/>
            <a:ln w="38100" cap="flat" cmpd="sng">
              <a:solidFill>
                <a:schemeClr val="dk1">
                  <a:alpha val="100000"/>
                </a:schemeClr>
              </a:solidFill>
              <a:prstDash val="solid"/>
              <a:round/>
            </a:ln>
          </p:spPr>
        </p:sp>
        <p:sp>
          <p:nvSpPr>
            <p:cNvPr id="1049714" name="Line 169"/>
            <p:cNvSpPr/>
            <p:nvPr/>
          </p:nvSpPr>
          <p:spPr>
            <a:xfrm rot="0" flipH="1">
              <a:off x="1152" y="3600"/>
              <a:ext cx="96" cy="96"/>
            </a:xfrm>
            <a:prstGeom prst="line"/>
            <a:noFill/>
            <a:ln w="38100" cap="flat" cmpd="sng">
              <a:solidFill>
                <a:schemeClr val="dk1">
                  <a:alpha val="100000"/>
                </a:schemeClr>
              </a:solidFill>
              <a:prstDash val="solid"/>
              <a:round/>
            </a:ln>
          </p:spPr>
        </p:sp>
        <p:sp>
          <p:nvSpPr>
            <p:cNvPr id="1049715" name="Line 170"/>
            <p:cNvSpPr/>
            <p:nvPr/>
          </p:nvSpPr>
          <p:spPr>
            <a:xfrm rot="0">
              <a:off x="816" y="3600"/>
              <a:ext cx="96" cy="96"/>
            </a:xfrm>
            <a:prstGeom prst="line"/>
            <a:noFill/>
            <a:ln w="38100" cap="flat" cmpd="sng">
              <a:solidFill>
                <a:schemeClr val="dk1">
                  <a:alpha val="100000"/>
                </a:schemeClr>
              </a:solidFill>
              <a:prstDash val="solid"/>
              <a:round/>
            </a:ln>
          </p:spPr>
        </p:sp>
        <p:sp>
          <p:nvSpPr>
            <p:cNvPr id="1049716" name="Line 171"/>
            <p:cNvSpPr/>
            <p:nvPr/>
          </p:nvSpPr>
          <p:spPr>
            <a:xfrm rot="0" flipH="1">
              <a:off x="816" y="3600"/>
              <a:ext cx="96" cy="96"/>
            </a:xfrm>
            <a:prstGeom prst="line"/>
            <a:noFill/>
            <a:ln w="38100" cap="flat" cmpd="sng">
              <a:solidFill>
                <a:schemeClr val="dk1">
                  <a:alpha val="100000"/>
                </a:schemeClr>
              </a:solidFill>
              <a:prstDash val="solid"/>
              <a:round/>
            </a:ln>
          </p:spPr>
        </p:sp>
      </p:grpSp>
      <p:grpSp>
        <p:nvGrpSpPr>
          <p:cNvPr id="169" name=""/>
          <p:cNvGrpSpPr/>
          <p:nvPr/>
        </p:nvGrpSpPr>
        <p:grpSpPr>
          <a:xfrm rot="0">
            <a:off x="5815012" y="2582862"/>
            <a:ext cx="3078162" cy="2971800"/>
            <a:chOff x="3648" y="1872"/>
            <a:chExt cx="1939" cy="1872"/>
          </a:xfrm>
        </p:grpSpPr>
        <p:sp>
          <p:nvSpPr>
            <p:cNvPr id="1049717" name="Text Box 173"/>
            <p:cNvSpPr txBox="1"/>
            <p:nvPr/>
          </p:nvSpPr>
          <p:spPr>
            <a:xfrm rot="0">
              <a:off x="5220" y="3168"/>
              <a:ext cx="276" cy="23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1800" lang="en-US">
                  <a:latin typeface="Times New Roman" pitchFamily="18" charset="0"/>
                </a:rPr>
                <a:t>Q</a:t>
              </a:r>
              <a:r>
                <a:rPr altLang="zh-CN" baseline="-25000" b="1" sz="1800" lang="en-US">
                  <a:latin typeface="Times New Roman" pitchFamily="18" charset="0"/>
                </a:rPr>
                <a:t>2</a:t>
              </a:r>
            </a:p>
          </p:txBody>
        </p:sp>
        <p:sp>
          <p:nvSpPr>
            <p:cNvPr id="1049718" name="Text Box 174"/>
            <p:cNvSpPr txBox="1"/>
            <p:nvPr/>
          </p:nvSpPr>
          <p:spPr>
            <a:xfrm rot="0">
              <a:off x="5232" y="3312"/>
              <a:ext cx="336" cy="2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000" lang="en-US">
                  <a:latin typeface="Times New Roman" pitchFamily="18" charset="0"/>
                </a:rPr>
                <a:t>Q</a:t>
              </a:r>
              <a:r>
                <a:rPr altLang="zh-CN" baseline="-25000" b="1" sz="2000" lang="en-US">
                  <a:latin typeface="Times New Roman" pitchFamily="18" charset="0"/>
                </a:rPr>
                <a:t>1</a:t>
              </a:r>
            </a:p>
          </p:txBody>
        </p:sp>
        <p:sp>
          <p:nvSpPr>
            <p:cNvPr id="1049719" name="Text Box 175"/>
            <p:cNvSpPr txBox="1"/>
            <p:nvPr/>
          </p:nvSpPr>
          <p:spPr>
            <a:xfrm rot="0">
              <a:off x="5232" y="3504"/>
              <a:ext cx="276" cy="231"/>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1800" lang="en-US">
                  <a:latin typeface="Times New Roman" pitchFamily="18" charset="0"/>
                </a:rPr>
                <a:t>Q</a:t>
              </a:r>
              <a:r>
                <a:rPr altLang="zh-CN" baseline="-25000" b="1" sz="1800" lang="en-US">
                  <a:latin typeface="Times New Roman" pitchFamily="18" charset="0"/>
                </a:rPr>
                <a:t>0</a:t>
              </a:r>
            </a:p>
          </p:txBody>
        </p:sp>
        <p:sp>
          <p:nvSpPr>
            <p:cNvPr id="1049720" name="Line 176"/>
            <p:cNvSpPr/>
            <p:nvPr/>
          </p:nvSpPr>
          <p:spPr>
            <a:xfrm rot="0">
              <a:off x="4032" y="2064"/>
              <a:ext cx="1152" cy="0"/>
            </a:xfrm>
            <a:prstGeom prst="line"/>
            <a:noFill/>
            <a:ln w="19050" cap="flat" cmpd="sng">
              <a:solidFill>
                <a:schemeClr val="dk1">
                  <a:alpha val="100000"/>
                </a:schemeClr>
              </a:solidFill>
              <a:prstDash val="solid"/>
              <a:round/>
            </a:ln>
          </p:spPr>
        </p:sp>
        <p:sp>
          <p:nvSpPr>
            <p:cNvPr id="1049721" name="Line 177"/>
            <p:cNvSpPr/>
            <p:nvPr/>
          </p:nvSpPr>
          <p:spPr>
            <a:xfrm rot="0">
              <a:off x="4032" y="2208"/>
              <a:ext cx="1152" cy="0"/>
            </a:xfrm>
            <a:prstGeom prst="line"/>
            <a:noFill/>
            <a:ln w="19050" cap="flat" cmpd="sng">
              <a:solidFill>
                <a:schemeClr val="dk1">
                  <a:alpha val="100000"/>
                </a:schemeClr>
              </a:solidFill>
              <a:prstDash val="solid"/>
              <a:round/>
            </a:ln>
          </p:spPr>
        </p:sp>
        <p:sp>
          <p:nvSpPr>
            <p:cNvPr id="1049722" name="Line 178"/>
            <p:cNvSpPr/>
            <p:nvPr/>
          </p:nvSpPr>
          <p:spPr>
            <a:xfrm rot="0">
              <a:off x="4032" y="2352"/>
              <a:ext cx="1152" cy="0"/>
            </a:xfrm>
            <a:prstGeom prst="line"/>
            <a:noFill/>
            <a:ln w="19050" cap="flat" cmpd="sng">
              <a:solidFill>
                <a:schemeClr val="dk1">
                  <a:alpha val="100000"/>
                </a:schemeClr>
              </a:solidFill>
              <a:prstDash val="solid"/>
              <a:round/>
            </a:ln>
          </p:spPr>
        </p:sp>
        <p:sp>
          <p:nvSpPr>
            <p:cNvPr id="1049723" name="Line 179"/>
            <p:cNvSpPr/>
            <p:nvPr/>
          </p:nvSpPr>
          <p:spPr>
            <a:xfrm rot="0">
              <a:off x="4032" y="2496"/>
              <a:ext cx="1152" cy="0"/>
            </a:xfrm>
            <a:prstGeom prst="line"/>
            <a:noFill/>
            <a:ln w="19050" cap="flat" cmpd="sng">
              <a:solidFill>
                <a:schemeClr val="dk1">
                  <a:alpha val="100000"/>
                </a:schemeClr>
              </a:solidFill>
              <a:prstDash val="solid"/>
              <a:round/>
            </a:ln>
          </p:spPr>
        </p:sp>
        <p:sp>
          <p:nvSpPr>
            <p:cNvPr id="1049724" name="Line 180"/>
            <p:cNvSpPr/>
            <p:nvPr/>
          </p:nvSpPr>
          <p:spPr>
            <a:xfrm rot="0">
              <a:off x="4032" y="2640"/>
              <a:ext cx="1152" cy="0"/>
            </a:xfrm>
            <a:prstGeom prst="line"/>
            <a:noFill/>
            <a:ln w="19050" cap="flat" cmpd="sng">
              <a:solidFill>
                <a:schemeClr val="dk1">
                  <a:alpha val="100000"/>
                </a:schemeClr>
              </a:solidFill>
              <a:prstDash val="solid"/>
              <a:round/>
            </a:ln>
          </p:spPr>
        </p:sp>
        <p:sp>
          <p:nvSpPr>
            <p:cNvPr id="1049725" name="Line 181"/>
            <p:cNvSpPr/>
            <p:nvPr/>
          </p:nvSpPr>
          <p:spPr>
            <a:xfrm rot="0">
              <a:off x="4128" y="1872"/>
              <a:ext cx="0" cy="1872"/>
            </a:xfrm>
            <a:prstGeom prst="line"/>
            <a:noFill/>
            <a:ln w="19050" cap="flat" cmpd="sng">
              <a:solidFill>
                <a:schemeClr val="dk1">
                  <a:alpha val="100000"/>
                </a:schemeClr>
              </a:solidFill>
              <a:prstDash val="solid"/>
              <a:round/>
            </a:ln>
          </p:spPr>
        </p:sp>
        <p:sp>
          <p:nvSpPr>
            <p:cNvPr id="1049726" name="Line 182"/>
            <p:cNvSpPr/>
            <p:nvPr/>
          </p:nvSpPr>
          <p:spPr>
            <a:xfrm rot="0">
              <a:off x="4320" y="1872"/>
              <a:ext cx="0" cy="1872"/>
            </a:xfrm>
            <a:prstGeom prst="line"/>
            <a:noFill/>
            <a:ln w="19050" cap="flat" cmpd="sng">
              <a:solidFill>
                <a:schemeClr val="dk1">
                  <a:alpha val="100000"/>
                </a:schemeClr>
              </a:solidFill>
              <a:prstDash val="solid"/>
              <a:round/>
            </a:ln>
          </p:spPr>
        </p:sp>
        <p:sp>
          <p:nvSpPr>
            <p:cNvPr id="1049727" name="Line 183"/>
            <p:cNvSpPr/>
            <p:nvPr/>
          </p:nvSpPr>
          <p:spPr>
            <a:xfrm rot="0">
              <a:off x="4032" y="2784"/>
              <a:ext cx="1152" cy="0"/>
            </a:xfrm>
            <a:prstGeom prst="line"/>
            <a:noFill/>
            <a:ln w="19050" cap="flat" cmpd="sng">
              <a:solidFill>
                <a:schemeClr val="dk1">
                  <a:alpha val="100000"/>
                </a:schemeClr>
              </a:solidFill>
              <a:prstDash val="solid"/>
              <a:round/>
            </a:ln>
          </p:spPr>
        </p:sp>
        <p:sp>
          <p:nvSpPr>
            <p:cNvPr id="1049728" name="Line 184"/>
            <p:cNvSpPr/>
            <p:nvPr/>
          </p:nvSpPr>
          <p:spPr>
            <a:xfrm rot="0">
              <a:off x="4032" y="3024"/>
              <a:ext cx="1152" cy="0"/>
            </a:xfrm>
            <a:prstGeom prst="line"/>
            <a:noFill/>
            <a:ln w="19050" cap="flat" cmpd="sng">
              <a:solidFill>
                <a:schemeClr val="dk1">
                  <a:alpha val="100000"/>
                </a:schemeClr>
              </a:solidFill>
              <a:prstDash val="dash"/>
              <a:round/>
            </a:ln>
          </p:spPr>
        </p:sp>
        <p:sp>
          <p:nvSpPr>
            <p:cNvPr id="1049729" name="Line 185"/>
            <p:cNvSpPr/>
            <p:nvPr/>
          </p:nvSpPr>
          <p:spPr>
            <a:xfrm rot="0">
              <a:off x="4032" y="3264"/>
              <a:ext cx="1152" cy="0"/>
            </a:xfrm>
            <a:prstGeom prst="line"/>
            <a:noFill/>
            <a:ln w="19050" cap="flat" cmpd="sng">
              <a:solidFill>
                <a:schemeClr val="dk1">
                  <a:alpha val="100000"/>
                </a:schemeClr>
              </a:solidFill>
              <a:prstDash val="solid"/>
              <a:round/>
            </a:ln>
          </p:spPr>
        </p:sp>
        <p:sp>
          <p:nvSpPr>
            <p:cNvPr id="1049730" name="Line 186"/>
            <p:cNvSpPr/>
            <p:nvPr/>
          </p:nvSpPr>
          <p:spPr>
            <a:xfrm rot="0">
              <a:off x="4032" y="3408"/>
              <a:ext cx="1152" cy="0"/>
            </a:xfrm>
            <a:prstGeom prst="line"/>
            <a:noFill/>
            <a:ln w="19050" cap="flat" cmpd="sng">
              <a:solidFill>
                <a:schemeClr val="dk1">
                  <a:alpha val="100000"/>
                </a:schemeClr>
              </a:solidFill>
              <a:prstDash val="solid"/>
              <a:round/>
            </a:ln>
          </p:spPr>
        </p:sp>
        <p:sp>
          <p:nvSpPr>
            <p:cNvPr id="1049731" name="Line 187"/>
            <p:cNvSpPr/>
            <p:nvPr/>
          </p:nvSpPr>
          <p:spPr>
            <a:xfrm rot="0">
              <a:off x="4032" y="3552"/>
              <a:ext cx="1152" cy="0"/>
            </a:xfrm>
            <a:prstGeom prst="line"/>
            <a:noFill/>
            <a:ln w="19050" cap="flat" cmpd="sng">
              <a:solidFill>
                <a:schemeClr val="dk1">
                  <a:alpha val="100000"/>
                </a:schemeClr>
              </a:solidFill>
              <a:prstDash val="solid"/>
              <a:round/>
            </a:ln>
          </p:spPr>
        </p:sp>
        <p:sp>
          <p:nvSpPr>
            <p:cNvPr id="1049732" name="Line 188"/>
            <p:cNvSpPr/>
            <p:nvPr/>
          </p:nvSpPr>
          <p:spPr>
            <a:xfrm rot="0">
              <a:off x="4512" y="1872"/>
              <a:ext cx="0" cy="1872"/>
            </a:xfrm>
            <a:prstGeom prst="line"/>
            <a:noFill/>
            <a:ln w="19050" cap="flat" cmpd="sng">
              <a:solidFill>
                <a:schemeClr val="dk1">
                  <a:alpha val="100000"/>
                </a:schemeClr>
              </a:solidFill>
              <a:prstDash val="solid"/>
              <a:round/>
            </a:ln>
          </p:spPr>
        </p:sp>
        <p:sp>
          <p:nvSpPr>
            <p:cNvPr id="1049733" name="Line 189"/>
            <p:cNvSpPr/>
            <p:nvPr/>
          </p:nvSpPr>
          <p:spPr>
            <a:xfrm rot="0">
              <a:off x="4704" y="1872"/>
              <a:ext cx="0" cy="1872"/>
            </a:xfrm>
            <a:prstGeom prst="line"/>
            <a:noFill/>
            <a:ln w="19050" cap="flat" cmpd="sng">
              <a:solidFill>
                <a:schemeClr val="dk1">
                  <a:alpha val="100000"/>
                </a:schemeClr>
              </a:solidFill>
              <a:prstDash val="solid"/>
              <a:round/>
            </a:ln>
          </p:spPr>
        </p:sp>
        <p:sp>
          <p:nvSpPr>
            <p:cNvPr id="1049734" name="Line 190"/>
            <p:cNvSpPr/>
            <p:nvPr/>
          </p:nvSpPr>
          <p:spPr>
            <a:xfrm rot="0">
              <a:off x="4896" y="1872"/>
              <a:ext cx="0" cy="1872"/>
            </a:xfrm>
            <a:prstGeom prst="line"/>
            <a:noFill/>
            <a:ln w="19050" cap="flat" cmpd="sng">
              <a:solidFill>
                <a:schemeClr val="dk1">
                  <a:alpha val="100000"/>
                </a:schemeClr>
              </a:solidFill>
              <a:prstDash val="solid"/>
              <a:round/>
            </a:ln>
          </p:spPr>
        </p:sp>
        <p:sp>
          <p:nvSpPr>
            <p:cNvPr id="1049735" name="Line 191"/>
            <p:cNvSpPr/>
            <p:nvPr/>
          </p:nvSpPr>
          <p:spPr>
            <a:xfrm rot="0">
              <a:off x="5088" y="1872"/>
              <a:ext cx="0" cy="1872"/>
            </a:xfrm>
            <a:prstGeom prst="line"/>
            <a:noFill/>
            <a:ln w="19050" cap="flat" cmpd="sng">
              <a:solidFill>
                <a:schemeClr val="dk1">
                  <a:alpha val="100000"/>
                </a:schemeClr>
              </a:solidFill>
              <a:prstDash val="solid"/>
              <a:round/>
            </a:ln>
          </p:spPr>
        </p:sp>
        <p:sp>
          <p:nvSpPr>
            <p:cNvPr id="1049736" name="Line 192"/>
            <p:cNvSpPr/>
            <p:nvPr/>
          </p:nvSpPr>
          <p:spPr>
            <a:xfrm rot="0">
              <a:off x="4080" y="2016"/>
              <a:ext cx="96" cy="96"/>
            </a:xfrm>
            <a:prstGeom prst="line"/>
            <a:noFill/>
            <a:ln w="38100" cap="flat" cmpd="sng">
              <a:solidFill>
                <a:schemeClr val="dk1">
                  <a:alpha val="100000"/>
                </a:schemeClr>
              </a:solidFill>
              <a:prstDash val="solid"/>
              <a:round/>
            </a:ln>
          </p:spPr>
        </p:sp>
        <p:sp>
          <p:nvSpPr>
            <p:cNvPr id="1049737" name="Line 193"/>
            <p:cNvSpPr/>
            <p:nvPr/>
          </p:nvSpPr>
          <p:spPr>
            <a:xfrm rot="0" flipH="1">
              <a:off x="4080" y="2016"/>
              <a:ext cx="96" cy="96"/>
            </a:xfrm>
            <a:prstGeom prst="line"/>
            <a:noFill/>
            <a:ln w="38100" cap="flat" cmpd="sng">
              <a:solidFill>
                <a:schemeClr val="dk1">
                  <a:alpha val="100000"/>
                </a:schemeClr>
              </a:solidFill>
              <a:prstDash val="solid"/>
              <a:round/>
            </a:ln>
          </p:spPr>
        </p:sp>
        <p:sp>
          <p:nvSpPr>
            <p:cNvPr id="1049738" name="Line 194"/>
            <p:cNvSpPr/>
            <p:nvPr/>
          </p:nvSpPr>
          <p:spPr>
            <a:xfrm rot="0">
              <a:off x="4272" y="2016"/>
              <a:ext cx="96" cy="96"/>
            </a:xfrm>
            <a:prstGeom prst="line"/>
            <a:noFill/>
            <a:ln w="38100" cap="flat" cmpd="sng">
              <a:solidFill>
                <a:schemeClr val="dk1">
                  <a:alpha val="100000"/>
                </a:schemeClr>
              </a:solidFill>
              <a:prstDash val="solid"/>
              <a:round/>
            </a:ln>
          </p:spPr>
        </p:sp>
        <p:sp>
          <p:nvSpPr>
            <p:cNvPr id="1049739" name="Line 195"/>
            <p:cNvSpPr/>
            <p:nvPr/>
          </p:nvSpPr>
          <p:spPr>
            <a:xfrm rot="0" flipH="1">
              <a:off x="4272" y="2016"/>
              <a:ext cx="96" cy="96"/>
            </a:xfrm>
            <a:prstGeom prst="line"/>
            <a:noFill/>
            <a:ln w="38100" cap="flat" cmpd="sng">
              <a:solidFill>
                <a:schemeClr val="dk1">
                  <a:alpha val="100000"/>
                </a:schemeClr>
              </a:solidFill>
              <a:prstDash val="solid"/>
              <a:round/>
            </a:ln>
          </p:spPr>
        </p:sp>
        <p:sp>
          <p:nvSpPr>
            <p:cNvPr id="1049740" name="Line 196"/>
            <p:cNvSpPr/>
            <p:nvPr/>
          </p:nvSpPr>
          <p:spPr>
            <a:xfrm rot="0">
              <a:off x="4464" y="2016"/>
              <a:ext cx="96" cy="96"/>
            </a:xfrm>
            <a:prstGeom prst="line"/>
            <a:noFill/>
            <a:ln w="38100" cap="flat" cmpd="sng">
              <a:solidFill>
                <a:schemeClr val="dk1">
                  <a:alpha val="100000"/>
                </a:schemeClr>
              </a:solidFill>
              <a:prstDash val="solid"/>
              <a:round/>
            </a:ln>
          </p:spPr>
        </p:sp>
        <p:sp>
          <p:nvSpPr>
            <p:cNvPr id="1049741" name="Line 197"/>
            <p:cNvSpPr/>
            <p:nvPr/>
          </p:nvSpPr>
          <p:spPr>
            <a:xfrm rot="0" flipH="1">
              <a:off x="4464" y="2016"/>
              <a:ext cx="96" cy="96"/>
            </a:xfrm>
            <a:prstGeom prst="line"/>
            <a:noFill/>
            <a:ln w="38100" cap="flat" cmpd="sng">
              <a:solidFill>
                <a:schemeClr val="dk1">
                  <a:alpha val="100000"/>
                </a:schemeClr>
              </a:solidFill>
              <a:prstDash val="solid"/>
              <a:round/>
            </a:ln>
          </p:spPr>
        </p:sp>
        <p:sp>
          <p:nvSpPr>
            <p:cNvPr id="1049742" name="Line 198"/>
            <p:cNvSpPr/>
            <p:nvPr/>
          </p:nvSpPr>
          <p:spPr>
            <a:xfrm rot="0">
              <a:off x="4656" y="2016"/>
              <a:ext cx="96" cy="96"/>
            </a:xfrm>
            <a:prstGeom prst="line"/>
            <a:noFill/>
            <a:ln w="38100" cap="flat" cmpd="sng">
              <a:solidFill>
                <a:schemeClr val="dk1">
                  <a:alpha val="100000"/>
                </a:schemeClr>
              </a:solidFill>
              <a:prstDash val="solid"/>
              <a:round/>
            </a:ln>
          </p:spPr>
        </p:sp>
        <p:sp>
          <p:nvSpPr>
            <p:cNvPr id="1049743" name="Line 199"/>
            <p:cNvSpPr/>
            <p:nvPr/>
          </p:nvSpPr>
          <p:spPr>
            <a:xfrm rot="0" flipH="1">
              <a:off x="4656" y="2016"/>
              <a:ext cx="96" cy="96"/>
            </a:xfrm>
            <a:prstGeom prst="line"/>
            <a:noFill/>
            <a:ln w="38100" cap="flat" cmpd="sng">
              <a:solidFill>
                <a:schemeClr val="dk1">
                  <a:alpha val="100000"/>
                </a:schemeClr>
              </a:solidFill>
              <a:prstDash val="solid"/>
              <a:round/>
            </a:ln>
          </p:spPr>
        </p:sp>
        <p:sp>
          <p:nvSpPr>
            <p:cNvPr id="1049744" name="Line 200"/>
            <p:cNvSpPr/>
            <p:nvPr/>
          </p:nvSpPr>
          <p:spPr>
            <a:xfrm rot="0">
              <a:off x="4848" y="2016"/>
              <a:ext cx="96" cy="96"/>
            </a:xfrm>
            <a:prstGeom prst="line"/>
            <a:noFill/>
            <a:ln w="38100" cap="flat" cmpd="sng">
              <a:solidFill>
                <a:schemeClr val="dk1">
                  <a:alpha val="100000"/>
                </a:schemeClr>
              </a:solidFill>
              <a:prstDash val="solid"/>
              <a:round/>
            </a:ln>
          </p:spPr>
        </p:sp>
        <p:sp>
          <p:nvSpPr>
            <p:cNvPr id="1049745" name="Line 201"/>
            <p:cNvSpPr/>
            <p:nvPr/>
          </p:nvSpPr>
          <p:spPr>
            <a:xfrm rot="0" flipH="1">
              <a:off x="4848" y="2016"/>
              <a:ext cx="96" cy="96"/>
            </a:xfrm>
            <a:prstGeom prst="line"/>
            <a:noFill/>
            <a:ln w="38100" cap="flat" cmpd="sng">
              <a:solidFill>
                <a:schemeClr val="dk1">
                  <a:alpha val="100000"/>
                </a:schemeClr>
              </a:solidFill>
              <a:prstDash val="solid"/>
              <a:round/>
            </a:ln>
          </p:spPr>
        </p:sp>
        <p:sp>
          <p:nvSpPr>
            <p:cNvPr id="1049746" name="Line 202"/>
            <p:cNvSpPr/>
            <p:nvPr/>
          </p:nvSpPr>
          <p:spPr>
            <a:xfrm rot="0">
              <a:off x="5040" y="2016"/>
              <a:ext cx="96" cy="96"/>
            </a:xfrm>
            <a:prstGeom prst="line"/>
            <a:noFill/>
            <a:ln w="38100" cap="flat" cmpd="sng">
              <a:solidFill>
                <a:schemeClr val="dk1">
                  <a:alpha val="100000"/>
                </a:schemeClr>
              </a:solidFill>
              <a:prstDash val="solid"/>
              <a:round/>
            </a:ln>
          </p:spPr>
        </p:sp>
        <p:sp>
          <p:nvSpPr>
            <p:cNvPr id="1049747" name="Line 203"/>
            <p:cNvSpPr/>
            <p:nvPr/>
          </p:nvSpPr>
          <p:spPr>
            <a:xfrm rot="0" flipH="1">
              <a:off x="5040" y="2016"/>
              <a:ext cx="96" cy="96"/>
            </a:xfrm>
            <a:prstGeom prst="line"/>
            <a:noFill/>
            <a:ln w="38100" cap="flat" cmpd="sng">
              <a:solidFill>
                <a:schemeClr val="dk1">
                  <a:alpha val="100000"/>
                </a:schemeClr>
              </a:solidFill>
              <a:prstDash val="solid"/>
              <a:round/>
            </a:ln>
          </p:spPr>
        </p:sp>
        <p:sp>
          <p:nvSpPr>
            <p:cNvPr id="1049748" name="Line 204"/>
            <p:cNvSpPr/>
            <p:nvPr/>
          </p:nvSpPr>
          <p:spPr>
            <a:xfrm rot="0">
              <a:off x="4848" y="2160"/>
              <a:ext cx="96" cy="96"/>
            </a:xfrm>
            <a:prstGeom prst="line"/>
            <a:noFill/>
            <a:ln w="38100" cap="flat" cmpd="sng">
              <a:solidFill>
                <a:schemeClr val="dk1">
                  <a:alpha val="100000"/>
                </a:schemeClr>
              </a:solidFill>
              <a:prstDash val="solid"/>
              <a:round/>
            </a:ln>
          </p:spPr>
        </p:sp>
        <p:sp>
          <p:nvSpPr>
            <p:cNvPr id="1049749" name="Line 205"/>
            <p:cNvSpPr/>
            <p:nvPr/>
          </p:nvSpPr>
          <p:spPr>
            <a:xfrm rot="0" flipH="1">
              <a:off x="4848" y="2160"/>
              <a:ext cx="96" cy="96"/>
            </a:xfrm>
            <a:prstGeom prst="line"/>
            <a:noFill/>
            <a:ln w="38100" cap="flat" cmpd="sng">
              <a:solidFill>
                <a:schemeClr val="dk1">
                  <a:alpha val="100000"/>
                </a:schemeClr>
              </a:solidFill>
              <a:prstDash val="solid"/>
              <a:round/>
            </a:ln>
          </p:spPr>
        </p:sp>
        <p:sp>
          <p:nvSpPr>
            <p:cNvPr id="1049750" name="Line 206"/>
            <p:cNvSpPr/>
            <p:nvPr/>
          </p:nvSpPr>
          <p:spPr>
            <a:xfrm rot="0">
              <a:off x="5040" y="2160"/>
              <a:ext cx="96" cy="96"/>
            </a:xfrm>
            <a:prstGeom prst="line"/>
            <a:noFill/>
            <a:ln w="38100" cap="flat" cmpd="sng">
              <a:solidFill>
                <a:schemeClr val="dk1">
                  <a:alpha val="100000"/>
                </a:schemeClr>
              </a:solidFill>
              <a:prstDash val="solid"/>
              <a:round/>
            </a:ln>
          </p:spPr>
        </p:sp>
        <p:sp>
          <p:nvSpPr>
            <p:cNvPr id="1049751" name="Line 207"/>
            <p:cNvSpPr/>
            <p:nvPr/>
          </p:nvSpPr>
          <p:spPr>
            <a:xfrm rot="0" flipH="1">
              <a:off x="5040" y="2160"/>
              <a:ext cx="96" cy="96"/>
            </a:xfrm>
            <a:prstGeom prst="line"/>
            <a:noFill/>
            <a:ln w="38100" cap="flat" cmpd="sng">
              <a:solidFill>
                <a:schemeClr val="dk1">
                  <a:alpha val="100000"/>
                </a:schemeClr>
              </a:solidFill>
              <a:prstDash val="solid"/>
              <a:round/>
            </a:ln>
          </p:spPr>
        </p:sp>
        <p:sp>
          <p:nvSpPr>
            <p:cNvPr id="1049752" name="Line 208"/>
            <p:cNvSpPr/>
            <p:nvPr/>
          </p:nvSpPr>
          <p:spPr>
            <a:xfrm rot="0">
              <a:off x="4656" y="2160"/>
              <a:ext cx="96" cy="96"/>
            </a:xfrm>
            <a:prstGeom prst="line"/>
            <a:noFill/>
            <a:ln w="38100" cap="flat" cmpd="sng">
              <a:solidFill>
                <a:schemeClr val="dk1">
                  <a:alpha val="100000"/>
                </a:schemeClr>
              </a:solidFill>
              <a:prstDash val="solid"/>
              <a:round/>
            </a:ln>
          </p:spPr>
        </p:sp>
        <p:sp>
          <p:nvSpPr>
            <p:cNvPr id="1049753" name="Line 209"/>
            <p:cNvSpPr/>
            <p:nvPr/>
          </p:nvSpPr>
          <p:spPr>
            <a:xfrm rot="0" flipH="1">
              <a:off x="4656" y="2160"/>
              <a:ext cx="96" cy="96"/>
            </a:xfrm>
            <a:prstGeom prst="line"/>
            <a:noFill/>
            <a:ln w="38100" cap="flat" cmpd="sng">
              <a:solidFill>
                <a:schemeClr val="dk1">
                  <a:alpha val="100000"/>
                </a:schemeClr>
              </a:solidFill>
              <a:prstDash val="solid"/>
              <a:round/>
            </a:ln>
          </p:spPr>
        </p:sp>
        <p:sp>
          <p:nvSpPr>
            <p:cNvPr id="1049754" name="Line 210"/>
            <p:cNvSpPr/>
            <p:nvPr/>
          </p:nvSpPr>
          <p:spPr>
            <a:xfrm rot="0">
              <a:off x="4464" y="2160"/>
              <a:ext cx="96" cy="96"/>
            </a:xfrm>
            <a:prstGeom prst="line"/>
            <a:noFill/>
            <a:ln w="38100" cap="flat" cmpd="sng">
              <a:solidFill>
                <a:schemeClr val="dk1">
                  <a:alpha val="100000"/>
                </a:schemeClr>
              </a:solidFill>
              <a:prstDash val="solid"/>
              <a:round/>
            </a:ln>
          </p:spPr>
        </p:sp>
        <p:sp>
          <p:nvSpPr>
            <p:cNvPr id="1049755" name="Line 211"/>
            <p:cNvSpPr/>
            <p:nvPr/>
          </p:nvSpPr>
          <p:spPr>
            <a:xfrm rot="0" flipH="1">
              <a:off x="4464" y="2160"/>
              <a:ext cx="96" cy="96"/>
            </a:xfrm>
            <a:prstGeom prst="line"/>
            <a:noFill/>
            <a:ln w="38100" cap="flat" cmpd="sng">
              <a:solidFill>
                <a:schemeClr val="dk1">
                  <a:alpha val="100000"/>
                </a:schemeClr>
              </a:solidFill>
              <a:prstDash val="solid"/>
              <a:round/>
            </a:ln>
          </p:spPr>
        </p:sp>
        <p:sp>
          <p:nvSpPr>
            <p:cNvPr id="1049756" name="Line 212"/>
            <p:cNvSpPr/>
            <p:nvPr/>
          </p:nvSpPr>
          <p:spPr>
            <a:xfrm rot="0">
              <a:off x="4272" y="2160"/>
              <a:ext cx="96" cy="96"/>
            </a:xfrm>
            <a:prstGeom prst="line"/>
            <a:noFill/>
            <a:ln w="38100" cap="flat" cmpd="sng">
              <a:solidFill>
                <a:schemeClr val="dk1">
                  <a:alpha val="100000"/>
                </a:schemeClr>
              </a:solidFill>
              <a:prstDash val="solid"/>
              <a:round/>
            </a:ln>
          </p:spPr>
        </p:sp>
        <p:sp>
          <p:nvSpPr>
            <p:cNvPr id="1049757" name="Line 213"/>
            <p:cNvSpPr/>
            <p:nvPr/>
          </p:nvSpPr>
          <p:spPr>
            <a:xfrm rot="0" flipH="1">
              <a:off x="4272" y="2160"/>
              <a:ext cx="96" cy="96"/>
            </a:xfrm>
            <a:prstGeom prst="line"/>
            <a:noFill/>
            <a:ln w="38100" cap="flat" cmpd="sng">
              <a:solidFill>
                <a:schemeClr val="dk1">
                  <a:alpha val="100000"/>
                </a:schemeClr>
              </a:solidFill>
              <a:prstDash val="solid"/>
              <a:round/>
            </a:ln>
          </p:spPr>
        </p:sp>
        <p:sp>
          <p:nvSpPr>
            <p:cNvPr id="1049758" name="Line 214"/>
            <p:cNvSpPr/>
            <p:nvPr/>
          </p:nvSpPr>
          <p:spPr>
            <a:xfrm rot="0">
              <a:off x="4080" y="2160"/>
              <a:ext cx="96" cy="96"/>
            </a:xfrm>
            <a:prstGeom prst="line"/>
            <a:noFill/>
            <a:ln w="38100" cap="flat" cmpd="sng">
              <a:solidFill>
                <a:schemeClr val="dk1">
                  <a:alpha val="100000"/>
                </a:schemeClr>
              </a:solidFill>
              <a:prstDash val="solid"/>
              <a:round/>
            </a:ln>
          </p:spPr>
        </p:sp>
        <p:sp>
          <p:nvSpPr>
            <p:cNvPr id="1049759" name="Line 215"/>
            <p:cNvSpPr/>
            <p:nvPr/>
          </p:nvSpPr>
          <p:spPr>
            <a:xfrm rot="0" flipH="1">
              <a:off x="4080" y="2160"/>
              <a:ext cx="96" cy="96"/>
            </a:xfrm>
            <a:prstGeom prst="line"/>
            <a:noFill/>
            <a:ln w="38100" cap="flat" cmpd="sng">
              <a:solidFill>
                <a:schemeClr val="dk1">
                  <a:alpha val="100000"/>
                </a:schemeClr>
              </a:solidFill>
              <a:prstDash val="solid"/>
              <a:round/>
            </a:ln>
          </p:spPr>
        </p:sp>
        <p:sp>
          <p:nvSpPr>
            <p:cNvPr id="1049760" name="Line 216"/>
            <p:cNvSpPr/>
            <p:nvPr/>
          </p:nvSpPr>
          <p:spPr>
            <a:xfrm rot="0">
              <a:off x="4656" y="2304"/>
              <a:ext cx="96" cy="96"/>
            </a:xfrm>
            <a:prstGeom prst="line"/>
            <a:noFill/>
            <a:ln w="38100" cap="flat" cmpd="sng">
              <a:solidFill>
                <a:schemeClr val="dk1">
                  <a:alpha val="100000"/>
                </a:schemeClr>
              </a:solidFill>
              <a:prstDash val="solid"/>
              <a:round/>
            </a:ln>
          </p:spPr>
        </p:sp>
        <p:sp>
          <p:nvSpPr>
            <p:cNvPr id="1049761" name="Line 217"/>
            <p:cNvSpPr/>
            <p:nvPr/>
          </p:nvSpPr>
          <p:spPr>
            <a:xfrm rot="0" flipH="1">
              <a:off x="4656" y="2304"/>
              <a:ext cx="96" cy="96"/>
            </a:xfrm>
            <a:prstGeom prst="line"/>
            <a:noFill/>
            <a:ln w="38100" cap="flat" cmpd="sng">
              <a:solidFill>
                <a:schemeClr val="dk1">
                  <a:alpha val="100000"/>
                </a:schemeClr>
              </a:solidFill>
              <a:prstDash val="solid"/>
              <a:round/>
            </a:ln>
          </p:spPr>
        </p:sp>
        <p:sp>
          <p:nvSpPr>
            <p:cNvPr id="1049762" name="Line 218"/>
            <p:cNvSpPr/>
            <p:nvPr/>
          </p:nvSpPr>
          <p:spPr>
            <a:xfrm rot="0">
              <a:off x="4848" y="2304"/>
              <a:ext cx="96" cy="96"/>
            </a:xfrm>
            <a:prstGeom prst="line"/>
            <a:noFill/>
            <a:ln w="38100" cap="flat" cmpd="sng">
              <a:solidFill>
                <a:schemeClr val="dk1">
                  <a:alpha val="100000"/>
                </a:schemeClr>
              </a:solidFill>
              <a:prstDash val="solid"/>
              <a:round/>
            </a:ln>
          </p:spPr>
        </p:sp>
        <p:sp>
          <p:nvSpPr>
            <p:cNvPr id="1049763" name="Line 219"/>
            <p:cNvSpPr/>
            <p:nvPr/>
          </p:nvSpPr>
          <p:spPr>
            <a:xfrm rot="0" flipH="1">
              <a:off x="4848" y="2304"/>
              <a:ext cx="96" cy="96"/>
            </a:xfrm>
            <a:prstGeom prst="line"/>
            <a:noFill/>
            <a:ln w="38100" cap="flat" cmpd="sng">
              <a:solidFill>
                <a:schemeClr val="dk1">
                  <a:alpha val="100000"/>
                </a:schemeClr>
              </a:solidFill>
              <a:prstDash val="solid"/>
              <a:round/>
            </a:ln>
          </p:spPr>
        </p:sp>
        <p:sp>
          <p:nvSpPr>
            <p:cNvPr id="1049764" name="Line 220"/>
            <p:cNvSpPr/>
            <p:nvPr/>
          </p:nvSpPr>
          <p:spPr>
            <a:xfrm rot="0">
              <a:off x="5040" y="2304"/>
              <a:ext cx="96" cy="96"/>
            </a:xfrm>
            <a:prstGeom prst="line"/>
            <a:noFill/>
            <a:ln w="38100" cap="flat" cmpd="sng">
              <a:solidFill>
                <a:schemeClr val="dk1">
                  <a:alpha val="100000"/>
                </a:schemeClr>
              </a:solidFill>
              <a:prstDash val="solid"/>
              <a:round/>
            </a:ln>
          </p:spPr>
        </p:sp>
        <p:sp>
          <p:nvSpPr>
            <p:cNvPr id="1049765" name="Line 221"/>
            <p:cNvSpPr/>
            <p:nvPr/>
          </p:nvSpPr>
          <p:spPr>
            <a:xfrm rot="0" flipH="1">
              <a:off x="5040" y="2304"/>
              <a:ext cx="96" cy="96"/>
            </a:xfrm>
            <a:prstGeom prst="line"/>
            <a:noFill/>
            <a:ln w="38100" cap="flat" cmpd="sng">
              <a:solidFill>
                <a:schemeClr val="dk1">
                  <a:alpha val="100000"/>
                </a:schemeClr>
              </a:solidFill>
              <a:prstDash val="solid"/>
              <a:round/>
            </a:ln>
          </p:spPr>
        </p:sp>
        <p:sp>
          <p:nvSpPr>
            <p:cNvPr id="1049766" name="Line 222"/>
            <p:cNvSpPr/>
            <p:nvPr/>
          </p:nvSpPr>
          <p:spPr>
            <a:xfrm rot="0">
              <a:off x="4464" y="2304"/>
              <a:ext cx="96" cy="96"/>
            </a:xfrm>
            <a:prstGeom prst="line"/>
            <a:noFill/>
            <a:ln w="38100" cap="flat" cmpd="sng">
              <a:solidFill>
                <a:schemeClr val="dk1">
                  <a:alpha val="100000"/>
                </a:schemeClr>
              </a:solidFill>
              <a:prstDash val="solid"/>
              <a:round/>
            </a:ln>
          </p:spPr>
        </p:sp>
        <p:sp>
          <p:nvSpPr>
            <p:cNvPr id="1049767" name="Line 223"/>
            <p:cNvSpPr/>
            <p:nvPr/>
          </p:nvSpPr>
          <p:spPr>
            <a:xfrm rot="0" flipH="1">
              <a:off x="4464" y="2304"/>
              <a:ext cx="96" cy="96"/>
            </a:xfrm>
            <a:prstGeom prst="line"/>
            <a:noFill/>
            <a:ln w="38100" cap="flat" cmpd="sng">
              <a:solidFill>
                <a:schemeClr val="dk1">
                  <a:alpha val="100000"/>
                </a:schemeClr>
              </a:solidFill>
              <a:prstDash val="solid"/>
              <a:round/>
            </a:ln>
          </p:spPr>
        </p:sp>
        <p:sp>
          <p:nvSpPr>
            <p:cNvPr id="1049768" name="Line 224"/>
            <p:cNvSpPr/>
            <p:nvPr/>
          </p:nvSpPr>
          <p:spPr>
            <a:xfrm rot="0">
              <a:off x="4272" y="2304"/>
              <a:ext cx="96" cy="96"/>
            </a:xfrm>
            <a:prstGeom prst="line"/>
            <a:noFill/>
            <a:ln w="38100" cap="flat" cmpd="sng">
              <a:solidFill>
                <a:schemeClr val="dk1">
                  <a:alpha val="100000"/>
                </a:schemeClr>
              </a:solidFill>
              <a:prstDash val="solid"/>
              <a:round/>
            </a:ln>
          </p:spPr>
        </p:sp>
        <p:sp>
          <p:nvSpPr>
            <p:cNvPr id="1049769" name="Line 225"/>
            <p:cNvSpPr/>
            <p:nvPr/>
          </p:nvSpPr>
          <p:spPr>
            <a:xfrm rot="0" flipH="1">
              <a:off x="4272" y="2304"/>
              <a:ext cx="96" cy="96"/>
            </a:xfrm>
            <a:prstGeom prst="line"/>
            <a:noFill/>
            <a:ln w="38100" cap="flat" cmpd="sng">
              <a:solidFill>
                <a:schemeClr val="dk1">
                  <a:alpha val="100000"/>
                </a:schemeClr>
              </a:solidFill>
              <a:prstDash val="solid"/>
              <a:round/>
            </a:ln>
          </p:spPr>
        </p:sp>
        <p:sp>
          <p:nvSpPr>
            <p:cNvPr id="1049770" name="Line 226"/>
            <p:cNvSpPr/>
            <p:nvPr/>
          </p:nvSpPr>
          <p:spPr>
            <a:xfrm rot="0">
              <a:off x="4080" y="2304"/>
              <a:ext cx="96" cy="96"/>
            </a:xfrm>
            <a:prstGeom prst="line"/>
            <a:noFill/>
            <a:ln w="38100" cap="flat" cmpd="sng">
              <a:solidFill>
                <a:schemeClr val="dk1">
                  <a:alpha val="100000"/>
                </a:schemeClr>
              </a:solidFill>
              <a:prstDash val="solid"/>
              <a:round/>
            </a:ln>
          </p:spPr>
        </p:sp>
        <p:sp>
          <p:nvSpPr>
            <p:cNvPr id="1049771" name="Line 227"/>
            <p:cNvSpPr/>
            <p:nvPr/>
          </p:nvSpPr>
          <p:spPr>
            <a:xfrm rot="0" flipH="1">
              <a:off x="4080" y="2304"/>
              <a:ext cx="96" cy="96"/>
            </a:xfrm>
            <a:prstGeom prst="line"/>
            <a:noFill/>
            <a:ln w="38100" cap="flat" cmpd="sng">
              <a:solidFill>
                <a:schemeClr val="dk1">
                  <a:alpha val="100000"/>
                </a:schemeClr>
              </a:solidFill>
              <a:prstDash val="solid"/>
              <a:round/>
            </a:ln>
          </p:spPr>
        </p:sp>
        <p:sp>
          <p:nvSpPr>
            <p:cNvPr id="1049772" name="Line 228"/>
            <p:cNvSpPr/>
            <p:nvPr/>
          </p:nvSpPr>
          <p:spPr>
            <a:xfrm rot="0">
              <a:off x="5040" y="2448"/>
              <a:ext cx="96" cy="96"/>
            </a:xfrm>
            <a:prstGeom prst="line"/>
            <a:noFill/>
            <a:ln w="38100" cap="flat" cmpd="sng">
              <a:solidFill>
                <a:schemeClr val="dk1">
                  <a:alpha val="100000"/>
                </a:schemeClr>
              </a:solidFill>
              <a:prstDash val="solid"/>
              <a:round/>
            </a:ln>
          </p:spPr>
        </p:sp>
        <p:sp>
          <p:nvSpPr>
            <p:cNvPr id="1049773" name="Line 229"/>
            <p:cNvSpPr/>
            <p:nvPr/>
          </p:nvSpPr>
          <p:spPr>
            <a:xfrm rot="0" flipH="1">
              <a:off x="5040" y="2448"/>
              <a:ext cx="96" cy="96"/>
            </a:xfrm>
            <a:prstGeom prst="line"/>
            <a:noFill/>
            <a:ln w="38100" cap="flat" cmpd="sng">
              <a:solidFill>
                <a:schemeClr val="dk1">
                  <a:alpha val="100000"/>
                </a:schemeClr>
              </a:solidFill>
              <a:prstDash val="solid"/>
              <a:round/>
            </a:ln>
          </p:spPr>
        </p:sp>
        <p:sp>
          <p:nvSpPr>
            <p:cNvPr id="1049774" name="Line 230"/>
            <p:cNvSpPr/>
            <p:nvPr/>
          </p:nvSpPr>
          <p:spPr>
            <a:xfrm rot="0">
              <a:off x="5040" y="2592"/>
              <a:ext cx="96" cy="96"/>
            </a:xfrm>
            <a:prstGeom prst="line"/>
            <a:noFill/>
            <a:ln w="38100" cap="flat" cmpd="sng">
              <a:solidFill>
                <a:schemeClr val="dk1">
                  <a:alpha val="100000"/>
                </a:schemeClr>
              </a:solidFill>
              <a:prstDash val="solid"/>
              <a:round/>
            </a:ln>
          </p:spPr>
        </p:sp>
        <p:sp>
          <p:nvSpPr>
            <p:cNvPr id="1049775" name="Line 231"/>
            <p:cNvSpPr/>
            <p:nvPr/>
          </p:nvSpPr>
          <p:spPr>
            <a:xfrm rot="0" flipH="1">
              <a:off x="5040" y="2592"/>
              <a:ext cx="96" cy="96"/>
            </a:xfrm>
            <a:prstGeom prst="line"/>
            <a:noFill/>
            <a:ln w="38100" cap="flat" cmpd="sng">
              <a:solidFill>
                <a:schemeClr val="dk1">
                  <a:alpha val="100000"/>
                </a:schemeClr>
              </a:solidFill>
              <a:prstDash val="solid"/>
              <a:round/>
            </a:ln>
          </p:spPr>
        </p:sp>
        <p:sp>
          <p:nvSpPr>
            <p:cNvPr id="1049776" name="Line 232"/>
            <p:cNvSpPr/>
            <p:nvPr/>
          </p:nvSpPr>
          <p:spPr>
            <a:xfrm rot="0">
              <a:off x="4848" y="2448"/>
              <a:ext cx="96" cy="96"/>
            </a:xfrm>
            <a:prstGeom prst="line"/>
            <a:noFill/>
            <a:ln w="38100" cap="flat" cmpd="sng">
              <a:solidFill>
                <a:schemeClr val="dk1">
                  <a:alpha val="100000"/>
                </a:schemeClr>
              </a:solidFill>
              <a:prstDash val="solid"/>
              <a:round/>
            </a:ln>
          </p:spPr>
        </p:sp>
        <p:sp>
          <p:nvSpPr>
            <p:cNvPr id="1049777" name="Line 233"/>
            <p:cNvSpPr/>
            <p:nvPr/>
          </p:nvSpPr>
          <p:spPr>
            <a:xfrm rot="0" flipH="1">
              <a:off x="4848" y="2448"/>
              <a:ext cx="96" cy="96"/>
            </a:xfrm>
            <a:prstGeom prst="line"/>
            <a:noFill/>
            <a:ln w="38100" cap="flat" cmpd="sng">
              <a:solidFill>
                <a:schemeClr val="dk1">
                  <a:alpha val="100000"/>
                </a:schemeClr>
              </a:solidFill>
              <a:prstDash val="solid"/>
              <a:round/>
            </a:ln>
          </p:spPr>
        </p:sp>
        <p:sp>
          <p:nvSpPr>
            <p:cNvPr id="1049778" name="Line 234"/>
            <p:cNvSpPr/>
            <p:nvPr/>
          </p:nvSpPr>
          <p:spPr>
            <a:xfrm rot="0">
              <a:off x="4848" y="2592"/>
              <a:ext cx="96" cy="96"/>
            </a:xfrm>
            <a:prstGeom prst="line"/>
            <a:noFill/>
            <a:ln w="38100" cap="flat" cmpd="sng">
              <a:solidFill>
                <a:schemeClr val="dk1">
                  <a:alpha val="100000"/>
                </a:schemeClr>
              </a:solidFill>
              <a:prstDash val="solid"/>
              <a:round/>
            </a:ln>
          </p:spPr>
        </p:sp>
        <p:sp>
          <p:nvSpPr>
            <p:cNvPr id="1049779" name="Line 235"/>
            <p:cNvSpPr/>
            <p:nvPr/>
          </p:nvSpPr>
          <p:spPr>
            <a:xfrm rot="0" flipH="1">
              <a:off x="4848" y="2592"/>
              <a:ext cx="96" cy="96"/>
            </a:xfrm>
            <a:prstGeom prst="line"/>
            <a:noFill/>
            <a:ln w="38100" cap="flat" cmpd="sng">
              <a:solidFill>
                <a:schemeClr val="dk1">
                  <a:alpha val="100000"/>
                </a:schemeClr>
              </a:solidFill>
              <a:prstDash val="solid"/>
              <a:round/>
            </a:ln>
          </p:spPr>
        </p:sp>
        <p:sp>
          <p:nvSpPr>
            <p:cNvPr id="1049780" name="Line 236"/>
            <p:cNvSpPr/>
            <p:nvPr/>
          </p:nvSpPr>
          <p:spPr>
            <a:xfrm rot="0">
              <a:off x="4656" y="2592"/>
              <a:ext cx="96" cy="96"/>
            </a:xfrm>
            <a:prstGeom prst="line"/>
            <a:noFill/>
            <a:ln w="38100" cap="flat" cmpd="sng">
              <a:solidFill>
                <a:schemeClr val="dk1">
                  <a:alpha val="100000"/>
                </a:schemeClr>
              </a:solidFill>
              <a:prstDash val="solid"/>
              <a:round/>
            </a:ln>
          </p:spPr>
        </p:sp>
        <p:sp>
          <p:nvSpPr>
            <p:cNvPr id="1049781" name="Line 237"/>
            <p:cNvSpPr/>
            <p:nvPr/>
          </p:nvSpPr>
          <p:spPr>
            <a:xfrm rot="0" flipH="1">
              <a:off x="4656" y="2592"/>
              <a:ext cx="96" cy="96"/>
            </a:xfrm>
            <a:prstGeom prst="line"/>
            <a:noFill/>
            <a:ln w="38100" cap="flat" cmpd="sng">
              <a:solidFill>
                <a:schemeClr val="dk1">
                  <a:alpha val="100000"/>
                </a:schemeClr>
              </a:solidFill>
              <a:prstDash val="solid"/>
              <a:round/>
            </a:ln>
          </p:spPr>
        </p:sp>
        <p:sp>
          <p:nvSpPr>
            <p:cNvPr id="1049782" name="Line 238"/>
            <p:cNvSpPr/>
            <p:nvPr/>
          </p:nvSpPr>
          <p:spPr>
            <a:xfrm rot="0">
              <a:off x="4656" y="2448"/>
              <a:ext cx="96" cy="96"/>
            </a:xfrm>
            <a:prstGeom prst="line"/>
            <a:noFill/>
            <a:ln w="38100" cap="flat" cmpd="sng">
              <a:solidFill>
                <a:schemeClr val="dk1">
                  <a:alpha val="100000"/>
                </a:schemeClr>
              </a:solidFill>
              <a:prstDash val="solid"/>
              <a:round/>
            </a:ln>
          </p:spPr>
        </p:sp>
        <p:sp>
          <p:nvSpPr>
            <p:cNvPr id="1049783" name="Line 239"/>
            <p:cNvSpPr/>
            <p:nvPr/>
          </p:nvSpPr>
          <p:spPr>
            <a:xfrm rot="0" flipH="1">
              <a:off x="4656" y="2448"/>
              <a:ext cx="96" cy="96"/>
            </a:xfrm>
            <a:prstGeom prst="line"/>
            <a:noFill/>
            <a:ln w="38100" cap="flat" cmpd="sng">
              <a:solidFill>
                <a:schemeClr val="dk1">
                  <a:alpha val="100000"/>
                </a:schemeClr>
              </a:solidFill>
              <a:prstDash val="solid"/>
              <a:round/>
            </a:ln>
          </p:spPr>
        </p:sp>
        <p:sp>
          <p:nvSpPr>
            <p:cNvPr id="1049784" name="Line 240"/>
            <p:cNvSpPr/>
            <p:nvPr/>
          </p:nvSpPr>
          <p:spPr>
            <a:xfrm rot="0">
              <a:off x="4656" y="2736"/>
              <a:ext cx="96" cy="96"/>
            </a:xfrm>
            <a:prstGeom prst="line"/>
            <a:noFill/>
            <a:ln w="38100" cap="flat" cmpd="sng">
              <a:solidFill>
                <a:schemeClr val="dk1">
                  <a:alpha val="100000"/>
                </a:schemeClr>
              </a:solidFill>
              <a:prstDash val="solid"/>
              <a:round/>
            </a:ln>
          </p:spPr>
        </p:sp>
        <p:sp>
          <p:nvSpPr>
            <p:cNvPr id="1049785" name="Line 241"/>
            <p:cNvSpPr/>
            <p:nvPr/>
          </p:nvSpPr>
          <p:spPr>
            <a:xfrm rot="0" flipH="1">
              <a:off x="4656" y="2736"/>
              <a:ext cx="96" cy="96"/>
            </a:xfrm>
            <a:prstGeom prst="line"/>
            <a:noFill/>
            <a:ln w="38100" cap="flat" cmpd="sng">
              <a:solidFill>
                <a:schemeClr val="dk1">
                  <a:alpha val="100000"/>
                </a:schemeClr>
              </a:solidFill>
              <a:prstDash val="solid"/>
              <a:round/>
            </a:ln>
          </p:spPr>
        </p:sp>
        <p:sp>
          <p:nvSpPr>
            <p:cNvPr id="1049786" name="Line 242"/>
            <p:cNvSpPr/>
            <p:nvPr/>
          </p:nvSpPr>
          <p:spPr>
            <a:xfrm rot="0">
              <a:off x="4848" y="2736"/>
              <a:ext cx="96" cy="96"/>
            </a:xfrm>
            <a:prstGeom prst="line"/>
            <a:noFill/>
            <a:ln w="38100" cap="flat" cmpd="sng">
              <a:solidFill>
                <a:schemeClr val="dk1">
                  <a:alpha val="100000"/>
                </a:schemeClr>
              </a:solidFill>
              <a:prstDash val="solid"/>
              <a:round/>
            </a:ln>
          </p:spPr>
        </p:sp>
        <p:sp>
          <p:nvSpPr>
            <p:cNvPr id="1049787" name="Line 243"/>
            <p:cNvSpPr/>
            <p:nvPr/>
          </p:nvSpPr>
          <p:spPr>
            <a:xfrm rot="0" flipH="1">
              <a:off x="4848" y="2736"/>
              <a:ext cx="96" cy="96"/>
            </a:xfrm>
            <a:prstGeom prst="line"/>
            <a:noFill/>
            <a:ln w="38100" cap="flat" cmpd="sng">
              <a:solidFill>
                <a:schemeClr val="dk1">
                  <a:alpha val="100000"/>
                </a:schemeClr>
              </a:solidFill>
              <a:prstDash val="solid"/>
              <a:round/>
            </a:ln>
          </p:spPr>
        </p:sp>
        <p:sp>
          <p:nvSpPr>
            <p:cNvPr id="1049788" name="Line 244"/>
            <p:cNvSpPr/>
            <p:nvPr/>
          </p:nvSpPr>
          <p:spPr>
            <a:xfrm rot="0">
              <a:off x="5040" y="2736"/>
              <a:ext cx="96" cy="96"/>
            </a:xfrm>
            <a:prstGeom prst="line"/>
            <a:noFill/>
            <a:ln w="38100" cap="flat" cmpd="sng">
              <a:solidFill>
                <a:schemeClr val="dk1">
                  <a:alpha val="100000"/>
                </a:schemeClr>
              </a:solidFill>
              <a:prstDash val="solid"/>
              <a:round/>
            </a:ln>
          </p:spPr>
        </p:sp>
        <p:sp>
          <p:nvSpPr>
            <p:cNvPr id="1049789" name="Line 245"/>
            <p:cNvSpPr/>
            <p:nvPr/>
          </p:nvSpPr>
          <p:spPr>
            <a:xfrm rot="0" flipH="1">
              <a:off x="5040" y="2736"/>
              <a:ext cx="96" cy="96"/>
            </a:xfrm>
            <a:prstGeom prst="line"/>
            <a:noFill/>
            <a:ln w="38100" cap="flat" cmpd="sng">
              <a:solidFill>
                <a:schemeClr val="dk1">
                  <a:alpha val="100000"/>
                </a:schemeClr>
              </a:solidFill>
              <a:prstDash val="solid"/>
              <a:round/>
            </a:ln>
          </p:spPr>
        </p:sp>
        <p:sp>
          <p:nvSpPr>
            <p:cNvPr id="1049790" name="Line 246"/>
            <p:cNvSpPr/>
            <p:nvPr/>
          </p:nvSpPr>
          <p:spPr>
            <a:xfrm rot="0">
              <a:off x="4464" y="2736"/>
              <a:ext cx="96" cy="96"/>
            </a:xfrm>
            <a:prstGeom prst="line"/>
            <a:noFill/>
            <a:ln w="38100" cap="flat" cmpd="sng">
              <a:solidFill>
                <a:schemeClr val="dk1">
                  <a:alpha val="100000"/>
                </a:schemeClr>
              </a:solidFill>
              <a:prstDash val="solid"/>
              <a:round/>
            </a:ln>
          </p:spPr>
        </p:sp>
        <p:sp>
          <p:nvSpPr>
            <p:cNvPr id="1049791" name="Line 247"/>
            <p:cNvSpPr/>
            <p:nvPr/>
          </p:nvSpPr>
          <p:spPr>
            <a:xfrm rot="0" flipH="1">
              <a:off x="4464" y="2736"/>
              <a:ext cx="96" cy="96"/>
            </a:xfrm>
            <a:prstGeom prst="line"/>
            <a:noFill/>
            <a:ln w="38100" cap="flat" cmpd="sng">
              <a:solidFill>
                <a:schemeClr val="dk1">
                  <a:alpha val="100000"/>
                </a:schemeClr>
              </a:solidFill>
              <a:prstDash val="solid"/>
              <a:round/>
            </a:ln>
          </p:spPr>
        </p:sp>
        <p:sp>
          <p:nvSpPr>
            <p:cNvPr id="1049792" name="Line 248"/>
            <p:cNvSpPr/>
            <p:nvPr/>
          </p:nvSpPr>
          <p:spPr>
            <a:xfrm rot="0">
              <a:off x="4272" y="2736"/>
              <a:ext cx="96" cy="96"/>
            </a:xfrm>
            <a:prstGeom prst="line"/>
            <a:noFill/>
            <a:ln w="38100" cap="flat" cmpd="sng">
              <a:solidFill>
                <a:schemeClr val="dk1">
                  <a:alpha val="100000"/>
                </a:schemeClr>
              </a:solidFill>
              <a:prstDash val="solid"/>
              <a:round/>
            </a:ln>
          </p:spPr>
        </p:sp>
        <p:sp>
          <p:nvSpPr>
            <p:cNvPr id="1049793" name="Line 249"/>
            <p:cNvSpPr/>
            <p:nvPr/>
          </p:nvSpPr>
          <p:spPr>
            <a:xfrm rot="0" flipH="1">
              <a:off x="4272" y="2736"/>
              <a:ext cx="96" cy="96"/>
            </a:xfrm>
            <a:prstGeom prst="line"/>
            <a:noFill/>
            <a:ln w="38100" cap="flat" cmpd="sng">
              <a:solidFill>
                <a:schemeClr val="dk1">
                  <a:alpha val="100000"/>
                </a:schemeClr>
              </a:solidFill>
              <a:prstDash val="solid"/>
              <a:round/>
            </a:ln>
          </p:spPr>
        </p:sp>
        <p:sp>
          <p:nvSpPr>
            <p:cNvPr id="1049794" name="Line 250"/>
            <p:cNvSpPr/>
            <p:nvPr/>
          </p:nvSpPr>
          <p:spPr>
            <a:xfrm rot="0">
              <a:off x="4080" y="2736"/>
              <a:ext cx="96" cy="96"/>
            </a:xfrm>
            <a:prstGeom prst="line"/>
            <a:noFill/>
            <a:ln w="38100" cap="flat" cmpd="sng">
              <a:solidFill>
                <a:schemeClr val="dk1">
                  <a:alpha val="100000"/>
                </a:schemeClr>
              </a:solidFill>
              <a:prstDash val="solid"/>
              <a:round/>
            </a:ln>
          </p:spPr>
        </p:sp>
        <p:sp>
          <p:nvSpPr>
            <p:cNvPr id="1049795" name="Line 251"/>
            <p:cNvSpPr/>
            <p:nvPr/>
          </p:nvSpPr>
          <p:spPr>
            <a:xfrm rot="0" flipH="1">
              <a:off x="4080" y="2736"/>
              <a:ext cx="96" cy="96"/>
            </a:xfrm>
            <a:prstGeom prst="line"/>
            <a:noFill/>
            <a:ln w="38100" cap="flat" cmpd="sng">
              <a:solidFill>
                <a:schemeClr val="dk1">
                  <a:alpha val="100000"/>
                </a:schemeClr>
              </a:solidFill>
              <a:prstDash val="solid"/>
              <a:round/>
            </a:ln>
          </p:spPr>
        </p:sp>
        <p:sp>
          <p:nvSpPr>
            <p:cNvPr id="1049796" name="Line 252"/>
            <p:cNvSpPr/>
            <p:nvPr/>
          </p:nvSpPr>
          <p:spPr>
            <a:xfrm rot="0">
              <a:off x="4080" y="2592"/>
              <a:ext cx="96" cy="96"/>
            </a:xfrm>
            <a:prstGeom prst="line"/>
            <a:noFill/>
            <a:ln w="38100" cap="flat" cmpd="sng">
              <a:solidFill>
                <a:schemeClr val="dk1">
                  <a:alpha val="100000"/>
                </a:schemeClr>
              </a:solidFill>
              <a:prstDash val="solid"/>
              <a:round/>
            </a:ln>
          </p:spPr>
        </p:sp>
        <p:sp>
          <p:nvSpPr>
            <p:cNvPr id="1049797" name="Line 253"/>
            <p:cNvSpPr/>
            <p:nvPr/>
          </p:nvSpPr>
          <p:spPr>
            <a:xfrm rot="0" flipH="1">
              <a:off x="4080" y="2592"/>
              <a:ext cx="96" cy="96"/>
            </a:xfrm>
            <a:prstGeom prst="line"/>
            <a:noFill/>
            <a:ln w="38100" cap="flat" cmpd="sng">
              <a:solidFill>
                <a:schemeClr val="dk1">
                  <a:alpha val="100000"/>
                </a:schemeClr>
              </a:solidFill>
              <a:prstDash val="solid"/>
              <a:round/>
            </a:ln>
          </p:spPr>
        </p:sp>
        <p:sp>
          <p:nvSpPr>
            <p:cNvPr id="1049798" name="Line 254"/>
            <p:cNvSpPr/>
            <p:nvPr/>
          </p:nvSpPr>
          <p:spPr>
            <a:xfrm rot="0">
              <a:off x="4272" y="2592"/>
              <a:ext cx="96" cy="96"/>
            </a:xfrm>
            <a:prstGeom prst="line"/>
            <a:noFill/>
            <a:ln w="38100" cap="flat" cmpd="sng">
              <a:solidFill>
                <a:schemeClr val="dk1">
                  <a:alpha val="100000"/>
                </a:schemeClr>
              </a:solidFill>
              <a:prstDash val="solid"/>
              <a:round/>
            </a:ln>
          </p:spPr>
        </p:sp>
        <p:sp>
          <p:nvSpPr>
            <p:cNvPr id="1049799" name="Line 255"/>
            <p:cNvSpPr/>
            <p:nvPr/>
          </p:nvSpPr>
          <p:spPr>
            <a:xfrm rot="0" flipH="1">
              <a:off x="4272" y="2592"/>
              <a:ext cx="96" cy="96"/>
            </a:xfrm>
            <a:prstGeom prst="line"/>
            <a:noFill/>
            <a:ln w="38100" cap="flat" cmpd="sng">
              <a:solidFill>
                <a:schemeClr val="dk1">
                  <a:alpha val="100000"/>
                </a:schemeClr>
              </a:solidFill>
              <a:prstDash val="solid"/>
              <a:round/>
            </a:ln>
          </p:spPr>
        </p:sp>
        <p:sp>
          <p:nvSpPr>
            <p:cNvPr id="1049800" name="Line 256"/>
            <p:cNvSpPr/>
            <p:nvPr/>
          </p:nvSpPr>
          <p:spPr>
            <a:xfrm rot="0">
              <a:off x="4080" y="2448"/>
              <a:ext cx="96" cy="96"/>
            </a:xfrm>
            <a:prstGeom prst="line"/>
            <a:noFill/>
            <a:ln w="38100" cap="flat" cmpd="sng">
              <a:solidFill>
                <a:schemeClr val="dk1">
                  <a:alpha val="100000"/>
                </a:schemeClr>
              </a:solidFill>
              <a:prstDash val="solid"/>
              <a:round/>
            </a:ln>
          </p:spPr>
        </p:sp>
        <p:sp>
          <p:nvSpPr>
            <p:cNvPr id="1049801" name="Line 257"/>
            <p:cNvSpPr/>
            <p:nvPr/>
          </p:nvSpPr>
          <p:spPr>
            <a:xfrm rot="0" flipH="1">
              <a:off x="4080" y="2448"/>
              <a:ext cx="96" cy="96"/>
            </a:xfrm>
            <a:prstGeom prst="line"/>
            <a:noFill/>
            <a:ln w="38100" cap="flat" cmpd="sng">
              <a:solidFill>
                <a:schemeClr val="dk1">
                  <a:alpha val="100000"/>
                </a:schemeClr>
              </a:solidFill>
              <a:prstDash val="solid"/>
              <a:round/>
            </a:ln>
          </p:spPr>
        </p:sp>
        <p:sp>
          <p:nvSpPr>
            <p:cNvPr id="1049802" name="Line 258"/>
            <p:cNvSpPr/>
            <p:nvPr/>
          </p:nvSpPr>
          <p:spPr>
            <a:xfrm rot="0">
              <a:off x="4272" y="2448"/>
              <a:ext cx="96" cy="96"/>
            </a:xfrm>
            <a:prstGeom prst="line"/>
            <a:noFill/>
            <a:ln w="38100" cap="flat" cmpd="sng">
              <a:solidFill>
                <a:schemeClr val="dk1">
                  <a:alpha val="100000"/>
                </a:schemeClr>
              </a:solidFill>
              <a:prstDash val="solid"/>
              <a:round/>
            </a:ln>
          </p:spPr>
        </p:sp>
        <p:sp>
          <p:nvSpPr>
            <p:cNvPr id="1049803" name="Line 259"/>
            <p:cNvSpPr/>
            <p:nvPr/>
          </p:nvSpPr>
          <p:spPr>
            <a:xfrm rot="0" flipH="1">
              <a:off x="4272" y="2448"/>
              <a:ext cx="96" cy="96"/>
            </a:xfrm>
            <a:prstGeom prst="line"/>
            <a:noFill/>
            <a:ln w="38100" cap="flat" cmpd="sng">
              <a:solidFill>
                <a:schemeClr val="dk1">
                  <a:alpha val="100000"/>
                </a:schemeClr>
              </a:solidFill>
              <a:prstDash val="solid"/>
              <a:round/>
            </a:ln>
          </p:spPr>
        </p:sp>
        <p:sp>
          <p:nvSpPr>
            <p:cNvPr id="1049804" name="Line 260"/>
            <p:cNvSpPr/>
            <p:nvPr/>
          </p:nvSpPr>
          <p:spPr>
            <a:xfrm rot="0">
              <a:off x="4464" y="2592"/>
              <a:ext cx="96" cy="96"/>
            </a:xfrm>
            <a:prstGeom prst="line"/>
            <a:noFill/>
            <a:ln w="38100" cap="flat" cmpd="sng">
              <a:solidFill>
                <a:schemeClr val="dk1">
                  <a:alpha val="100000"/>
                </a:schemeClr>
              </a:solidFill>
              <a:prstDash val="solid"/>
              <a:round/>
            </a:ln>
          </p:spPr>
        </p:sp>
        <p:sp>
          <p:nvSpPr>
            <p:cNvPr id="1049805" name="Line 261"/>
            <p:cNvSpPr/>
            <p:nvPr/>
          </p:nvSpPr>
          <p:spPr>
            <a:xfrm rot="0" flipH="1">
              <a:off x="4464" y="2592"/>
              <a:ext cx="96" cy="96"/>
            </a:xfrm>
            <a:prstGeom prst="line"/>
            <a:noFill/>
            <a:ln w="38100" cap="flat" cmpd="sng">
              <a:solidFill>
                <a:schemeClr val="dk1">
                  <a:alpha val="100000"/>
                </a:schemeClr>
              </a:solidFill>
              <a:prstDash val="solid"/>
              <a:round/>
            </a:ln>
          </p:spPr>
        </p:sp>
        <p:sp>
          <p:nvSpPr>
            <p:cNvPr id="1049806" name="Line 262"/>
            <p:cNvSpPr/>
            <p:nvPr/>
          </p:nvSpPr>
          <p:spPr>
            <a:xfrm rot="0">
              <a:off x="4464" y="2448"/>
              <a:ext cx="96" cy="96"/>
            </a:xfrm>
            <a:prstGeom prst="line"/>
            <a:noFill/>
            <a:ln w="38100" cap="flat" cmpd="sng">
              <a:solidFill>
                <a:schemeClr val="dk1">
                  <a:alpha val="100000"/>
                </a:schemeClr>
              </a:solidFill>
              <a:prstDash val="solid"/>
              <a:round/>
            </a:ln>
          </p:spPr>
        </p:sp>
        <p:sp>
          <p:nvSpPr>
            <p:cNvPr id="1049807" name="Line 263"/>
            <p:cNvSpPr/>
            <p:nvPr/>
          </p:nvSpPr>
          <p:spPr>
            <a:xfrm rot="0" flipH="1">
              <a:off x="4464" y="2448"/>
              <a:ext cx="96" cy="96"/>
            </a:xfrm>
            <a:prstGeom prst="line"/>
            <a:noFill/>
            <a:ln w="38100" cap="flat" cmpd="sng">
              <a:solidFill>
                <a:schemeClr val="dk1">
                  <a:alpha val="100000"/>
                </a:schemeClr>
              </a:solidFill>
              <a:prstDash val="solid"/>
              <a:round/>
            </a:ln>
          </p:spPr>
        </p:sp>
        <p:sp>
          <p:nvSpPr>
            <p:cNvPr id="1049808" name="Line 264"/>
            <p:cNvSpPr/>
            <p:nvPr/>
          </p:nvSpPr>
          <p:spPr>
            <a:xfrm rot="0">
              <a:off x="4080" y="3216"/>
              <a:ext cx="96" cy="96"/>
            </a:xfrm>
            <a:prstGeom prst="line"/>
            <a:noFill/>
            <a:ln w="38100" cap="flat" cmpd="sng">
              <a:solidFill>
                <a:schemeClr val="dk1">
                  <a:alpha val="100000"/>
                </a:schemeClr>
              </a:solidFill>
              <a:prstDash val="solid"/>
              <a:round/>
            </a:ln>
          </p:spPr>
        </p:sp>
        <p:sp>
          <p:nvSpPr>
            <p:cNvPr id="1049809" name="Line 265"/>
            <p:cNvSpPr/>
            <p:nvPr/>
          </p:nvSpPr>
          <p:spPr>
            <a:xfrm rot="0" flipH="1">
              <a:off x="4080" y="3216"/>
              <a:ext cx="96" cy="96"/>
            </a:xfrm>
            <a:prstGeom prst="line"/>
            <a:noFill/>
            <a:ln w="38100" cap="flat" cmpd="sng">
              <a:solidFill>
                <a:schemeClr val="dk1">
                  <a:alpha val="100000"/>
                </a:schemeClr>
              </a:solidFill>
              <a:prstDash val="solid"/>
              <a:round/>
            </a:ln>
          </p:spPr>
        </p:sp>
        <p:sp>
          <p:nvSpPr>
            <p:cNvPr id="1049810" name="Line 266"/>
            <p:cNvSpPr/>
            <p:nvPr/>
          </p:nvSpPr>
          <p:spPr>
            <a:xfrm rot="0">
              <a:off x="4272" y="3216"/>
              <a:ext cx="96" cy="96"/>
            </a:xfrm>
            <a:prstGeom prst="line"/>
            <a:noFill/>
            <a:ln w="38100" cap="flat" cmpd="sng">
              <a:solidFill>
                <a:schemeClr val="dk1">
                  <a:alpha val="100000"/>
                </a:schemeClr>
              </a:solidFill>
              <a:prstDash val="solid"/>
              <a:round/>
            </a:ln>
          </p:spPr>
        </p:sp>
        <p:sp>
          <p:nvSpPr>
            <p:cNvPr id="1049811" name="Line 267"/>
            <p:cNvSpPr/>
            <p:nvPr/>
          </p:nvSpPr>
          <p:spPr>
            <a:xfrm rot="0" flipH="1">
              <a:off x="4272" y="3216"/>
              <a:ext cx="96" cy="96"/>
            </a:xfrm>
            <a:prstGeom prst="line"/>
            <a:noFill/>
            <a:ln w="38100" cap="flat" cmpd="sng">
              <a:solidFill>
                <a:schemeClr val="dk1">
                  <a:alpha val="100000"/>
                </a:schemeClr>
              </a:solidFill>
              <a:prstDash val="solid"/>
              <a:round/>
            </a:ln>
          </p:spPr>
        </p:sp>
        <p:sp>
          <p:nvSpPr>
            <p:cNvPr id="1049812" name="Line 268"/>
            <p:cNvSpPr/>
            <p:nvPr/>
          </p:nvSpPr>
          <p:spPr>
            <a:xfrm rot="0">
              <a:off x="4464" y="3216"/>
              <a:ext cx="96" cy="96"/>
            </a:xfrm>
            <a:prstGeom prst="line"/>
            <a:noFill/>
            <a:ln w="38100" cap="flat" cmpd="sng">
              <a:solidFill>
                <a:schemeClr val="dk1">
                  <a:alpha val="100000"/>
                </a:schemeClr>
              </a:solidFill>
              <a:prstDash val="solid"/>
              <a:round/>
            </a:ln>
          </p:spPr>
        </p:sp>
        <p:sp>
          <p:nvSpPr>
            <p:cNvPr id="1049813" name="Line 269"/>
            <p:cNvSpPr/>
            <p:nvPr/>
          </p:nvSpPr>
          <p:spPr>
            <a:xfrm rot="0" flipH="1">
              <a:off x="4464" y="3216"/>
              <a:ext cx="96" cy="96"/>
            </a:xfrm>
            <a:prstGeom prst="line"/>
            <a:noFill/>
            <a:ln w="38100" cap="flat" cmpd="sng">
              <a:solidFill>
                <a:schemeClr val="dk1">
                  <a:alpha val="100000"/>
                </a:schemeClr>
              </a:solidFill>
              <a:prstDash val="solid"/>
              <a:round/>
            </a:ln>
          </p:spPr>
        </p:sp>
        <p:sp>
          <p:nvSpPr>
            <p:cNvPr id="1049814" name="Line 270"/>
            <p:cNvSpPr/>
            <p:nvPr/>
          </p:nvSpPr>
          <p:spPr>
            <a:xfrm rot="0">
              <a:off x="4656" y="3216"/>
              <a:ext cx="96" cy="96"/>
            </a:xfrm>
            <a:prstGeom prst="line"/>
            <a:noFill/>
            <a:ln w="38100" cap="flat" cmpd="sng">
              <a:solidFill>
                <a:schemeClr val="dk1">
                  <a:alpha val="100000"/>
                </a:schemeClr>
              </a:solidFill>
              <a:prstDash val="solid"/>
              <a:round/>
            </a:ln>
          </p:spPr>
        </p:sp>
        <p:sp>
          <p:nvSpPr>
            <p:cNvPr id="1049815" name="Line 271"/>
            <p:cNvSpPr/>
            <p:nvPr/>
          </p:nvSpPr>
          <p:spPr>
            <a:xfrm rot="0" flipH="1">
              <a:off x="4656" y="3216"/>
              <a:ext cx="96" cy="96"/>
            </a:xfrm>
            <a:prstGeom prst="line"/>
            <a:noFill/>
            <a:ln w="38100" cap="flat" cmpd="sng">
              <a:solidFill>
                <a:schemeClr val="dk1">
                  <a:alpha val="100000"/>
                </a:schemeClr>
              </a:solidFill>
              <a:prstDash val="solid"/>
              <a:round/>
            </a:ln>
          </p:spPr>
        </p:sp>
        <p:sp>
          <p:nvSpPr>
            <p:cNvPr id="1049816" name="Line 272"/>
            <p:cNvSpPr/>
            <p:nvPr/>
          </p:nvSpPr>
          <p:spPr>
            <a:xfrm rot="0">
              <a:off x="4464" y="3360"/>
              <a:ext cx="96" cy="96"/>
            </a:xfrm>
            <a:prstGeom prst="line"/>
            <a:noFill/>
            <a:ln w="38100" cap="flat" cmpd="sng">
              <a:solidFill>
                <a:schemeClr val="dk1">
                  <a:alpha val="100000"/>
                </a:schemeClr>
              </a:solidFill>
              <a:prstDash val="solid"/>
              <a:round/>
            </a:ln>
          </p:spPr>
        </p:sp>
        <p:sp>
          <p:nvSpPr>
            <p:cNvPr id="1049817" name="Line 273"/>
            <p:cNvSpPr/>
            <p:nvPr/>
          </p:nvSpPr>
          <p:spPr>
            <a:xfrm rot="0" flipH="1">
              <a:off x="4464" y="3360"/>
              <a:ext cx="96" cy="96"/>
            </a:xfrm>
            <a:prstGeom prst="line"/>
            <a:noFill/>
            <a:ln w="38100" cap="flat" cmpd="sng">
              <a:solidFill>
                <a:schemeClr val="dk1">
                  <a:alpha val="100000"/>
                </a:schemeClr>
              </a:solidFill>
              <a:prstDash val="solid"/>
              <a:round/>
            </a:ln>
          </p:spPr>
        </p:sp>
        <p:sp>
          <p:nvSpPr>
            <p:cNvPr id="1049818" name="Line 274"/>
            <p:cNvSpPr/>
            <p:nvPr/>
          </p:nvSpPr>
          <p:spPr>
            <a:xfrm rot="0">
              <a:off x="4656" y="3360"/>
              <a:ext cx="96" cy="96"/>
            </a:xfrm>
            <a:prstGeom prst="line"/>
            <a:noFill/>
            <a:ln w="38100" cap="flat" cmpd="sng">
              <a:solidFill>
                <a:schemeClr val="dk1">
                  <a:alpha val="100000"/>
                </a:schemeClr>
              </a:solidFill>
              <a:prstDash val="solid"/>
              <a:round/>
            </a:ln>
          </p:spPr>
        </p:sp>
        <p:sp>
          <p:nvSpPr>
            <p:cNvPr id="1049819" name="Line 275"/>
            <p:cNvSpPr/>
            <p:nvPr/>
          </p:nvSpPr>
          <p:spPr>
            <a:xfrm rot="0" flipH="1">
              <a:off x="4656" y="3360"/>
              <a:ext cx="96" cy="96"/>
            </a:xfrm>
            <a:prstGeom prst="line"/>
            <a:noFill/>
            <a:ln w="38100" cap="flat" cmpd="sng">
              <a:solidFill>
                <a:schemeClr val="dk1">
                  <a:alpha val="100000"/>
                </a:schemeClr>
              </a:solidFill>
              <a:prstDash val="solid"/>
              <a:round/>
            </a:ln>
          </p:spPr>
        </p:sp>
        <p:sp>
          <p:nvSpPr>
            <p:cNvPr id="1049820" name="Line 276"/>
            <p:cNvSpPr/>
            <p:nvPr/>
          </p:nvSpPr>
          <p:spPr>
            <a:xfrm rot="0">
              <a:off x="4656" y="3504"/>
              <a:ext cx="96" cy="96"/>
            </a:xfrm>
            <a:prstGeom prst="line"/>
            <a:noFill/>
            <a:ln w="38100" cap="flat" cmpd="sng">
              <a:solidFill>
                <a:schemeClr val="dk1">
                  <a:alpha val="100000"/>
                </a:schemeClr>
              </a:solidFill>
              <a:prstDash val="solid"/>
              <a:round/>
            </a:ln>
          </p:spPr>
        </p:sp>
        <p:sp>
          <p:nvSpPr>
            <p:cNvPr id="1049821" name="Line 277"/>
            <p:cNvSpPr/>
            <p:nvPr/>
          </p:nvSpPr>
          <p:spPr>
            <a:xfrm rot="0" flipH="1">
              <a:off x="4656" y="3504"/>
              <a:ext cx="96" cy="96"/>
            </a:xfrm>
            <a:prstGeom prst="line"/>
            <a:noFill/>
            <a:ln w="38100" cap="flat" cmpd="sng">
              <a:solidFill>
                <a:schemeClr val="dk1">
                  <a:alpha val="100000"/>
                </a:schemeClr>
              </a:solidFill>
              <a:prstDash val="solid"/>
              <a:round/>
            </a:ln>
          </p:spPr>
        </p:sp>
        <p:sp>
          <p:nvSpPr>
            <p:cNvPr id="1049822" name="Line 278"/>
            <p:cNvSpPr/>
            <p:nvPr/>
          </p:nvSpPr>
          <p:spPr>
            <a:xfrm rot="0">
              <a:off x="4464" y="3504"/>
              <a:ext cx="96" cy="96"/>
            </a:xfrm>
            <a:prstGeom prst="line"/>
            <a:noFill/>
            <a:ln w="38100" cap="flat" cmpd="sng">
              <a:solidFill>
                <a:schemeClr val="dk1">
                  <a:alpha val="100000"/>
                </a:schemeClr>
              </a:solidFill>
              <a:prstDash val="solid"/>
              <a:round/>
            </a:ln>
          </p:spPr>
        </p:sp>
        <p:sp>
          <p:nvSpPr>
            <p:cNvPr id="1049823" name="Line 279"/>
            <p:cNvSpPr/>
            <p:nvPr/>
          </p:nvSpPr>
          <p:spPr>
            <a:xfrm rot="0" flipH="1">
              <a:off x="4464" y="3504"/>
              <a:ext cx="96" cy="96"/>
            </a:xfrm>
            <a:prstGeom prst="line"/>
            <a:noFill/>
            <a:ln w="38100" cap="flat" cmpd="sng">
              <a:solidFill>
                <a:schemeClr val="dk1">
                  <a:alpha val="100000"/>
                </a:schemeClr>
              </a:solidFill>
              <a:prstDash val="solid"/>
              <a:round/>
            </a:ln>
          </p:spPr>
        </p:sp>
        <p:sp>
          <p:nvSpPr>
            <p:cNvPr id="1049824" name="Line 280"/>
            <p:cNvSpPr/>
            <p:nvPr/>
          </p:nvSpPr>
          <p:spPr>
            <a:xfrm rot="0">
              <a:off x="4848" y="3360"/>
              <a:ext cx="96" cy="96"/>
            </a:xfrm>
            <a:prstGeom prst="line"/>
            <a:noFill/>
            <a:ln w="38100" cap="flat" cmpd="sng">
              <a:solidFill>
                <a:schemeClr val="dk1">
                  <a:alpha val="100000"/>
                </a:schemeClr>
              </a:solidFill>
              <a:prstDash val="solid"/>
              <a:round/>
            </a:ln>
          </p:spPr>
        </p:sp>
        <p:sp>
          <p:nvSpPr>
            <p:cNvPr id="1049825" name="Line 281"/>
            <p:cNvSpPr/>
            <p:nvPr/>
          </p:nvSpPr>
          <p:spPr>
            <a:xfrm rot="0" flipH="1">
              <a:off x="4848" y="3360"/>
              <a:ext cx="96" cy="96"/>
            </a:xfrm>
            <a:prstGeom prst="line"/>
            <a:noFill/>
            <a:ln w="38100" cap="flat" cmpd="sng">
              <a:solidFill>
                <a:schemeClr val="dk1">
                  <a:alpha val="100000"/>
                </a:schemeClr>
              </a:solidFill>
              <a:prstDash val="solid"/>
              <a:round/>
            </a:ln>
          </p:spPr>
        </p:sp>
        <p:sp>
          <p:nvSpPr>
            <p:cNvPr id="1049826" name="Line 282"/>
            <p:cNvSpPr/>
            <p:nvPr/>
          </p:nvSpPr>
          <p:spPr>
            <a:xfrm rot="0">
              <a:off x="4848" y="3504"/>
              <a:ext cx="96" cy="96"/>
            </a:xfrm>
            <a:prstGeom prst="line"/>
            <a:noFill/>
            <a:ln w="38100" cap="flat" cmpd="sng">
              <a:solidFill>
                <a:schemeClr val="dk1">
                  <a:alpha val="100000"/>
                </a:schemeClr>
              </a:solidFill>
              <a:prstDash val="solid"/>
              <a:round/>
            </a:ln>
          </p:spPr>
        </p:sp>
        <p:sp>
          <p:nvSpPr>
            <p:cNvPr id="1049827" name="Line 283"/>
            <p:cNvSpPr/>
            <p:nvPr/>
          </p:nvSpPr>
          <p:spPr>
            <a:xfrm rot="0" flipH="1">
              <a:off x="4848" y="3504"/>
              <a:ext cx="96" cy="96"/>
            </a:xfrm>
            <a:prstGeom prst="line"/>
            <a:noFill/>
            <a:ln w="38100" cap="flat" cmpd="sng">
              <a:solidFill>
                <a:schemeClr val="dk1">
                  <a:alpha val="100000"/>
                </a:schemeClr>
              </a:solidFill>
              <a:prstDash val="solid"/>
              <a:round/>
            </a:ln>
          </p:spPr>
        </p:sp>
        <p:sp>
          <p:nvSpPr>
            <p:cNvPr id="1049828" name="Line 284"/>
            <p:cNvSpPr/>
            <p:nvPr/>
          </p:nvSpPr>
          <p:spPr>
            <a:xfrm rot="0">
              <a:off x="5040" y="3504"/>
              <a:ext cx="96" cy="96"/>
            </a:xfrm>
            <a:prstGeom prst="line"/>
            <a:noFill/>
            <a:ln w="38100" cap="flat" cmpd="sng">
              <a:solidFill>
                <a:schemeClr val="dk1">
                  <a:alpha val="100000"/>
                </a:schemeClr>
              </a:solidFill>
              <a:prstDash val="solid"/>
              <a:round/>
            </a:ln>
          </p:spPr>
        </p:sp>
        <p:sp>
          <p:nvSpPr>
            <p:cNvPr id="1049829" name="Line 285"/>
            <p:cNvSpPr/>
            <p:nvPr/>
          </p:nvSpPr>
          <p:spPr>
            <a:xfrm rot="0" flipH="1">
              <a:off x="5040" y="3504"/>
              <a:ext cx="96" cy="96"/>
            </a:xfrm>
            <a:prstGeom prst="line"/>
            <a:noFill/>
            <a:ln w="38100" cap="flat" cmpd="sng">
              <a:solidFill>
                <a:schemeClr val="dk1">
                  <a:alpha val="100000"/>
                </a:schemeClr>
              </a:solidFill>
              <a:prstDash val="solid"/>
              <a:round/>
            </a:ln>
          </p:spPr>
        </p:sp>
        <p:sp>
          <p:nvSpPr>
            <p:cNvPr id="1049830" name="Line 286"/>
            <p:cNvSpPr/>
            <p:nvPr/>
          </p:nvSpPr>
          <p:spPr>
            <a:xfrm rot="0">
              <a:off x="5040" y="3360"/>
              <a:ext cx="96" cy="96"/>
            </a:xfrm>
            <a:prstGeom prst="line"/>
            <a:noFill/>
            <a:ln w="38100" cap="flat" cmpd="sng">
              <a:solidFill>
                <a:schemeClr val="dk1">
                  <a:alpha val="100000"/>
                </a:schemeClr>
              </a:solidFill>
              <a:prstDash val="solid"/>
              <a:round/>
            </a:ln>
          </p:spPr>
        </p:sp>
        <p:sp>
          <p:nvSpPr>
            <p:cNvPr id="1049831" name="Line 287"/>
            <p:cNvSpPr/>
            <p:nvPr/>
          </p:nvSpPr>
          <p:spPr>
            <a:xfrm rot="0" flipH="1">
              <a:off x="5040" y="3360"/>
              <a:ext cx="96" cy="96"/>
            </a:xfrm>
            <a:prstGeom prst="line"/>
            <a:noFill/>
            <a:ln w="38100" cap="flat" cmpd="sng">
              <a:solidFill>
                <a:schemeClr val="dk1">
                  <a:alpha val="100000"/>
                </a:schemeClr>
              </a:solidFill>
              <a:prstDash val="solid"/>
              <a:round/>
            </a:ln>
          </p:spPr>
        </p:sp>
        <p:sp>
          <p:nvSpPr>
            <p:cNvPr id="1049832" name="Line 288"/>
            <p:cNvSpPr/>
            <p:nvPr/>
          </p:nvSpPr>
          <p:spPr>
            <a:xfrm rot="0">
              <a:off x="4848" y="3216"/>
              <a:ext cx="96" cy="96"/>
            </a:xfrm>
            <a:prstGeom prst="line"/>
            <a:noFill/>
            <a:ln w="38100" cap="flat" cmpd="sng">
              <a:solidFill>
                <a:schemeClr val="dk1">
                  <a:alpha val="100000"/>
                </a:schemeClr>
              </a:solidFill>
              <a:prstDash val="solid"/>
              <a:round/>
            </a:ln>
          </p:spPr>
        </p:sp>
        <p:sp>
          <p:nvSpPr>
            <p:cNvPr id="1049833" name="Line 289"/>
            <p:cNvSpPr/>
            <p:nvPr/>
          </p:nvSpPr>
          <p:spPr>
            <a:xfrm rot="0" flipH="1">
              <a:off x="4848" y="3216"/>
              <a:ext cx="96" cy="96"/>
            </a:xfrm>
            <a:prstGeom prst="line"/>
            <a:noFill/>
            <a:ln w="38100" cap="flat" cmpd="sng">
              <a:solidFill>
                <a:schemeClr val="dk1">
                  <a:alpha val="100000"/>
                </a:schemeClr>
              </a:solidFill>
              <a:prstDash val="solid"/>
              <a:round/>
            </a:ln>
          </p:spPr>
        </p:sp>
        <p:sp>
          <p:nvSpPr>
            <p:cNvPr id="1049834" name="Line 290"/>
            <p:cNvSpPr/>
            <p:nvPr/>
          </p:nvSpPr>
          <p:spPr>
            <a:xfrm rot="0">
              <a:off x="5040" y="3216"/>
              <a:ext cx="96" cy="96"/>
            </a:xfrm>
            <a:prstGeom prst="line"/>
            <a:noFill/>
            <a:ln w="38100" cap="flat" cmpd="sng">
              <a:solidFill>
                <a:schemeClr val="dk1">
                  <a:alpha val="100000"/>
                </a:schemeClr>
              </a:solidFill>
              <a:prstDash val="solid"/>
              <a:round/>
            </a:ln>
          </p:spPr>
        </p:sp>
        <p:sp>
          <p:nvSpPr>
            <p:cNvPr id="1049835" name="Line 291"/>
            <p:cNvSpPr/>
            <p:nvPr/>
          </p:nvSpPr>
          <p:spPr>
            <a:xfrm rot="0" flipH="1">
              <a:off x="5040" y="3216"/>
              <a:ext cx="96" cy="96"/>
            </a:xfrm>
            <a:prstGeom prst="line"/>
            <a:noFill/>
            <a:ln w="38100" cap="flat" cmpd="sng">
              <a:solidFill>
                <a:schemeClr val="dk1">
                  <a:alpha val="100000"/>
                </a:schemeClr>
              </a:solidFill>
              <a:prstDash val="solid"/>
              <a:round/>
            </a:ln>
          </p:spPr>
        </p:sp>
        <p:sp>
          <p:nvSpPr>
            <p:cNvPr id="1049836" name="Line 292"/>
            <p:cNvSpPr/>
            <p:nvPr/>
          </p:nvSpPr>
          <p:spPr>
            <a:xfrm rot="0">
              <a:off x="4080" y="3360"/>
              <a:ext cx="96" cy="96"/>
            </a:xfrm>
            <a:prstGeom prst="line"/>
            <a:noFill/>
            <a:ln w="38100" cap="flat" cmpd="sng">
              <a:solidFill>
                <a:schemeClr val="dk1">
                  <a:alpha val="100000"/>
                </a:schemeClr>
              </a:solidFill>
              <a:prstDash val="solid"/>
              <a:round/>
            </a:ln>
          </p:spPr>
        </p:sp>
        <p:sp>
          <p:nvSpPr>
            <p:cNvPr id="1049837" name="Line 293"/>
            <p:cNvSpPr/>
            <p:nvPr/>
          </p:nvSpPr>
          <p:spPr>
            <a:xfrm rot="0" flipH="1">
              <a:off x="4080" y="3360"/>
              <a:ext cx="96" cy="96"/>
            </a:xfrm>
            <a:prstGeom prst="line"/>
            <a:noFill/>
            <a:ln w="38100" cap="flat" cmpd="sng">
              <a:solidFill>
                <a:schemeClr val="dk1">
                  <a:alpha val="100000"/>
                </a:schemeClr>
              </a:solidFill>
              <a:prstDash val="solid"/>
              <a:round/>
            </a:ln>
          </p:spPr>
        </p:sp>
        <p:sp>
          <p:nvSpPr>
            <p:cNvPr id="1049838" name="Line 294"/>
            <p:cNvSpPr/>
            <p:nvPr/>
          </p:nvSpPr>
          <p:spPr>
            <a:xfrm rot="0">
              <a:off x="4272" y="3360"/>
              <a:ext cx="96" cy="96"/>
            </a:xfrm>
            <a:prstGeom prst="line"/>
            <a:noFill/>
            <a:ln w="38100" cap="flat" cmpd="sng">
              <a:solidFill>
                <a:schemeClr val="dk1">
                  <a:alpha val="100000"/>
                </a:schemeClr>
              </a:solidFill>
              <a:prstDash val="solid"/>
              <a:round/>
            </a:ln>
          </p:spPr>
        </p:sp>
        <p:sp>
          <p:nvSpPr>
            <p:cNvPr id="1049839" name="Line 295"/>
            <p:cNvSpPr/>
            <p:nvPr/>
          </p:nvSpPr>
          <p:spPr>
            <a:xfrm rot="0" flipH="1">
              <a:off x="4272" y="3360"/>
              <a:ext cx="96" cy="96"/>
            </a:xfrm>
            <a:prstGeom prst="line"/>
            <a:noFill/>
            <a:ln w="38100" cap="flat" cmpd="sng">
              <a:solidFill>
                <a:schemeClr val="dk1">
                  <a:alpha val="100000"/>
                </a:schemeClr>
              </a:solidFill>
              <a:prstDash val="solid"/>
              <a:round/>
            </a:ln>
          </p:spPr>
        </p:sp>
        <p:sp>
          <p:nvSpPr>
            <p:cNvPr id="1049840" name="Line 296"/>
            <p:cNvSpPr/>
            <p:nvPr/>
          </p:nvSpPr>
          <p:spPr>
            <a:xfrm rot="0">
              <a:off x="4272" y="3504"/>
              <a:ext cx="96" cy="96"/>
            </a:xfrm>
            <a:prstGeom prst="line"/>
            <a:noFill/>
            <a:ln w="38100" cap="flat" cmpd="sng">
              <a:solidFill>
                <a:schemeClr val="dk1">
                  <a:alpha val="100000"/>
                </a:schemeClr>
              </a:solidFill>
              <a:prstDash val="solid"/>
              <a:round/>
            </a:ln>
          </p:spPr>
        </p:sp>
        <p:sp>
          <p:nvSpPr>
            <p:cNvPr id="1049841" name="Line 297"/>
            <p:cNvSpPr/>
            <p:nvPr/>
          </p:nvSpPr>
          <p:spPr>
            <a:xfrm rot="0" flipH="1">
              <a:off x="4272" y="3504"/>
              <a:ext cx="96" cy="96"/>
            </a:xfrm>
            <a:prstGeom prst="line"/>
            <a:noFill/>
            <a:ln w="38100" cap="flat" cmpd="sng">
              <a:solidFill>
                <a:schemeClr val="dk1">
                  <a:alpha val="100000"/>
                </a:schemeClr>
              </a:solidFill>
              <a:prstDash val="solid"/>
              <a:round/>
            </a:ln>
          </p:spPr>
        </p:sp>
        <p:sp>
          <p:nvSpPr>
            <p:cNvPr id="1049842" name="Line 298"/>
            <p:cNvSpPr/>
            <p:nvPr/>
          </p:nvSpPr>
          <p:spPr>
            <a:xfrm rot="0">
              <a:off x="4080" y="3504"/>
              <a:ext cx="96" cy="96"/>
            </a:xfrm>
            <a:prstGeom prst="line"/>
            <a:noFill/>
            <a:ln w="38100" cap="flat" cmpd="sng">
              <a:solidFill>
                <a:schemeClr val="dk1">
                  <a:alpha val="100000"/>
                </a:schemeClr>
              </a:solidFill>
              <a:prstDash val="solid"/>
              <a:round/>
            </a:ln>
          </p:spPr>
        </p:sp>
        <p:sp>
          <p:nvSpPr>
            <p:cNvPr id="1049843" name="Line 299"/>
            <p:cNvSpPr/>
            <p:nvPr/>
          </p:nvSpPr>
          <p:spPr>
            <a:xfrm rot="0" flipH="1">
              <a:off x="4080" y="3504"/>
              <a:ext cx="96" cy="96"/>
            </a:xfrm>
            <a:prstGeom prst="line"/>
            <a:noFill/>
            <a:ln w="38100" cap="flat" cmpd="sng">
              <a:solidFill>
                <a:schemeClr val="dk1">
                  <a:alpha val="100000"/>
                </a:schemeClr>
              </a:solidFill>
              <a:prstDash val="solid"/>
              <a:round/>
            </a:ln>
          </p:spPr>
        </p:sp>
        <p:sp>
          <p:nvSpPr>
            <p:cNvPr id="1049844" name="Text Box 300"/>
            <p:cNvSpPr txBox="1"/>
            <p:nvPr/>
          </p:nvSpPr>
          <p:spPr>
            <a:xfrm rot="0">
              <a:off x="3800" y="2076"/>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A</a:t>
              </a:r>
            </a:p>
          </p:txBody>
        </p:sp>
        <p:sp>
          <p:nvSpPr>
            <p:cNvPr id="1049845" name="Text Box 301"/>
            <p:cNvSpPr txBox="1"/>
            <p:nvPr/>
          </p:nvSpPr>
          <p:spPr>
            <a:xfrm rot="0">
              <a:off x="3800" y="2378"/>
              <a:ext cx="223"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B</a:t>
              </a:r>
            </a:p>
          </p:txBody>
        </p:sp>
        <p:sp>
          <p:nvSpPr>
            <p:cNvPr id="1049846" name="Text Box 302"/>
            <p:cNvSpPr txBox="1"/>
            <p:nvPr/>
          </p:nvSpPr>
          <p:spPr>
            <a:xfrm rot="0">
              <a:off x="3800" y="2700"/>
              <a:ext cx="232"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zh-CN" b="1" sz="2000" lang="en-US">
                  <a:latin typeface="Times New Roman" pitchFamily="18" charset="0"/>
                </a:rPr>
                <a:t>C</a:t>
              </a:r>
            </a:p>
          </p:txBody>
        </p:sp>
        <p:graphicFrame>
          <p:nvGraphicFramePr>
            <p:cNvPr id="4194313" name=""/>
            <p:cNvGraphicFramePr>
              <a:graphicFrameLocks/>
            </p:cNvGraphicFramePr>
            <p:nvPr/>
          </p:nvGraphicFramePr>
          <p:xfrm rot="0">
            <a:off x="3860" y="1956"/>
            <a:ext cx="124" cy="192"/>
          </p:xfrm>
          <a:graphic>
            <a:graphicData uri="http://schemas.openxmlformats.org/presentationml/2006/ole">
              <mc:AlternateContent xmlns:mc="http://schemas.openxmlformats.org/markup-compatibility/2006">
                <mc:Choice xmlns:v="urn:schemas-microsoft-com:vml" Requires="v">
                  <p:oleObj name="Equation" r:id="rId1" spid="" imgH="192" imgW="124" showAsIcon="0" progId="Equation.3">
                    <p:embed followColorScheme="full"/>
                    <p:pic>
                      <p:nvPicPr>
                        <p:cNvPr id="2097172" name="Object 303"/>
                        <p:cNvPicPr>
                          <a:picLocks/>
                        </p:cNvPicPr>
                        <p:nvPr/>
                      </p:nvPicPr>
                      <p:blipFill>
                        <a:blip xmlns:r="http://schemas.openxmlformats.org/officeDocument/2006/relationships" r:embed="rId2">
                          <a:lum bright="-100000"/>
                        </a:blip>
                        <a:srcRect l="0" t="0" r="0" b="0"/>
                        <a:stretch>
                          <a:fillRect/>
                        </a:stretch>
                      </p:blipFill>
                      <p:spPr>
                        <a:xfrm rot="0">
                          <a:off x="3860" y="1956"/>
                          <a:ext cx="124" cy="192"/>
                        </a:xfrm>
                        <a:prstGeom prst="rect"/>
                        <a:noFill/>
                        <a:ln>
                          <a:noFill/>
                        </a:ln>
                      </p:spPr>
                    </p:pic>
                  </p:oleObj>
                </mc:Choice>
                <mc:Fallback>
                  <p:oleObj name="Equation" r:id="rId1" spid="" imgH="192" imgW="124" showAsIcon="0" progId="Equation.3">
                    <p:embed followColorScheme="full"/>
                    <p:pic>
                      <p:nvPicPr>
                        <p:cNvPr id="2097172" name="Object 303"/>
                        <p:cNvPicPr>
                          <a:picLocks/>
                        </p:cNvPicPr>
                        <p:nvPr/>
                      </p:nvPicPr>
                      <p:blipFill>
                        <a:blip xmlns:r="http://schemas.openxmlformats.org/officeDocument/2006/relationships" r:embed="rId2">
                          <a:lum bright="-100000"/>
                        </a:blip>
                        <a:srcRect l="0" t="0" r="0" b="0"/>
                        <a:stretch>
                          <a:fillRect/>
                        </a:stretch>
                      </p:blipFill>
                      <p:spPr>
                        <a:xfrm rot="0">
                          <a:off x="3860" y="1956"/>
                          <a:ext cx="124" cy="192"/>
                        </a:xfrm>
                        <a:prstGeom prst="rect"/>
                        <a:noFill/>
                        <a:ln>
                          <a:noFill/>
                        </a:ln>
                      </p:spPr>
                    </p:pic>
                  </p:oleObj>
                </mc:Fallback>
              </mc:AlternateContent>
            </a:graphicData>
          </a:graphic>
        </p:graphicFrame>
        <p:graphicFrame>
          <p:nvGraphicFramePr>
            <p:cNvPr id="4194314" name=""/>
            <p:cNvGraphicFramePr>
              <a:graphicFrameLocks/>
            </p:cNvGraphicFramePr>
            <p:nvPr/>
          </p:nvGraphicFramePr>
          <p:xfrm rot="0">
            <a:off x="3867" y="2256"/>
            <a:ext cx="117" cy="192"/>
          </p:xfrm>
          <a:graphic>
            <a:graphicData uri="http://schemas.openxmlformats.org/presentationml/2006/ole">
              <mc:AlternateContent xmlns:mc="http://schemas.openxmlformats.org/markup-compatibility/2006">
                <mc:Choice xmlns:v="urn:schemas-microsoft-com:vml" Requires="v">
                  <p:oleObj name="Equation" r:id="rId3" spid="" imgH="192" imgW="117" showAsIcon="0" progId="Equation.3">
                    <p:embed followColorScheme="full"/>
                    <p:pic>
                      <p:nvPicPr>
                        <p:cNvPr id="2097173" name="Object 304"/>
                        <p:cNvPicPr>
                          <a:picLocks/>
                        </p:cNvPicPr>
                        <p:nvPr/>
                      </p:nvPicPr>
                      <p:blipFill>
                        <a:blip xmlns:r="http://schemas.openxmlformats.org/officeDocument/2006/relationships" r:embed="rId4">
                          <a:lum bright="-100000"/>
                        </a:blip>
                        <a:srcRect l="0" t="0" r="0" b="0"/>
                        <a:stretch>
                          <a:fillRect/>
                        </a:stretch>
                      </p:blipFill>
                      <p:spPr>
                        <a:xfrm rot="0">
                          <a:off x="3867" y="2256"/>
                          <a:ext cx="117" cy="192"/>
                        </a:xfrm>
                        <a:prstGeom prst="rect"/>
                        <a:noFill/>
                        <a:ln>
                          <a:noFill/>
                        </a:ln>
                      </p:spPr>
                    </p:pic>
                  </p:oleObj>
                </mc:Choice>
                <mc:Fallback>
                  <p:oleObj name="Equation" r:id="rId3" spid="" imgH="192" imgW="117" showAsIcon="0" progId="Equation.3">
                    <p:embed followColorScheme="full"/>
                    <p:pic>
                      <p:nvPicPr>
                        <p:cNvPr id="2097173" name="Object 304"/>
                        <p:cNvPicPr>
                          <a:picLocks/>
                        </p:cNvPicPr>
                        <p:nvPr/>
                      </p:nvPicPr>
                      <p:blipFill>
                        <a:blip xmlns:r="http://schemas.openxmlformats.org/officeDocument/2006/relationships" r:embed="rId4">
                          <a:lum bright="-100000"/>
                        </a:blip>
                        <a:srcRect l="0" t="0" r="0" b="0"/>
                        <a:stretch>
                          <a:fillRect/>
                        </a:stretch>
                      </p:blipFill>
                      <p:spPr>
                        <a:xfrm rot="0">
                          <a:off x="3867" y="2256"/>
                          <a:ext cx="117" cy="192"/>
                        </a:xfrm>
                        <a:prstGeom prst="rect"/>
                        <a:noFill/>
                        <a:ln>
                          <a:noFill/>
                        </a:ln>
                      </p:spPr>
                    </p:pic>
                  </p:oleObj>
                </mc:Fallback>
              </mc:AlternateContent>
            </a:graphicData>
          </a:graphic>
        </p:graphicFrame>
        <p:graphicFrame>
          <p:nvGraphicFramePr>
            <p:cNvPr id="4194315" name=""/>
            <p:cNvGraphicFramePr>
              <a:graphicFrameLocks/>
            </p:cNvGraphicFramePr>
            <p:nvPr/>
          </p:nvGraphicFramePr>
          <p:xfrm rot="0">
            <a:off x="3867" y="2568"/>
            <a:ext cx="117" cy="192"/>
          </p:xfrm>
          <a:graphic>
            <a:graphicData uri="http://schemas.openxmlformats.org/presentationml/2006/ole">
              <mc:AlternateContent xmlns:mc="http://schemas.openxmlformats.org/markup-compatibility/2006">
                <mc:Choice xmlns:v="urn:schemas-microsoft-com:vml" Requires="v">
                  <p:oleObj name="Equation" r:id="rId5" spid="" imgH="192" imgW="117" showAsIcon="0" progId="Equation.3">
                    <p:embed followColorScheme="full"/>
                    <p:pic>
                      <p:nvPicPr>
                        <p:cNvPr id="2097174" name="Object 305"/>
                        <p:cNvPicPr>
                          <a:picLocks/>
                        </p:cNvPicPr>
                        <p:nvPr/>
                      </p:nvPicPr>
                      <p:blipFill>
                        <a:blip xmlns:r="http://schemas.openxmlformats.org/officeDocument/2006/relationships" r:embed="rId6">
                          <a:lum bright="-100000"/>
                        </a:blip>
                        <a:srcRect l="0" t="0" r="0" b="0"/>
                        <a:stretch>
                          <a:fillRect/>
                        </a:stretch>
                      </p:blipFill>
                      <p:spPr>
                        <a:xfrm rot="0">
                          <a:off x="3867" y="2568"/>
                          <a:ext cx="117" cy="192"/>
                        </a:xfrm>
                        <a:prstGeom prst="rect"/>
                        <a:noFill/>
                        <a:ln>
                          <a:noFill/>
                        </a:ln>
                      </p:spPr>
                    </p:pic>
                  </p:oleObj>
                </mc:Choice>
                <mc:Fallback>
                  <p:oleObj name="Equation" r:id="rId5" spid="" imgH="192" imgW="117" showAsIcon="0" progId="Equation.3">
                    <p:embed followColorScheme="full"/>
                    <p:pic>
                      <p:nvPicPr>
                        <p:cNvPr id="2097174" name="Object 305"/>
                        <p:cNvPicPr>
                          <a:picLocks/>
                        </p:cNvPicPr>
                        <p:nvPr/>
                      </p:nvPicPr>
                      <p:blipFill>
                        <a:blip xmlns:r="http://schemas.openxmlformats.org/officeDocument/2006/relationships" r:embed="rId6">
                          <a:lum bright="-100000"/>
                        </a:blip>
                        <a:srcRect l="0" t="0" r="0" b="0"/>
                        <a:stretch>
                          <a:fillRect/>
                        </a:stretch>
                      </p:blipFill>
                      <p:spPr>
                        <a:xfrm rot="0">
                          <a:off x="3867" y="2568"/>
                          <a:ext cx="117" cy="192"/>
                        </a:xfrm>
                        <a:prstGeom prst="rect"/>
                        <a:noFill/>
                        <a:ln>
                          <a:noFill/>
                        </a:ln>
                      </p:spPr>
                    </p:pic>
                  </p:oleObj>
                </mc:Fallback>
              </mc:AlternateContent>
            </a:graphicData>
          </a:graphic>
        </p:graphicFrame>
        <p:sp>
          <p:nvSpPr>
            <p:cNvPr id="1049847" name="Text Box 306"/>
            <p:cNvSpPr txBox="1"/>
            <p:nvPr/>
          </p:nvSpPr>
          <p:spPr>
            <a:xfrm rot="0">
              <a:off x="5150" y="2112"/>
              <a:ext cx="437" cy="634"/>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en-US" b="1" sz="2000" lang="zh-CN">
                  <a:latin typeface="Times New Roman" pitchFamily="18" charset="0"/>
                </a:rPr>
                <a:t>“与”</a:t>
              </a:r>
            </a:p>
            <a:p>
              <a:pPr algn="just" indent="0" lvl="0" marL="0">
                <a:spcBef>
                  <a:spcPct val="0"/>
                </a:spcBef>
                <a:buFontTx/>
                <a:buNone/>
              </a:pPr>
              <a:r>
                <a:rPr altLang="en-US" b="1" sz="2000" lang="zh-CN">
                  <a:latin typeface="Times New Roman" pitchFamily="18" charset="0"/>
                </a:rPr>
                <a:t>  阵</a:t>
              </a:r>
            </a:p>
            <a:p>
              <a:pPr algn="just" indent="0" lvl="0" marL="0">
                <a:spcBef>
                  <a:spcPct val="0"/>
                </a:spcBef>
                <a:buFontTx/>
                <a:buNone/>
              </a:pPr>
              <a:r>
                <a:rPr altLang="en-US" b="1" sz="2000" lang="zh-CN">
                  <a:latin typeface="Times New Roman" pitchFamily="18" charset="0"/>
                </a:rPr>
                <a:t>  列</a:t>
              </a:r>
            </a:p>
          </p:txBody>
        </p:sp>
        <p:sp>
          <p:nvSpPr>
            <p:cNvPr id="1049848" name="Text Box 307"/>
            <p:cNvSpPr txBox="1"/>
            <p:nvPr/>
          </p:nvSpPr>
          <p:spPr>
            <a:xfrm rot="0">
              <a:off x="3648" y="3072"/>
              <a:ext cx="437" cy="634"/>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indent="0" lvl="0" marL="0">
                <a:spcBef>
                  <a:spcPct val="0"/>
                </a:spcBef>
                <a:buFontTx/>
                <a:buNone/>
              </a:pPr>
              <a:r>
                <a:rPr altLang="en-US" b="1" sz="2000" lang="zh-CN">
                  <a:latin typeface="Times New Roman" pitchFamily="18" charset="0"/>
                </a:rPr>
                <a:t>“或”</a:t>
              </a:r>
            </a:p>
            <a:p>
              <a:pPr algn="just" indent="0" lvl="0" marL="0">
                <a:spcBef>
                  <a:spcPct val="0"/>
                </a:spcBef>
                <a:buFontTx/>
                <a:buNone/>
              </a:pPr>
              <a:r>
                <a:rPr altLang="en-US" b="1" sz="2000" lang="zh-CN">
                  <a:latin typeface="Times New Roman" pitchFamily="18" charset="0"/>
                </a:rPr>
                <a:t>  阵</a:t>
              </a:r>
            </a:p>
            <a:p>
              <a:pPr algn="just" indent="0" lvl="0" marL="0">
                <a:spcBef>
                  <a:spcPct val="0"/>
                </a:spcBef>
                <a:buFontTx/>
                <a:buNone/>
              </a:pPr>
              <a:r>
                <a:rPr altLang="en-US" b="1" sz="2000" lang="zh-CN">
                  <a:latin typeface="Times New Roman" pitchFamily="18" charset="0"/>
                </a:rPr>
                <a:t>  列</a:t>
              </a:r>
            </a:p>
          </p:txBody>
        </p:sp>
      </p:grpSp>
      <p:sp>
        <p:nvSpPr>
          <p:cNvPr id="104984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85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34</a:t>
            </a:fld>
            <a:endParaRPr altLang="en-US" sz="1400" lang="zh-CN">
              <a:solidFill>
                <a:srgbClr val="656565"/>
              </a:solidFill>
            </a:endParaRPr>
          </a:p>
        </p:txBody>
      </p:sp>
      <p:sp>
        <p:nvSpPr>
          <p:cNvPr id="104985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9" presetSubtype="0">
                                  <p:stCondLst>
                                    <p:cond delay="0"/>
                                  </p:stCondLst>
                                  <p:childTnLst>
                                    <p:set>
                                      <p:cBhvr>
                                        <p:cTn dur="1" fill="hold" id="7">
                                          <p:stCondLst>
                                            <p:cond delay="0"/>
                                          </p:stCondLst>
                                        </p:cTn>
                                        <p:tgtEl>
                                          <p:spTgt spid="168"/>
                                        </p:tgtEl>
                                        <p:attrNameLst>
                                          <p:attrName>style.visibility</p:attrName>
                                        </p:attrNameLst>
                                      </p:cBhvr>
                                      <p:to>
                                        <p:strVal val="visible"/>
                                      </p:to>
                                    </p:set>
                                    <p:animEffect transition="in" filter="dissolve">
                                      <p:cBhvr>
                                        <p:cTn dur="500" id="8"/>
                                        <p:tgtEl>
                                          <p:spTgt spid="168"/>
                                        </p:tgtEl>
                                      </p:cBhvr>
                                    </p:animEffect>
                                  </p:childTnLst>
                                  <p:subTnLst>
                                    <p:audio>
                                      <p:cMediaNode mute="0" vol="50000">
                                        <p:cTn display="0" id="6" masterRel="sameClick" presetSubtype="1">
                                          <p:stCondLst>
                                            <p:cond evt="begin" delay="0">
                                              <p:tn val="5"/>
                                            </p:cond>
                                          </p:stCondLst>
                                          <p:endCondLst>
                                            <p:cond evt="onStopAudio" delay="0">
                                              <p:tgtEl>
                                                <p:sldTgt/>
                                              </p:tgtEl>
                                            </p:cond>
                                          </p:endCondLst>
                                        </p:cTn>
                                        <p:tgtEl>
                                          <p:sndTgt r:embed="rId7"/>
                                        </p:tgtEl>
                                      </p:cMediaNode>
                                    </p:audio>
                                  </p:subTnLst>
                                </p:cTn>
                              </p:par>
                            </p:childTnLst>
                          </p:cTn>
                        </p:par>
                        <p:par>
                          <p:cTn fill="hold" id="9" nodeType="afterGroup">
                            <p:stCondLst>
                              <p:cond delay="500"/>
                            </p:stCondLst>
                            <p:childTnLst>
                              <p:par>
                                <p:cTn fill="hold" id="10" nodeType="afterEffect" presetClass="entr" presetID="2" presetSubtype="2">
                                  <p:stCondLst>
                                    <p:cond delay="0"/>
                                  </p:stCondLst>
                                  <p:childTnLst>
                                    <p:set>
                                      <p:cBhvr>
                                        <p:cTn dur="1" fill="hold" id="11">
                                          <p:stCondLst>
                                            <p:cond delay="0"/>
                                          </p:stCondLst>
                                        </p:cTn>
                                        <p:tgtEl>
                                          <p:spTgt spid="169"/>
                                        </p:tgtEl>
                                        <p:attrNameLst>
                                          <p:attrName>style.visibility</p:attrName>
                                        </p:attrNameLst>
                                      </p:cBhvr>
                                      <p:to>
                                        <p:strVal val="visible"/>
                                      </p:to>
                                    </p:set>
                                    <p:anim calcmode="lin" valueType="num">
                                      <p:cBhvr additive="base">
                                        <p:cTn dur="500" fill="hold" id="12"/>
                                        <p:tgtEl>
                                          <p:spTgt spid="169"/>
                                        </p:tgtEl>
                                        <p:attrNameLst>
                                          <p:attrName>ppt_x</p:attrName>
                                        </p:attrNameLst>
                                      </p:cBhvr>
                                      <p:tavLst>
                                        <p:tav tm="0">
                                          <p:val>
                                            <p:strVal val="1+#ppt_w/2"/>
                                          </p:val>
                                        </p:tav>
                                        <p:tav tm="100000">
                                          <p:val>
                                            <p:strVal val="#ppt_x"/>
                                          </p:val>
                                        </p:tav>
                                      </p:tavLst>
                                    </p:anim>
                                    <p:anim calcmode="lin" valueType="num">
                                      <p:cBhvr additive="base">
                                        <p:cTn dur="500" fill="hold" id="13"/>
                                        <p:tgtEl>
                                          <p:spTgt spid="1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1" showMasterSp="1">
  <p:cSld>
    <p:spTree>
      <p:nvGrpSpPr>
        <p:cNvPr id="170" name=""/>
        <p:cNvGrpSpPr/>
        <p:nvPr/>
      </p:nvGrpSpPr>
      <p:grpSpPr>
        <a:xfrm rot="0">
          <a:off x="0" y="0"/>
          <a:ext cx="0" cy="0"/>
          <a:chOff x="0" y="0"/>
          <a:chExt cx="0" cy="0"/>
        </a:xfrm>
      </p:grpSpPr>
      <p:sp>
        <p:nvSpPr>
          <p:cNvPr id="1049852" name="Text Box 2"/>
          <p:cNvSpPr txBox="1"/>
          <p:nvPr/>
        </p:nvSpPr>
        <p:spPr>
          <a:xfrm rot="0">
            <a:off x="546100" y="1020762"/>
            <a:ext cx="812165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PLA</a:t>
            </a:r>
            <a:r>
              <a:rPr altLang="en-US" sz="2400" lang="zh-CN">
                <a:latin typeface="Times New Roman" pitchFamily="18" charset="0"/>
              </a:rPr>
              <a:t>的存储容量用</a:t>
            </a:r>
            <a:r>
              <a:rPr altLang="en-US" sz="2400" lang="zh-CN">
                <a:solidFill>
                  <a:srgbClr val="FF3300"/>
                </a:solidFill>
                <a:latin typeface="Times New Roman" pitchFamily="18" charset="0"/>
              </a:rPr>
              <a:t>输入变量数</a:t>
            </a:r>
            <a:r>
              <a:rPr altLang="zh-CN" sz="2400" lang="en-US">
                <a:latin typeface="Times New Roman" pitchFamily="18" charset="0"/>
              </a:rPr>
              <a:t>(n)</a:t>
            </a:r>
            <a:r>
              <a:rPr altLang="en-US" sz="2400" lang="zh-CN">
                <a:latin typeface="Times New Roman" pitchFamily="18" charset="0"/>
              </a:rPr>
              <a:t>、</a:t>
            </a:r>
            <a:r>
              <a:rPr altLang="en-US" sz="2400" lang="zh-CN">
                <a:solidFill>
                  <a:srgbClr val="FF3300"/>
                </a:solidFill>
                <a:latin typeface="Times New Roman" pitchFamily="18" charset="0"/>
              </a:rPr>
              <a:t>与项数</a:t>
            </a:r>
            <a:r>
              <a:rPr altLang="zh-CN" sz="2400" lang="en-US">
                <a:latin typeface="Times New Roman" pitchFamily="18" charset="0"/>
              </a:rPr>
              <a:t>(p)</a:t>
            </a:r>
            <a:r>
              <a:rPr altLang="en-US" sz="2400" lang="zh-CN">
                <a:latin typeface="Times New Roman" pitchFamily="18" charset="0"/>
              </a:rPr>
              <a:t>、</a:t>
            </a:r>
            <a:r>
              <a:rPr altLang="en-US" sz="2400" lang="zh-CN">
                <a:solidFill>
                  <a:srgbClr val="FF3300"/>
                </a:solidFill>
                <a:latin typeface="Times New Roman" pitchFamily="18" charset="0"/>
              </a:rPr>
              <a:t>输出端数</a:t>
            </a:r>
            <a:r>
              <a:rPr altLang="zh-CN" sz="2400" lang="en-US">
                <a:latin typeface="Times New Roman" pitchFamily="18" charset="0"/>
              </a:rPr>
              <a:t>(m)</a:t>
            </a:r>
            <a:r>
              <a:rPr altLang="en-US" sz="2400" lang="zh-CN">
                <a:latin typeface="Times New Roman" pitchFamily="18" charset="0"/>
              </a:rPr>
              <a:t>来表示。</a:t>
            </a:r>
          </a:p>
        </p:txBody>
      </p:sp>
      <p:sp>
        <p:nvSpPr>
          <p:cNvPr id="1049853" name="Text Box 3"/>
          <p:cNvSpPr txBox="1"/>
          <p:nvPr/>
        </p:nvSpPr>
        <p:spPr>
          <a:xfrm rot="0">
            <a:off x="520700" y="1955800"/>
            <a:ext cx="8101012"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前面所示</a:t>
            </a:r>
            <a:r>
              <a:rPr altLang="zh-CN" sz="2400" lang="en-US">
                <a:latin typeface="Times New Roman" pitchFamily="18" charset="0"/>
              </a:rPr>
              <a:t>PLA</a:t>
            </a:r>
            <a:r>
              <a:rPr altLang="en-US" sz="2400" lang="zh-CN">
                <a:latin typeface="Times New Roman" pitchFamily="18" charset="0"/>
              </a:rPr>
              <a:t>的容量为</a:t>
            </a:r>
            <a:r>
              <a:rPr altLang="zh-CN" sz="2400" lang="en-US">
                <a:latin typeface="Times New Roman" pitchFamily="18" charset="0"/>
              </a:rPr>
              <a:t>3-6-3</a:t>
            </a:r>
            <a:r>
              <a:rPr altLang="en-US" sz="2400" lang="zh-CN">
                <a:latin typeface="Times New Roman" pitchFamily="18" charset="0"/>
              </a:rPr>
              <a:t>。目前常见的有容量为</a:t>
            </a:r>
            <a:r>
              <a:rPr altLang="zh-CN" sz="2400" lang="en-US">
                <a:latin typeface="Times New Roman" pitchFamily="18" charset="0"/>
              </a:rPr>
              <a:t>16-48-8</a:t>
            </a:r>
            <a:r>
              <a:rPr altLang="en-US" sz="2400" lang="zh-CN">
                <a:latin typeface="Times New Roman" pitchFamily="18" charset="0"/>
              </a:rPr>
              <a:t>和</a:t>
            </a:r>
            <a:r>
              <a:rPr altLang="zh-CN" sz="2400" lang="en-US">
                <a:latin typeface="Times New Roman" pitchFamily="18" charset="0"/>
              </a:rPr>
              <a:t>14-96-8</a:t>
            </a:r>
            <a:r>
              <a:rPr altLang="en-US" sz="2400" lang="zh-CN">
                <a:latin typeface="Times New Roman" pitchFamily="18" charset="0"/>
              </a:rPr>
              <a:t>等</a:t>
            </a:r>
            <a:r>
              <a:rPr altLang="zh-CN" sz="2400" lang="en-US">
                <a:latin typeface="Times New Roman" pitchFamily="18" charset="0"/>
              </a:rPr>
              <a:t>PLA</a:t>
            </a:r>
            <a:r>
              <a:rPr altLang="en-US" sz="2400" lang="zh-CN">
                <a:latin typeface="Times New Roman" pitchFamily="18" charset="0"/>
              </a:rPr>
              <a:t>器件。</a:t>
            </a:r>
          </a:p>
        </p:txBody>
      </p:sp>
      <p:sp>
        <p:nvSpPr>
          <p:cNvPr id="1049854" name="Text Box 4"/>
          <p:cNvSpPr txBox="1"/>
          <p:nvPr/>
        </p:nvSpPr>
        <p:spPr>
          <a:xfrm rot="0">
            <a:off x="522287" y="2900362"/>
            <a:ext cx="1936750"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solidFill>
                  <a:schemeClr val="lt2"/>
                </a:solidFill>
                <a:latin typeface="Times New Roman" pitchFamily="18" charset="0"/>
              </a:rPr>
              <a:t>2</a:t>
            </a:r>
            <a:r>
              <a:rPr altLang="en-US" sz="2400" lang="zh-CN">
                <a:solidFill>
                  <a:schemeClr val="lt2"/>
                </a:solidFill>
                <a:latin typeface="Times New Roman" pitchFamily="18" charset="0"/>
              </a:rPr>
              <a:t>．应用举例</a:t>
            </a:r>
            <a:r>
              <a:rPr altLang="en-US" b="1" sz="2400" lang="zh-CN">
                <a:solidFill>
                  <a:schemeClr val="lt2"/>
                </a:solidFill>
                <a:latin typeface="Times New Roman" pitchFamily="18" charset="0"/>
              </a:rPr>
              <a:t> </a:t>
            </a:r>
          </a:p>
        </p:txBody>
      </p:sp>
      <p:sp>
        <p:nvSpPr>
          <p:cNvPr id="1049855" name="Text Box 5"/>
          <p:cNvSpPr txBox="1"/>
          <p:nvPr/>
        </p:nvSpPr>
        <p:spPr>
          <a:xfrm rot="0">
            <a:off x="522287" y="3294062"/>
            <a:ext cx="8189912" cy="31591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采用</a:t>
            </a:r>
            <a:r>
              <a:rPr altLang="zh-CN" sz="2400" lang="en-US">
                <a:latin typeface="Times New Roman" pitchFamily="18" charset="0"/>
              </a:rPr>
              <a:t>PLA</a:t>
            </a:r>
            <a:r>
              <a:rPr altLang="en-US" sz="2400" lang="zh-CN">
                <a:latin typeface="Times New Roman" pitchFamily="18" charset="0"/>
              </a:rPr>
              <a:t>进行逻辑设计，可以有效实现各种逻辑功能。相对</a:t>
            </a:r>
            <a:r>
              <a:rPr altLang="zh-CN" sz="2400" lang="en-US">
                <a:latin typeface="Times New Roman" pitchFamily="18" charset="0"/>
              </a:rPr>
              <a:t>PROM</a:t>
            </a:r>
            <a:r>
              <a:rPr altLang="en-US" sz="2400" lang="zh-CN">
                <a:latin typeface="Times New Roman" pitchFamily="18" charset="0"/>
              </a:rPr>
              <a:t>而言，</a:t>
            </a:r>
            <a:r>
              <a:rPr altLang="zh-CN" sz="2400" lang="en-US">
                <a:latin typeface="Times New Roman" pitchFamily="18" charset="0"/>
              </a:rPr>
              <a:t>PLA</a:t>
            </a:r>
            <a:r>
              <a:rPr altLang="en-US" sz="2400" lang="zh-CN">
                <a:latin typeface="Times New Roman" pitchFamily="18" charset="0"/>
              </a:rPr>
              <a:t>更灵活、更经济、结构更简单。</a:t>
            </a:r>
          </a:p>
          <a:p>
            <a:pPr algn="just" eaLnBrk="1" hangingPunct="1" indent="0" lvl="0" marL="0">
              <a:lnSpc>
                <a:spcPct val="120000"/>
              </a:lnSpc>
              <a:spcBef>
                <a:spcPct val="0"/>
              </a:spcBef>
              <a:buFontTx/>
              <a:buNone/>
            </a:pPr>
            <a:r>
              <a:rPr altLang="en-US" sz="2400" lang="zh-CN">
                <a:latin typeface="Times New Roman" pitchFamily="18" charset="0"/>
              </a:rPr>
              <a:t>　　用</a:t>
            </a:r>
            <a:r>
              <a:rPr altLang="zh-CN" sz="2400" lang="en-US">
                <a:latin typeface="Times New Roman" pitchFamily="18" charset="0"/>
              </a:rPr>
              <a:t>PLA</a:t>
            </a:r>
            <a:r>
              <a:rPr altLang="en-US" sz="2400" lang="zh-CN">
                <a:latin typeface="Times New Roman" pitchFamily="18" charset="0"/>
              </a:rPr>
              <a:t>设计组合逻辑电路时，一般分为两步：</a:t>
            </a:r>
          </a:p>
          <a:p>
            <a:pPr algn="just" eaLnBrk="1" hangingPunct="1" indent="0" lvl="0" marL="0">
              <a:lnSpc>
                <a:spcPct val="120000"/>
              </a:lnSpc>
              <a:spcBef>
                <a:spcPct val="0"/>
              </a:spcBef>
              <a:buFontTx/>
              <a:buNone/>
            </a:pPr>
            <a:r>
              <a:rPr altLang="en-US" sz="2400" lang="zh-CN">
                <a:solidFill>
                  <a:srgbClr val="CC3300"/>
                </a:solidFill>
                <a:latin typeface="Times New Roman" pitchFamily="18" charset="0"/>
              </a:rPr>
              <a:t>　　</a:t>
            </a:r>
            <a:r>
              <a:rPr altLang="en-US" sz="2400" lang="zh-CN">
                <a:solidFill>
                  <a:srgbClr val="CC3300"/>
                </a:solidFill>
                <a:latin typeface="Times New Roman" pitchFamily="18" charset="0"/>
                <a:sym typeface="Wingdings" pitchFamily="2" charset="2"/>
              </a:rPr>
              <a:t></a:t>
            </a:r>
            <a:r>
              <a:rPr altLang="en-US" sz="2400" lang="zh-CN">
                <a:latin typeface="Times New Roman" pitchFamily="18" charset="0"/>
              </a:rPr>
              <a:t>将给定问题的逻辑函数按</a:t>
            </a:r>
            <a:r>
              <a:rPr altLang="en-US" sz="2400" lang="zh-CN">
                <a:solidFill>
                  <a:srgbClr val="0066FF"/>
                </a:solidFill>
                <a:latin typeface="Times New Roman" pitchFamily="18" charset="0"/>
              </a:rPr>
              <a:t>多输出逻辑函数</a:t>
            </a:r>
            <a:r>
              <a:rPr altLang="en-US" sz="2400" lang="zh-CN">
                <a:latin typeface="Times New Roman" pitchFamily="18" charset="0"/>
              </a:rPr>
              <a:t>的化简方法简化成</a:t>
            </a:r>
            <a:r>
              <a:rPr altLang="zh-CN" sz="2400" lang="en-US">
                <a:solidFill>
                  <a:srgbClr val="FF3300"/>
                </a:solidFill>
                <a:latin typeface="Times New Roman" pitchFamily="18" charset="0"/>
              </a:rPr>
              <a:t>最简“与-</a:t>
            </a:r>
            <a:r>
              <a:rPr altLang="en-US" sz="2400" lang="zh-CN">
                <a:solidFill>
                  <a:srgbClr val="FF3300"/>
                </a:solidFill>
                <a:latin typeface="Times New Roman" pitchFamily="18" charset="0"/>
              </a:rPr>
              <a:t>或”表达式</a:t>
            </a:r>
            <a:r>
              <a:rPr altLang="en-US" sz="2400" lang="zh-CN">
                <a:latin typeface="Times New Roman" pitchFamily="18" charset="0"/>
              </a:rPr>
              <a:t>；</a:t>
            </a:r>
          </a:p>
          <a:p>
            <a:pPr algn="just" eaLnBrk="1" hangingPunct="1" indent="0" lvl="0" marL="0">
              <a:lnSpc>
                <a:spcPct val="120000"/>
              </a:lnSpc>
              <a:spcBef>
                <a:spcPct val="0"/>
              </a:spcBef>
              <a:buFontTx/>
              <a:buNone/>
            </a:pPr>
            <a:r>
              <a:rPr altLang="en-US" sz="1800" lang="zh-CN">
                <a:solidFill>
                  <a:srgbClr val="CC3300"/>
                </a:solidFill>
              </a:rPr>
              <a:t>　　 </a:t>
            </a:r>
            <a:r>
              <a:rPr altLang="en-US" sz="2400" lang="zh-CN">
                <a:solidFill>
                  <a:srgbClr val="CC3300"/>
                </a:solidFill>
                <a:latin typeface="Times New Roman" pitchFamily="18" charset="0"/>
                <a:sym typeface="Wingdings" pitchFamily="2" charset="2"/>
              </a:rPr>
              <a:t></a:t>
            </a:r>
            <a:r>
              <a:rPr altLang="zh-CN" sz="2400" lang="en-US">
                <a:latin typeface="Times New Roman" pitchFamily="18" charset="0"/>
              </a:rPr>
              <a:t>根据表达式中不同“与项”以及最简“与-</a:t>
            </a:r>
            <a:r>
              <a:rPr altLang="en-US" sz="2400" lang="zh-CN">
                <a:latin typeface="Times New Roman" pitchFamily="18" charset="0"/>
              </a:rPr>
              <a:t>或”表达式确定“与”阵列和“或”阵列，并画出阵列逻辑图。</a:t>
            </a:r>
          </a:p>
        </p:txBody>
      </p:sp>
      <p:sp>
        <p:nvSpPr>
          <p:cNvPr id="104985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85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35</a:t>
            </a:fld>
            <a:endParaRPr altLang="en-US" sz="1400" lang="zh-CN">
              <a:solidFill>
                <a:srgbClr val="656565"/>
              </a:solidFill>
            </a:endParaRPr>
          </a:p>
        </p:txBody>
      </p:sp>
      <p:sp>
        <p:nvSpPr>
          <p:cNvPr id="104985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5" presetSubtype="10">
                                  <p:stCondLst>
                                    <p:cond delay="0"/>
                                  </p:stCondLst>
                                  <p:childTnLst>
                                    <p:set>
                                      <p:cBhvr>
                                        <p:cTn dur="1" fill="hold" id="6">
                                          <p:stCondLst>
                                            <p:cond delay="0"/>
                                          </p:stCondLst>
                                        </p:cTn>
                                        <p:tgtEl>
                                          <p:spTgt spid="1049853"/>
                                        </p:tgtEl>
                                        <p:attrNameLst>
                                          <p:attrName>style.visibility</p:attrName>
                                        </p:attrNameLst>
                                      </p:cBhvr>
                                      <p:to>
                                        <p:strVal val="visible"/>
                                      </p:to>
                                    </p:set>
                                    <p:animEffect transition="in" filter="checkerboard(across)">
                                      <p:cBhvr>
                                        <p:cTn dur="500" id="7"/>
                                        <p:tgtEl>
                                          <p:spTgt spid="1049853"/>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2" presetSubtype="1">
                                  <p:stCondLst>
                                    <p:cond delay="0"/>
                                  </p:stCondLst>
                                  <p:childTnLst>
                                    <p:set>
                                      <p:cBhvr>
                                        <p:cTn dur="1" fill="hold" id="12">
                                          <p:stCondLst>
                                            <p:cond delay="0"/>
                                          </p:stCondLst>
                                        </p:cTn>
                                        <p:tgtEl>
                                          <p:spTgt spid="1049854"/>
                                        </p:tgtEl>
                                        <p:attrNameLst>
                                          <p:attrName>style.visibility</p:attrName>
                                        </p:attrNameLst>
                                      </p:cBhvr>
                                      <p:to>
                                        <p:strVal val="visible"/>
                                      </p:to>
                                    </p:set>
                                    <p:animEffect transition="in" filter="slide(fromTop)">
                                      <p:cBhvr>
                                        <p:cTn dur="500" id="13"/>
                                        <p:tgtEl>
                                          <p:spTgt spid="1049854"/>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4" presetSubtype="32">
                                  <p:stCondLst>
                                    <p:cond delay="0"/>
                                  </p:stCondLst>
                                  <p:childTnLst>
                                    <p:set>
                                      <p:cBhvr>
                                        <p:cTn dur="1" fill="hold" id="17">
                                          <p:stCondLst>
                                            <p:cond delay="0"/>
                                          </p:stCondLst>
                                        </p:cTn>
                                        <p:tgtEl>
                                          <p:spTgt spid="1049855"/>
                                        </p:tgtEl>
                                        <p:attrNameLst>
                                          <p:attrName>style.visibility</p:attrName>
                                        </p:attrNameLst>
                                      </p:cBhvr>
                                      <p:to>
                                        <p:strVal val="visible"/>
                                      </p:to>
                                    </p:set>
                                    <p:animEffect transition="in" filter="box(out)">
                                      <p:cBhvr>
                                        <p:cTn dur="500" id="18"/>
                                        <p:tgtEl>
                                          <p:spTgt spid="1049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53" grpId="0" uiExpand="0" build="whole"/>
      <p:bldP spid="1049854" grpId="0" uiExpand="0" build="whole"/>
      <p:bldP spid="1049855" grpId="0" uiExpand="0" build="whole"/>
    </p:bldLst>
  </p:timing>
</p:sld>
</file>

<file path=ppt/slides/slide36.xml><?xml version="1.0" encoding="utf-8"?>
<p:sld xmlns:a="http://schemas.openxmlformats.org/drawingml/2006/main" xmlns:r="http://schemas.openxmlformats.org/officeDocument/2006/relationships" xmlns:p="http://schemas.openxmlformats.org/presentationml/2006/main" show="1" showMasterSp="1">
  <p:cSld>
    <p:spTree>
      <p:nvGrpSpPr>
        <p:cNvPr id="171" name=""/>
        <p:cNvGrpSpPr/>
        <p:nvPr/>
      </p:nvGrpSpPr>
      <p:grpSpPr>
        <a:xfrm rot="0">
          <a:off x="0" y="0"/>
          <a:ext cx="0" cy="0"/>
          <a:chOff x="0" y="0"/>
          <a:chExt cx="0" cy="0"/>
        </a:xfrm>
      </p:grpSpPr>
      <p:sp>
        <p:nvSpPr>
          <p:cNvPr id="1049859" name="Text Box 2"/>
          <p:cNvSpPr txBox="1"/>
          <p:nvPr/>
        </p:nvSpPr>
        <p:spPr>
          <a:xfrm rot="0">
            <a:off x="365125" y="977900"/>
            <a:ext cx="8077200"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solidFill>
                  <a:srgbClr val="0033CC"/>
                </a:solidFill>
                <a:latin typeface="Times New Roman" pitchFamily="18" charset="0"/>
              </a:rPr>
              <a:t>　　例　</a:t>
            </a:r>
            <a:r>
              <a:rPr altLang="zh-CN" sz="2400" lang="en-US">
                <a:latin typeface="Times New Roman" pitchFamily="18" charset="0"/>
              </a:rPr>
              <a:t>用PLA</a:t>
            </a:r>
            <a:r>
              <a:rPr altLang="en-US" sz="2400" lang="zh-CN">
                <a:latin typeface="Times New Roman" pitchFamily="18" charset="0"/>
              </a:rPr>
              <a:t>设计一个代码转换电路，将一位十进制数的</a:t>
            </a:r>
            <a:r>
              <a:rPr altLang="zh-CN" sz="2400" lang="en-US">
                <a:latin typeface="Times New Roman" pitchFamily="18" charset="0"/>
              </a:rPr>
              <a:t>8421</a:t>
            </a:r>
            <a:r>
              <a:rPr altLang="en-US" sz="2400" lang="zh-CN">
                <a:latin typeface="Times New Roman" pitchFamily="18" charset="0"/>
              </a:rPr>
              <a:t>码转换成余</a:t>
            </a:r>
            <a:r>
              <a:rPr altLang="zh-CN" sz="2400" lang="en-US">
                <a:latin typeface="Times New Roman" pitchFamily="18" charset="0"/>
              </a:rPr>
              <a:t>3</a:t>
            </a:r>
            <a:r>
              <a:rPr altLang="en-US" sz="2400" lang="zh-CN">
                <a:latin typeface="Times New Roman" pitchFamily="18" charset="0"/>
              </a:rPr>
              <a:t>码。</a:t>
            </a:r>
          </a:p>
        </p:txBody>
      </p:sp>
      <p:sp>
        <p:nvSpPr>
          <p:cNvPr id="1049860" name="Text Box 3"/>
          <p:cNvSpPr txBox="1"/>
          <p:nvPr/>
        </p:nvSpPr>
        <p:spPr>
          <a:xfrm rot="0">
            <a:off x="385762" y="1946275"/>
            <a:ext cx="8167687"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solidFill>
                  <a:srgbClr val="0033CC"/>
                </a:solidFill>
                <a:latin typeface="Times New Roman" pitchFamily="18" charset="0"/>
              </a:rPr>
              <a:t>　　解　</a:t>
            </a:r>
            <a:r>
              <a:rPr altLang="zh-CN" sz="2400" lang="en-US">
                <a:latin typeface="Times New Roman" pitchFamily="18" charset="0"/>
              </a:rPr>
              <a:t>设ABCD---</a:t>
            </a:r>
            <a:r>
              <a:rPr altLang="en-US" sz="2400" lang="zh-CN">
                <a:latin typeface="Times New Roman" pitchFamily="18" charset="0"/>
              </a:rPr>
              <a:t>表示</a:t>
            </a:r>
            <a:r>
              <a:rPr altLang="zh-CN" sz="2400" lang="en-US">
                <a:latin typeface="Times New Roman" pitchFamily="18" charset="0"/>
              </a:rPr>
              <a:t>8421</a:t>
            </a:r>
            <a:r>
              <a:rPr altLang="en-US" sz="2400" lang="zh-CN">
                <a:latin typeface="Times New Roman" pitchFamily="18" charset="0"/>
              </a:rPr>
              <a:t>码，</a:t>
            </a:r>
            <a:r>
              <a:rPr altLang="zh-CN" sz="2400" lang="en-US">
                <a:latin typeface="Times New Roman" pitchFamily="18" charset="0"/>
              </a:rPr>
              <a:t>WXYZ---</a:t>
            </a:r>
            <a:r>
              <a:rPr altLang="en-US" sz="2400" lang="zh-CN">
                <a:latin typeface="Times New Roman" pitchFamily="18" charset="0"/>
              </a:rPr>
              <a:t>表示余</a:t>
            </a:r>
            <a:r>
              <a:rPr altLang="zh-CN" sz="2400" lang="en-US">
                <a:latin typeface="Times New Roman" pitchFamily="18" charset="0"/>
              </a:rPr>
              <a:t>3</a:t>
            </a:r>
            <a:r>
              <a:rPr altLang="en-US" sz="2400" lang="zh-CN">
                <a:latin typeface="Times New Roman" pitchFamily="18" charset="0"/>
              </a:rPr>
              <a:t>码，可列出转换电路的真值表如下表所示。</a:t>
            </a:r>
          </a:p>
        </p:txBody>
      </p:sp>
      <p:grpSp>
        <p:nvGrpSpPr>
          <p:cNvPr id="172" name=""/>
          <p:cNvGrpSpPr/>
          <p:nvPr/>
        </p:nvGrpSpPr>
        <p:grpSpPr>
          <a:xfrm rot="0">
            <a:off x="971550" y="3003550"/>
            <a:ext cx="7162800" cy="3170237"/>
            <a:chOff x="624" y="1805"/>
            <a:chExt cx="4512" cy="1997"/>
          </a:xfrm>
        </p:grpSpPr>
        <p:sp>
          <p:nvSpPr>
            <p:cNvPr id="1049861" name="Text Box 6"/>
            <p:cNvSpPr txBox="1"/>
            <p:nvPr/>
          </p:nvSpPr>
          <p:spPr>
            <a:xfrm rot="0">
              <a:off x="695" y="1805"/>
              <a:ext cx="1056"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  B</a:t>
              </a:r>
              <a:r>
                <a:rPr altLang="en-US" b="1" sz="2200" lang="zh-CN">
                  <a:latin typeface="Times New Roman" pitchFamily="18" charset="0"/>
                </a:rPr>
                <a:t>　</a:t>
              </a:r>
              <a:r>
                <a:rPr altLang="zh-CN" b="1" sz="2200" lang="en-US">
                  <a:latin typeface="Times New Roman" pitchFamily="18" charset="0"/>
                </a:rPr>
                <a:t>C</a:t>
              </a:r>
              <a:r>
                <a:rPr altLang="en-US" b="1" sz="2200" lang="zh-CN">
                  <a:latin typeface="Times New Roman" pitchFamily="18" charset="0"/>
                </a:rPr>
                <a:t>　</a:t>
              </a:r>
              <a:r>
                <a:rPr altLang="zh-CN" b="1" sz="2200" lang="en-US">
                  <a:latin typeface="Times New Roman" pitchFamily="18" charset="0"/>
                </a:rPr>
                <a:t>D</a:t>
              </a:r>
            </a:p>
          </p:txBody>
        </p:sp>
        <p:sp>
          <p:nvSpPr>
            <p:cNvPr id="1049862" name="Text Box 7"/>
            <p:cNvSpPr txBox="1"/>
            <p:nvPr/>
          </p:nvSpPr>
          <p:spPr>
            <a:xfrm rot="0">
              <a:off x="1734" y="1834"/>
              <a:ext cx="1105"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W  X</a:t>
              </a:r>
              <a:r>
                <a:rPr altLang="en-US" b="1" sz="2200" lang="zh-CN">
                  <a:latin typeface="Times New Roman" pitchFamily="18" charset="0"/>
                </a:rPr>
                <a:t>　</a:t>
              </a:r>
              <a:r>
                <a:rPr altLang="zh-CN" b="1" sz="2200" lang="en-US">
                  <a:latin typeface="Times New Roman" pitchFamily="18" charset="0"/>
                </a:rPr>
                <a:t>Y</a:t>
              </a:r>
              <a:r>
                <a:rPr altLang="en-US" b="1" sz="2200" lang="zh-CN">
                  <a:latin typeface="Times New Roman" pitchFamily="18" charset="0"/>
                </a:rPr>
                <a:t>　</a:t>
              </a:r>
              <a:r>
                <a:rPr altLang="zh-CN" b="1" sz="2200" lang="en-US">
                  <a:latin typeface="Times New Roman" pitchFamily="18" charset="0"/>
                </a:rPr>
                <a:t>Z</a:t>
              </a:r>
            </a:p>
          </p:txBody>
        </p:sp>
        <p:sp>
          <p:nvSpPr>
            <p:cNvPr id="1049863" name="Text Box 8"/>
            <p:cNvSpPr txBox="1"/>
            <p:nvPr/>
          </p:nvSpPr>
          <p:spPr>
            <a:xfrm rot="0">
              <a:off x="696" y="2045"/>
              <a:ext cx="999" cy="174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p:txBody>
        </p:sp>
        <p:sp>
          <p:nvSpPr>
            <p:cNvPr id="1049864" name="Text Box 9"/>
            <p:cNvSpPr txBox="1"/>
            <p:nvPr/>
          </p:nvSpPr>
          <p:spPr>
            <a:xfrm rot="0">
              <a:off x="2952" y="2045"/>
              <a:ext cx="999" cy="174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p:txBody>
        </p:sp>
        <p:sp>
          <p:nvSpPr>
            <p:cNvPr id="1049865" name="Text Box 10"/>
            <p:cNvSpPr txBox="1"/>
            <p:nvPr/>
          </p:nvSpPr>
          <p:spPr>
            <a:xfrm rot="0">
              <a:off x="1776" y="2045"/>
              <a:ext cx="999" cy="174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p>
          </p:txBody>
        </p:sp>
        <p:sp>
          <p:nvSpPr>
            <p:cNvPr id="1049866" name="Text Box 11"/>
            <p:cNvSpPr txBox="1"/>
            <p:nvPr/>
          </p:nvSpPr>
          <p:spPr>
            <a:xfrm rot="0">
              <a:off x="4044" y="2045"/>
              <a:ext cx="999" cy="1746"/>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p>
            <a:p>
              <a:pPr algn="just" eaLnBrk="1" hangingPunct="1" indent="0" lvl="0" marL="0">
                <a:spcBef>
                  <a:spcPct val="0"/>
                </a:spcBef>
                <a:buFontTx/>
                <a:buNone/>
              </a:pP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1</a:t>
              </a:r>
              <a:r>
                <a:rPr altLang="en-US" b="1" sz="2200" lang="zh-CN">
                  <a:latin typeface="Times New Roman" pitchFamily="18" charset="0"/>
                </a:rPr>
                <a:t>　</a:t>
              </a:r>
              <a:r>
                <a:rPr altLang="zh-CN" b="1" sz="2200" lang="en-US">
                  <a:latin typeface="Times New Roman" pitchFamily="18" charset="0"/>
                </a:rPr>
                <a:t>0</a:t>
              </a:r>
              <a:r>
                <a:rPr altLang="en-US" b="1" sz="2200" lang="zh-CN">
                  <a:latin typeface="Times New Roman" pitchFamily="18" charset="0"/>
                </a:rPr>
                <a:t>　</a:t>
              </a:r>
              <a:r>
                <a:rPr altLang="zh-CN" b="1" sz="2200" lang="en-US">
                  <a:latin typeface="Times New Roman" pitchFamily="18" charset="0"/>
                </a:rPr>
                <a:t>0</a:t>
              </a:r>
            </a:p>
            <a:p>
              <a:pPr algn="just" eaLnBrk="1" hangingPunct="1" indent="0" lvl="0" marL="0">
                <a:spcBef>
                  <a:spcPct val="0"/>
                </a:spcBef>
                <a:buFontTx/>
                <a:buNone/>
              </a:pP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   d</a:t>
              </a:r>
            </a:p>
            <a:p>
              <a:pPr algn="just" eaLnBrk="1" hangingPunct="1" indent="0" lvl="0" marL="0">
                <a:spcBef>
                  <a:spcPct val="0"/>
                </a:spcBef>
                <a:buFontTx/>
                <a:buNone/>
              </a:pP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   d</a:t>
              </a:r>
            </a:p>
            <a:p>
              <a:pPr algn="just" eaLnBrk="1" hangingPunct="1" indent="0" lvl="0" marL="0">
                <a:spcBef>
                  <a:spcPct val="0"/>
                </a:spcBef>
                <a:buFontTx/>
                <a:buNone/>
              </a:pP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   d</a:t>
              </a:r>
            </a:p>
            <a:p>
              <a:pPr algn="just" eaLnBrk="1" hangingPunct="1" indent="0" lvl="0" marL="0">
                <a:spcBef>
                  <a:spcPct val="0"/>
                </a:spcBef>
                <a:buFontTx/>
                <a:buNone/>
              </a:pP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   d</a:t>
              </a:r>
            </a:p>
            <a:p>
              <a:pPr algn="just" eaLnBrk="1" hangingPunct="1" indent="0" lvl="0" marL="0">
                <a:spcBef>
                  <a:spcPct val="0"/>
                </a:spcBef>
                <a:buFontTx/>
                <a:buNone/>
              </a:pP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   d</a:t>
              </a:r>
            </a:p>
            <a:p>
              <a:pPr algn="just" eaLnBrk="1" hangingPunct="1" indent="0" lvl="0" marL="0">
                <a:spcBef>
                  <a:spcPct val="0"/>
                </a:spcBef>
                <a:buFontTx/>
                <a:buNone/>
              </a:pP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a:t>
              </a:r>
              <a:r>
                <a:rPr altLang="en-US" b="1" sz="2200" lang="zh-CN">
                  <a:latin typeface="Times New Roman" pitchFamily="18" charset="0"/>
                </a:rPr>
                <a:t>　</a:t>
              </a:r>
              <a:r>
                <a:rPr altLang="zh-CN" b="1" sz="2200" lang="en-US">
                  <a:latin typeface="Times New Roman" pitchFamily="18" charset="0"/>
                </a:rPr>
                <a:t>d   d</a:t>
              </a:r>
            </a:p>
          </p:txBody>
        </p:sp>
        <p:sp>
          <p:nvSpPr>
            <p:cNvPr id="1049867" name="Text Box 12"/>
            <p:cNvSpPr txBox="1"/>
            <p:nvPr/>
          </p:nvSpPr>
          <p:spPr>
            <a:xfrm rot="0">
              <a:off x="2917" y="1805"/>
              <a:ext cx="1056"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a:t>
              </a:r>
              <a:r>
                <a:rPr altLang="en-US" b="1" sz="2200" lang="zh-CN">
                  <a:latin typeface="Times New Roman" pitchFamily="18" charset="0"/>
                </a:rPr>
                <a:t>　</a:t>
              </a:r>
              <a:r>
                <a:rPr altLang="zh-CN" b="1" sz="2200" lang="en-US">
                  <a:latin typeface="Times New Roman" pitchFamily="18" charset="0"/>
                </a:rPr>
                <a:t>B  C</a:t>
              </a:r>
              <a:r>
                <a:rPr altLang="en-US" b="1" sz="2200" lang="zh-CN">
                  <a:latin typeface="Times New Roman" pitchFamily="18" charset="0"/>
                </a:rPr>
                <a:t>　</a:t>
              </a:r>
              <a:r>
                <a:rPr altLang="zh-CN" b="1" sz="2200" lang="en-US">
                  <a:latin typeface="Times New Roman" pitchFamily="18" charset="0"/>
                </a:rPr>
                <a:t>D</a:t>
              </a:r>
            </a:p>
          </p:txBody>
        </p:sp>
        <p:sp>
          <p:nvSpPr>
            <p:cNvPr id="1049868" name="Text Box 13"/>
            <p:cNvSpPr txBox="1"/>
            <p:nvPr/>
          </p:nvSpPr>
          <p:spPr>
            <a:xfrm rot="0">
              <a:off x="3984" y="1805"/>
              <a:ext cx="1105"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W  X</a:t>
              </a:r>
              <a:r>
                <a:rPr altLang="en-US" b="1" sz="2200" lang="zh-CN">
                  <a:latin typeface="Times New Roman" pitchFamily="18" charset="0"/>
                </a:rPr>
                <a:t>　</a:t>
              </a:r>
              <a:r>
                <a:rPr altLang="zh-CN" b="1" sz="2200" lang="en-US">
                  <a:latin typeface="Times New Roman" pitchFamily="18" charset="0"/>
                </a:rPr>
                <a:t>Y</a:t>
              </a:r>
              <a:r>
                <a:rPr altLang="en-US" b="1" sz="2200" lang="zh-CN">
                  <a:latin typeface="Times New Roman" pitchFamily="18" charset="0"/>
                </a:rPr>
                <a:t>　</a:t>
              </a:r>
              <a:r>
                <a:rPr altLang="zh-CN" b="1" sz="2200" lang="en-US">
                  <a:latin typeface="Times New Roman" pitchFamily="18" charset="0"/>
                </a:rPr>
                <a:t>Z</a:t>
              </a:r>
            </a:p>
          </p:txBody>
        </p:sp>
        <p:sp>
          <p:nvSpPr>
            <p:cNvPr id="1049869" name="Line 14"/>
            <p:cNvSpPr/>
            <p:nvPr/>
          </p:nvSpPr>
          <p:spPr>
            <a:xfrm rot="0">
              <a:off x="624" y="3802"/>
              <a:ext cx="4512" cy="0"/>
            </a:xfrm>
            <a:prstGeom prst="line"/>
            <a:noFill/>
            <a:ln w="19050" cap="flat" cmpd="sng">
              <a:solidFill>
                <a:schemeClr val="dk1">
                  <a:alpha val="100000"/>
                </a:schemeClr>
              </a:solidFill>
              <a:prstDash val="solid"/>
              <a:round/>
            </a:ln>
          </p:spPr>
        </p:sp>
        <p:sp>
          <p:nvSpPr>
            <p:cNvPr id="1049870" name="Line 15"/>
            <p:cNvSpPr/>
            <p:nvPr/>
          </p:nvSpPr>
          <p:spPr>
            <a:xfrm rot="0">
              <a:off x="624" y="1834"/>
              <a:ext cx="4512" cy="0"/>
            </a:xfrm>
            <a:prstGeom prst="line"/>
            <a:noFill/>
            <a:ln w="19050" cap="flat" cmpd="sng">
              <a:solidFill>
                <a:schemeClr val="dk1">
                  <a:alpha val="100000"/>
                </a:schemeClr>
              </a:solidFill>
              <a:prstDash val="solid"/>
              <a:round/>
            </a:ln>
          </p:spPr>
        </p:sp>
        <p:sp>
          <p:nvSpPr>
            <p:cNvPr id="1049871" name="Line 16"/>
            <p:cNvSpPr/>
            <p:nvPr/>
          </p:nvSpPr>
          <p:spPr>
            <a:xfrm rot="0">
              <a:off x="624" y="2074"/>
              <a:ext cx="4512" cy="0"/>
            </a:xfrm>
            <a:prstGeom prst="line"/>
            <a:noFill/>
            <a:ln w="19050" cap="flat" cmpd="sng">
              <a:solidFill>
                <a:schemeClr val="dk1">
                  <a:alpha val="100000"/>
                </a:schemeClr>
              </a:solidFill>
              <a:prstDash val="solid"/>
              <a:round/>
            </a:ln>
          </p:spPr>
        </p:sp>
        <p:sp>
          <p:nvSpPr>
            <p:cNvPr id="1049872" name="Line 17"/>
            <p:cNvSpPr/>
            <p:nvPr/>
          </p:nvSpPr>
          <p:spPr>
            <a:xfrm rot="0">
              <a:off x="1728" y="1834"/>
              <a:ext cx="0" cy="1968"/>
            </a:xfrm>
            <a:prstGeom prst="line"/>
            <a:noFill/>
            <a:ln w="19050" cap="flat" cmpd="sng">
              <a:solidFill>
                <a:schemeClr val="dk1">
                  <a:alpha val="100000"/>
                </a:schemeClr>
              </a:solidFill>
              <a:prstDash val="solid"/>
              <a:round/>
            </a:ln>
          </p:spPr>
        </p:sp>
        <p:sp>
          <p:nvSpPr>
            <p:cNvPr id="1049873" name="Line 18"/>
            <p:cNvSpPr/>
            <p:nvPr/>
          </p:nvSpPr>
          <p:spPr>
            <a:xfrm rot="0">
              <a:off x="2832" y="1834"/>
              <a:ext cx="0" cy="1968"/>
            </a:xfrm>
            <a:prstGeom prst="line"/>
            <a:noFill/>
            <a:ln w="19050" cap="flat" cmpd="sng">
              <a:solidFill>
                <a:schemeClr val="dk1">
                  <a:alpha val="100000"/>
                </a:schemeClr>
              </a:solidFill>
              <a:prstDash val="solid"/>
              <a:round/>
            </a:ln>
          </p:spPr>
        </p:sp>
        <p:sp>
          <p:nvSpPr>
            <p:cNvPr id="1049874" name="Line 19"/>
            <p:cNvSpPr/>
            <p:nvPr/>
          </p:nvSpPr>
          <p:spPr>
            <a:xfrm rot="0">
              <a:off x="2880" y="1834"/>
              <a:ext cx="0" cy="1968"/>
            </a:xfrm>
            <a:prstGeom prst="line"/>
            <a:noFill/>
            <a:ln w="19050" cap="flat" cmpd="sng">
              <a:solidFill>
                <a:schemeClr val="dk1">
                  <a:alpha val="100000"/>
                </a:schemeClr>
              </a:solidFill>
              <a:prstDash val="solid"/>
              <a:round/>
            </a:ln>
          </p:spPr>
        </p:sp>
        <p:sp>
          <p:nvSpPr>
            <p:cNvPr id="1049875" name="Line 20"/>
            <p:cNvSpPr/>
            <p:nvPr/>
          </p:nvSpPr>
          <p:spPr>
            <a:xfrm rot="0">
              <a:off x="3984" y="1834"/>
              <a:ext cx="0" cy="1968"/>
            </a:xfrm>
            <a:prstGeom prst="line"/>
            <a:noFill/>
            <a:ln w="19050" cap="flat" cmpd="sng">
              <a:solidFill>
                <a:schemeClr val="dk1">
                  <a:alpha val="100000"/>
                </a:schemeClr>
              </a:solidFill>
              <a:prstDash val="solid"/>
              <a:round/>
            </a:ln>
          </p:spPr>
        </p:sp>
      </p:grpSp>
      <p:sp>
        <p:nvSpPr>
          <p:cNvPr id="104987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87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36</a:t>
            </a:fld>
            <a:endParaRPr altLang="en-US" sz="1400" lang="zh-CN">
              <a:solidFill>
                <a:srgbClr val="656565"/>
              </a:solidFill>
            </a:endParaRPr>
          </a:p>
        </p:txBody>
      </p:sp>
      <p:sp>
        <p:nvSpPr>
          <p:cNvPr id="104987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accel="0" autoRev="0" decel="0" fill="hold" grpId="0" id="5" nodeType="clickEffect" presetClass="entr" presetID="2" presetSubtype="4">
                                  <p:stCondLst>
                                    <p:cond delay="0"/>
                                  </p:stCondLst>
                                  <p:childTnLst>
                                    <p:set>
                                      <p:cBhvr>
                                        <p:cTn dur="1" fill="hold" id="6">
                                          <p:stCondLst>
                                            <p:cond delay="0"/>
                                          </p:stCondLst>
                                        </p:cTn>
                                        <p:tgtEl>
                                          <p:spTgt spid="1049860"/>
                                        </p:tgtEl>
                                        <p:attrNameLst>
                                          <p:attrName>style.visibility</p:attrName>
                                        </p:attrNameLst>
                                      </p:cBhvr>
                                      <p:to>
                                        <p:strVal val="visible"/>
                                      </p:to>
                                    </p:set>
                                    <p:anim calcmode="lin" valueType="num">
                                      <p:cBhvr additive="base">
                                        <p:cTn dur="500" fill="hold" id="7"/>
                                        <p:tgtEl>
                                          <p:spTgt spid="1049860"/>
                                        </p:tgtEl>
                                        <p:attrNameLst>
                                          <p:attrName>ppt_x</p:attrName>
                                        </p:attrNameLst>
                                      </p:cBhvr>
                                      <p:tavLst>
                                        <p:tav tm="0">
                                          <p:val>
                                            <p:strVal val="#ppt_x"/>
                                          </p:val>
                                        </p:tav>
                                        <p:tav tm="100000">
                                          <p:val>
                                            <p:strVal val="#ppt_x"/>
                                          </p:val>
                                        </p:tav>
                                      </p:tavLst>
                                    </p:anim>
                                    <p:anim calcmode="lin" valueType="num">
                                      <p:cBhvr additive="base">
                                        <p:cTn dur="500" fill="hold" id="8"/>
                                        <p:tgtEl>
                                          <p:spTgt spid="1049860"/>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3" presetSubtype="10">
                                  <p:stCondLst>
                                    <p:cond delay="0"/>
                                  </p:stCondLst>
                                  <p:childTnLst>
                                    <p:set>
                                      <p:cBhvr>
                                        <p:cTn dur="1" fill="hold" id="12">
                                          <p:stCondLst>
                                            <p:cond delay="0"/>
                                          </p:stCondLst>
                                        </p:cTn>
                                        <p:tgtEl>
                                          <p:spTgt spid="172"/>
                                        </p:tgtEl>
                                        <p:attrNameLst>
                                          <p:attrName>style.visibility</p:attrName>
                                        </p:attrNameLst>
                                      </p:cBhvr>
                                      <p:to>
                                        <p:strVal val="visible"/>
                                      </p:to>
                                    </p:set>
                                    <p:animEffect transition="in" filter="blinds(horizontal)">
                                      <p:cBhvr>
                                        <p:cTn dur="500" id="13"/>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60" grpId="0" uiExpand="0" build="whole"/>
    </p:bldLst>
  </p:timing>
</p:sld>
</file>

<file path=ppt/slides/slide37.xml><?xml version="1.0" encoding="utf-8"?>
<p:sld xmlns:a="http://schemas.openxmlformats.org/drawingml/2006/main" xmlns:r="http://schemas.openxmlformats.org/officeDocument/2006/relationships" xmlns:p="http://schemas.openxmlformats.org/presentationml/2006/main" show="1" showMasterSp="1">
  <p:cSld>
    <p:spTree>
      <p:nvGrpSpPr>
        <p:cNvPr id="173" name=""/>
        <p:cNvGrpSpPr/>
        <p:nvPr/>
      </p:nvGrpSpPr>
      <p:grpSpPr>
        <a:xfrm rot="0">
          <a:off x="0" y="0"/>
          <a:ext cx="0" cy="0"/>
          <a:chOff x="0" y="0"/>
          <a:chExt cx="0" cy="0"/>
        </a:xfrm>
      </p:grpSpPr>
      <p:sp>
        <p:nvSpPr>
          <p:cNvPr id="1049879" name="Text Box 2"/>
          <p:cNvSpPr txBox="1"/>
          <p:nvPr/>
        </p:nvSpPr>
        <p:spPr>
          <a:xfrm rot="0">
            <a:off x="441325" y="981075"/>
            <a:ext cx="8180387"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根据真值表写出函数表达式，并按照多输出函数化简法则用卡诺图进行化简，可得到最简“与</a:t>
            </a:r>
            <a:r>
              <a:rPr altLang="zh-CN" sz="2400" lang="en-US">
                <a:latin typeface="Times New Roman" pitchFamily="18" charset="0"/>
              </a:rPr>
              <a:t>-</a:t>
            </a:r>
            <a:r>
              <a:rPr altLang="en-US" sz="2400" lang="zh-CN">
                <a:latin typeface="Times New Roman" pitchFamily="18" charset="0"/>
              </a:rPr>
              <a:t>或”表达式如下：</a:t>
            </a:r>
          </a:p>
        </p:txBody>
      </p:sp>
      <p:graphicFrame>
        <p:nvGraphicFramePr>
          <p:cNvPr id="4194316" name=""/>
          <p:cNvGraphicFramePr>
            <a:graphicFrameLocks/>
          </p:cNvGraphicFramePr>
          <p:nvPr/>
        </p:nvGraphicFramePr>
        <p:xfrm rot="0">
          <a:off x="1196975" y="2081212"/>
          <a:ext cx="2487612" cy="2005012"/>
        </p:xfrm>
        <a:graphic>
          <a:graphicData uri="http://schemas.openxmlformats.org/presentationml/2006/ole">
            <mc:AlternateContent xmlns:mc="http://schemas.openxmlformats.org/markup-compatibility/2006">
              <mc:Choice xmlns:v="urn:schemas-microsoft-com:vml" Requires="v">
                <p:oleObj name="Equation" r:id="rId1" spid="" imgH="2005012" imgW="2487612" showAsIcon="0" progId="Equation.3">
                  <p:embed followColorScheme="full"/>
                  <p:pic>
                    <p:nvPicPr>
                      <p:cNvPr id="2097175" name="Object 3"/>
                      <p:cNvPicPr>
                        <a:picLocks/>
                      </p:cNvPicPr>
                      <p:nvPr/>
                    </p:nvPicPr>
                    <p:blipFill>
                      <a:blip xmlns:r="http://schemas.openxmlformats.org/officeDocument/2006/relationships" r:embed="rId2"/>
                      <a:srcRect l="0" t="0" r="0" b="0"/>
                      <a:stretch>
                        <a:fillRect/>
                      </a:stretch>
                    </p:blipFill>
                    <p:spPr>
                      <a:xfrm rot="0">
                        <a:off x="1196975" y="2081212"/>
                        <a:ext cx="2487612" cy="2005012"/>
                      </a:xfrm>
                      <a:prstGeom prst="rect"/>
                      <a:noFill/>
                      <a:ln>
                        <a:noFill/>
                      </a:ln>
                    </p:spPr>
                  </p:pic>
                </p:oleObj>
              </mc:Choice>
              <mc:Fallback>
                <p:oleObj name="Equation" r:id="rId1" spid="" imgH="2005012" imgW="2487612" showAsIcon="0" progId="Equation.3">
                  <p:embed followColorScheme="full"/>
                  <p:pic>
                    <p:nvPicPr>
                      <p:cNvPr id="2097175" name="Object 3"/>
                      <p:cNvPicPr>
                        <a:picLocks/>
                      </p:cNvPicPr>
                      <p:nvPr/>
                    </p:nvPicPr>
                    <p:blipFill>
                      <a:blip xmlns:r="http://schemas.openxmlformats.org/officeDocument/2006/relationships" r:embed="rId2"/>
                      <a:srcRect l="0" t="0" r="0" b="0"/>
                      <a:stretch>
                        <a:fillRect/>
                      </a:stretch>
                    </p:blipFill>
                    <p:spPr>
                      <a:xfrm rot="0">
                        <a:off x="1196975" y="2081212"/>
                        <a:ext cx="2487612" cy="2005012"/>
                      </a:xfrm>
                      <a:prstGeom prst="rect"/>
                      <a:noFill/>
                      <a:ln>
                        <a:noFill/>
                      </a:ln>
                    </p:spPr>
                  </p:pic>
                </p:oleObj>
              </mc:Fallback>
            </mc:AlternateContent>
          </a:graphicData>
        </a:graphic>
      </p:graphicFrame>
      <p:sp>
        <p:nvSpPr>
          <p:cNvPr id="1049880" name="Text Box 4"/>
          <p:cNvSpPr txBox="1"/>
          <p:nvPr/>
        </p:nvSpPr>
        <p:spPr>
          <a:xfrm rot="0">
            <a:off x="457200" y="4098925"/>
            <a:ext cx="3898900"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由此可见，全部输出函数只包含</a:t>
            </a:r>
            <a:r>
              <a:rPr altLang="zh-CN" sz="2400" lang="en-US">
                <a:latin typeface="Times New Roman" pitchFamily="18" charset="0"/>
              </a:rPr>
              <a:t>9</a:t>
            </a:r>
            <a:r>
              <a:rPr altLang="en-US" sz="2400" lang="zh-CN">
                <a:latin typeface="Times New Roman" pitchFamily="18" charset="0"/>
              </a:rPr>
              <a:t>个不同“与”项，所以，该代码转换电路可用一个容量为</a:t>
            </a:r>
            <a:r>
              <a:rPr altLang="zh-CN" sz="2400" lang="en-US">
                <a:latin typeface="Times New Roman" pitchFamily="18" charset="0"/>
              </a:rPr>
              <a:t>4-9-4</a:t>
            </a:r>
            <a:r>
              <a:rPr altLang="en-US" sz="2400" lang="zh-CN">
                <a:latin typeface="Times New Roman" pitchFamily="18" charset="0"/>
              </a:rPr>
              <a:t>的</a:t>
            </a:r>
            <a:r>
              <a:rPr altLang="zh-CN" sz="2400" lang="en-US">
                <a:latin typeface="Times New Roman" pitchFamily="18" charset="0"/>
              </a:rPr>
              <a:t>PLA</a:t>
            </a:r>
            <a:r>
              <a:rPr altLang="en-US" sz="2400" lang="zh-CN">
                <a:latin typeface="Times New Roman" pitchFamily="18" charset="0"/>
              </a:rPr>
              <a:t>实现，其阵列图如图所示。</a:t>
            </a:r>
          </a:p>
        </p:txBody>
      </p:sp>
      <p:pic>
        <p:nvPicPr>
          <p:cNvPr id="2097176" name="Picture 5" descr="8-14"/>
          <p:cNvPicPr>
            <a:picLocks/>
          </p:cNvPicPr>
          <p:nvPr/>
        </p:nvPicPr>
        <p:blipFill>
          <a:blip xmlns:r="http://schemas.openxmlformats.org/officeDocument/2006/relationships" r:embed="rId3"/>
          <a:srcRect l="0" t="0" r="0" b="0"/>
          <a:stretch>
            <a:fillRect/>
          </a:stretch>
        </p:blipFill>
        <p:spPr>
          <a:xfrm rot="0">
            <a:off x="4346575" y="2152650"/>
            <a:ext cx="4635500" cy="4229100"/>
          </a:xfrm>
          <a:prstGeom prst="rect"/>
          <a:noFill/>
          <a:ln>
            <a:noFill/>
          </a:ln>
        </p:spPr>
      </p:pic>
      <p:sp>
        <p:nvSpPr>
          <p:cNvPr id="104988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88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37</a:t>
            </a:fld>
            <a:endParaRPr altLang="en-US" sz="1400" lang="zh-CN">
              <a:solidFill>
                <a:srgbClr val="656565"/>
              </a:solidFill>
            </a:endParaRPr>
          </a:p>
        </p:txBody>
      </p:sp>
      <p:sp>
        <p:nvSpPr>
          <p:cNvPr id="104988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2" presetSubtype="1">
                                  <p:stCondLst>
                                    <p:cond delay="0"/>
                                  </p:stCondLst>
                                  <p:childTnLst>
                                    <p:set>
                                      <p:cBhvr>
                                        <p:cTn dur="1" fill="hold" id="6">
                                          <p:stCondLst>
                                            <p:cond delay="0"/>
                                          </p:stCondLst>
                                        </p:cTn>
                                        <p:tgtEl>
                                          <p:spTgt spid="4194316"/>
                                        </p:tgtEl>
                                        <p:attrNameLst>
                                          <p:attrName>style.visibility</p:attrName>
                                        </p:attrNameLst>
                                      </p:cBhvr>
                                      <p:to>
                                        <p:strVal val="visible"/>
                                      </p:to>
                                    </p:set>
                                    <p:animEffect transition="in" filter="wipe(up)">
                                      <p:cBhvr>
                                        <p:cTn dur="500" id="7"/>
                                        <p:tgtEl>
                                          <p:spTgt spid="4194316"/>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4" presetSubtype="32">
                                  <p:stCondLst>
                                    <p:cond delay="0"/>
                                  </p:stCondLst>
                                  <p:childTnLst>
                                    <p:set>
                                      <p:cBhvr>
                                        <p:cTn dur="1" fill="hold" id="11">
                                          <p:stCondLst>
                                            <p:cond delay="0"/>
                                          </p:stCondLst>
                                        </p:cTn>
                                        <p:tgtEl>
                                          <p:spTgt spid="1049880"/>
                                        </p:tgtEl>
                                        <p:attrNameLst>
                                          <p:attrName>style.visibility</p:attrName>
                                        </p:attrNameLst>
                                      </p:cBhvr>
                                      <p:to>
                                        <p:strVal val="visible"/>
                                      </p:to>
                                    </p:set>
                                    <p:animEffect transition="in" filter="box(out)">
                                      <p:cBhvr>
                                        <p:cTn dur="500" id="12"/>
                                        <p:tgtEl>
                                          <p:spTgt spid="1049880"/>
                                        </p:tgtEl>
                                      </p:cBhvr>
                                    </p:animEffect>
                                  </p:childTnLst>
                                </p:cTn>
                              </p:par>
                            </p:childTnLst>
                          </p:cTn>
                        </p:par>
                        <p:par>
                          <p:cTn fill="hold" id="13" nodeType="afterGroup">
                            <p:stCondLst>
                              <p:cond delay="500"/>
                            </p:stCondLst>
                            <p:childTnLst>
                              <p:par>
                                <p:cTn fill="hold" id="14" nodeType="afterEffect" presetClass="entr" presetID="2" presetSubtype="4">
                                  <p:stCondLst>
                                    <p:cond delay="0"/>
                                  </p:stCondLst>
                                  <p:childTnLst>
                                    <p:set>
                                      <p:cBhvr>
                                        <p:cTn dur="1" fill="hold" id="16">
                                          <p:stCondLst>
                                            <p:cond delay="0"/>
                                          </p:stCondLst>
                                        </p:cTn>
                                        <p:tgtEl>
                                          <p:spTgt spid="2097176"/>
                                        </p:tgtEl>
                                        <p:attrNameLst>
                                          <p:attrName>style.visibility</p:attrName>
                                        </p:attrNameLst>
                                      </p:cBhvr>
                                      <p:to>
                                        <p:strVal val="visible"/>
                                      </p:to>
                                    </p:set>
                                    <p:anim calcmode="lin" valueType="num">
                                      <p:cBhvr additive="base">
                                        <p:cTn dur="500" fill="hold" id="17"/>
                                        <p:tgtEl>
                                          <p:spTgt spid="2097176"/>
                                        </p:tgtEl>
                                        <p:attrNameLst>
                                          <p:attrName>ppt_x</p:attrName>
                                        </p:attrNameLst>
                                      </p:cBhvr>
                                      <p:tavLst>
                                        <p:tav tm="0">
                                          <p:val>
                                            <p:strVal val="#ppt_x"/>
                                          </p:val>
                                        </p:tav>
                                        <p:tav tm="100000">
                                          <p:val>
                                            <p:strVal val="#ppt_x"/>
                                          </p:val>
                                        </p:tav>
                                      </p:tavLst>
                                    </p:anim>
                                    <p:anim calcmode="lin" valueType="num">
                                      <p:cBhvr additive="base">
                                        <p:cTn dur="500" fill="hold" id="18"/>
                                        <p:tgtEl>
                                          <p:spTgt spid="2097176"/>
                                        </p:tgtEl>
                                        <p:attrNameLst>
                                          <p:attrName>ppt_y</p:attrName>
                                        </p:attrNameLst>
                                      </p:cBhvr>
                                      <p:tavLst>
                                        <p:tav tm="0">
                                          <p:val>
                                            <p:strVal val="1+#ppt_h/2"/>
                                          </p:val>
                                        </p:tav>
                                        <p:tav tm="100000">
                                          <p:val>
                                            <p:strVal val="#ppt_y"/>
                                          </p:val>
                                        </p:tav>
                                      </p:tavLst>
                                    </p:anim>
                                  </p:childTnLst>
                                  <p:subTnLst>
                                    <p:audio>
                                      <p:cMediaNode mute="0" vol="50000">
                                        <p:cTn display="0" id="15" masterRel="sameClick" presetSubtype="1">
                                          <p:stCondLst>
                                            <p:cond evt="begin" delay="0">
                                              <p:tn val="14"/>
                                            </p:cond>
                                          </p:stCondLst>
                                          <p:endCondLst>
                                            <p:cond evt="onStopAudio" delay="0">
                                              <p:tgtEl>
                                                <p:sldTgt/>
                                              </p:tgtEl>
                                            </p:cond>
                                          </p:endCondLst>
                                        </p:cTn>
                                        <p:tgtEl>
                                          <p:sndTgt r:embed="rId4"/>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80" grpId="0" uiExpand="0" build="whole"/>
    </p:bldLst>
  </p:timing>
</p:sld>
</file>

<file path=ppt/slides/slide38.xml><?xml version="1.0" encoding="utf-8"?>
<p:sld xmlns:a="http://schemas.openxmlformats.org/drawingml/2006/main" xmlns:r="http://schemas.openxmlformats.org/officeDocument/2006/relationships" xmlns:p="http://schemas.openxmlformats.org/presentationml/2006/main" show="1" showMasterSp="1">
  <p:cSld>
    <p:spTree>
      <p:nvGrpSpPr>
        <p:cNvPr id="174" name=""/>
        <p:cNvGrpSpPr/>
        <p:nvPr/>
      </p:nvGrpSpPr>
      <p:grpSpPr>
        <a:xfrm rot="0">
          <a:off x="0" y="0"/>
          <a:ext cx="0" cy="0"/>
          <a:chOff x="0" y="0"/>
          <a:chExt cx="0" cy="0"/>
        </a:xfrm>
      </p:grpSpPr>
      <p:sp>
        <p:nvSpPr>
          <p:cNvPr id="1049884" name="Text Box 2"/>
          <p:cNvSpPr txBox="1"/>
          <p:nvPr/>
        </p:nvSpPr>
        <p:spPr>
          <a:xfrm rot="0">
            <a:off x="503237" y="1147762"/>
            <a:ext cx="38893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用</a:t>
            </a:r>
            <a:r>
              <a:rPr altLang="zh-CN" sz="2400" lang="en-US">
                <a:latin typeface="Times New Roman" pitchFamily="18" charset="0"/>
              </a:rPr>
              <a:t>PLA</a:t>
            </a:r>
            <a:r>
              <a:rPr altLang="en-US" sz="2400" lang="zh-CN">
                <a:latin typeface="Times New Roman" pitchFamily="18" charset="0"/>
              </a:rPr>
              <a:t>构成时序电路：</a:t>
            </a:r>
          </a:p>
        </p:txBody>
      </p:sp>
      <p:sp>
        <p:nvSpPr>
          <p:cNvPr id="1049885" name="Text Box 3"/>
          <p:cNvSpPr txBox="1"/>
          <p:nvPr/>
        </p:nvSpPr>
        <p:spPr>
          <a:xfrm rot="0">
            <a:off x="476250" y="1695450"/>
            <a:ext cx="8105775"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solidFill>
                  <a:srgbClr val="CC3300"/>
                </a:solidFill>
                <a:latin typeface="Times New Roman" pitchFamily="18" charset="0"/>
              </a:rPr>
              <a:t>　　</a:t>
            </a:r>
            <a:r>
              <a:rPr altLang="en-US" sz="2400" lang="zh-CN">
                <a:latin typeface="Times New Roman" pitchFamily="18" charset="0"/>
              </a:rPr>
              <a:t>时序电路由“与”阵列、“或”阵列和一个用于存储过去输入状态的触发器网络构成。</a:t>
            </a:r>
          </a:p>
        </p:txBody>
      </p:sp>
      <p:sp>
        <p:nvSpPr>
          <p:cNvPr id="1049886" name="Text Box 42"/>
          <p:cNvSpPr txBox="1"/>
          <p:nvPr/>
        </p:nvSpPr>
        <p:spPr>
          <a:xfrm rot="0">
            <a:off x="476250" y="2730500"/>
            <a:ext cx="3781425" cy="3597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触发器网络中包含若干触发器，它们的输入接受“或”阵列输出及时钟脉冲、复位信号的控制，其输出反馈到“与”阵列，用来和当前输入一起产生</a:t>
            </a:r>
          </a:p>
          <a:p>
            <a:pPr algn="just" eaLnBrk="1" hangingPunct="1" indent="0" lvl="0" marL="0">
              <a:lnSpc>
                <a:spcPct val="120000"/>
              </a:lnSpc>
              <a:spcBef>
                <a:spcPct val="0"/>
              </a:spcBef>
              <a:buFontTx/>
              <a:buNone/>
            </a:pPr>
            <a:r>
              <a:rPr altLang="en-US" sz="2400" lang="zh-CN">
                <a:latin typeface="Times New Roman" pitchFamily="18" charset="0"/>
              </a:rPr>
              <a:t>“与”项输出。时序</a:t>
            </a:r>
            <a:r>
              <a:rPr altLang="zh-CN" sz="2400" lang="en-US">
                <a:latin typeface="Times New Roman" pitchFamily="18" charset="0"/>
              </a:rPr>
              <a:t>PLA</a:t>
            </a:r>
            <a:r>
              <a:rPr altLang="en-US" sz="2400" lang="zh-CN">
                <a:latin typeface="Times New Roman" pitchFamily="18" charset="0"/>
              </a:rPr>
              <a:t>的结构框图如右图所示。</a:t>
            </a:r>
          </a:p>
        </p:txBody>
      </p:sp>
      <p:sp>
        <p:nvSpPr>
          <p:cNvPr id="104988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88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38</a:t>
            </a:fld>
            <a:endParaRPr altLang="en-US" sz="1400" lang="zh-CN">
              <a:solidFill>
                <a:srgbClr val="656565"/>
              </a:solidFill>
            </a:endParaRPr>
          </a:p>
        </p:txBody>
      </p:sp>
      <p:sp>
        <p:nvSpPr>
          <p:cNvPr id="104988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77" name="Picture 46"/>
          <p:cNvPicPr>
            <a:picLocks/>
          </p:cNvPicPr>
          <p:nvPr/>
        </p:nvPicPr>
        <p:blipFill>
          <a:blip xmlns:r="http://schemas.openxmlformats.org/officeDocument/2006/relationships" r:embed="rId1"/>
          <a:srcRect l="0" t="0" r="0" b="0"/>
          <a:stretch>
            <a:fillRect/>
          </a:stretch>
        </p:blipFill>
        <p:spPr>
          <a:xfrm rot="0">
            <a:off x="4346575" y="2559050"/>
            <a:ext cx="4370387" cy="3756025"/>
          </a:xfrm>
          <a:prstGeom prst="rect"/>
          <a:noFill/>
          <a:ln>
            <a:noFill/>
          </a:ln>
        </p:spPr>
      </p:pic>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9885"/>
                                        </p:tgtEl>
                                        <p:attrNameLst>
                                          <p:attrName>style.visibility</p:attrName>
                                        </p:attrNameLst>
                                      </p:cBhvr>
                                      <p:to>
                                        <p:strVal val="visible"/>
                                      </p:to>
                                    </p:set>
                                    <p:animEffect transition="in" filter="slide(fromBottom)">
                                      <p:cBhvr>
                                        <p:cTn dur="500" id="7"/>
                                        <p:tgtEl>
                                          <p:spTgt spid="1049885"/>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 presetSubtype="4">
                                  <p:stCondLst>
                                    <p:cond delay="0"/>
                                  </p:stCondLst>
                                  <p:childTnLst>
                                    <p:set>
                                      <p:cBhvr>
                                        <p:cTn dur="1" fill="hold" id="11">
                                          <p:stCondLst>
                                            <p:cond delay="0"/>
                                          </p:stCondLst>
                                        </p:cTn>
                                        <p:tgtEl>
                                          <p:spTgt spid="1049886"/>
                                        </p:tgtEl>
                                        <p:attrNameLst>
                                          <p:attrName>style.visibility</p:attrName>
                                        </p:attrNameLst>
                                      </p:cBhvr>
                                      <p:to>
                                        <p:strVal val="visible"/>
                                      </p:to>
                                    </p:set>
                                    <p:anim calcmode="lin" valueType="num">
                                      <p:cBhvr additive="base">
                                        <p:cTn dur="500" fill="hold" id="12"/>
                                        <p:tgtEl>
                                          <p:spTgt spid="1049886"/>
                                        </p:tgtEl>
                                        <p:attrNameLst>
                                          <p:attrName>ppt_x</p:attrName>
                                        </p:attrNameLst>
                                      </p:cBhvr>
                                      <p:tavLst>
                                        <p:tav tm="0">
                                          <p:val>
                                            <p:strVal val="#ppt_x"/>
                                          </p:val>
                                        </p:tav>
                                        <p:tav tm="100000">
                                          <p:val>
                                            <p:strVal val="#ppt_x"/>
                                          </p:val>
                                        </p:tav>
                                      </p:tavLst>
                                    </p:anim>
                                    <p:anim calcmode="lin" valueType="num">
                                      <p:cBhvr additive="base">
                                        <p:cTn dur="500" fill="hold" id="13"/>
                                        <p:tgtEl>
                                          <p:spTgt spid="10498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85" grpId="0" uiExpand="0" build="whole"/>
      <p:bldP spid="1049886" grpId="0" uiExpand="0" build="whole"/>
    </p:bldLst>
  </p:timing>
</p:sld>
</file>

<file path=ppt/slides/slide39.xml><?xml version="1.0" encoding="utf-8"?>
<p:sld xmlns:a="http://schemas.openxmlformats.org/drawingml/2006/main" xmlns:r="http://schemas.openxmlformats.org/officeDocument/2006/relationships" xmlns:p="http://schemas.openxmlformats.org/presentationml/2006/main" show="1" showMasterSp="1">
  <p:cSld>
    <p:spTree>
      <p:nvGrpSpPr>
        <p:cNvPr id="175" name=""/>
        <p:cNvGrpSpPr/>
        <p:nvPr/>
      </p:nvGrpSpPr>
      <p:grpSpPr>
        <a:xfrm rot="0">
          <a:off x="0" y="0"/>
          <a:ext cx="0" cy="0"/>
          <a:chOff x="0" y="0"/>
          <a:chExt cx="0" cy="0"/>
        </a:xfrm>
      </p:grpSpPr>
      <p:sp>
        <p:nvSpPr>
          <p:cNvPr id="1049890" name="Text Box 2"/>
          <p:cNvSpPr txBox="1"/>
          <p:nvPr/>
        </p:nvSpPr>
        <p:spPr>
          <a:xfrm rot="0">
            <a:off x="701675" y="1379537"/>
            <a:ext cx="5449887"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800" lang="en-US">
                <a:latin typeface="Times New Roman" pitchFamily="18" charset="0"/>
              </a:rPr>
              <a:t>8.2.3 </a:t>
            </a:r>
            <a:r>
              <a:rPr altLang="en-US" sz="2800" lang="zh-CN">
                <a:latin typeface="Times New Roman" pitchFamily="18" charset="0"/>
              </a:rPr>
              <a:t>可编程阵列逻辑</a:t>
            </a:r>
            <a:r>
              <a:rPr altLang="zh-CN" sz="2800" lang="en-US">
                <a:latin typeface="Times New Roman" pitchFamily="18" charset="0"/>
              </a:rPr>
              <a:t>PAL</a:t>
            </a:r>
          </a:p>
        </p:txBody>
      </p:sp>
      <p:sp>
        <p:nvSpPr>
          <p:cNvPr id="1049891" name="Text Box 3"/>
          <p:cNvSpPr txBox="1"/>
          <p:nvPr/>
        </p:nvSpPr>
        <p:spPr>
          <a:xfrm rot="0">
            <a:off x="746125" y="2370137"/>
            <a:ext cx="7651750" cy="20669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35000"/>
              </a:lnSpc>
              <a:spcBef>
                <a:spcPct val="0"/>
              </a:spcBef>
              <a:buFontTx/>
              <a:buNone/>
            </a:pPr>
            <a:r>
              <a:rPr altLang="en-US" sz="2400" lang="zh-CN">
                <a:latin typeface="Times New Roman" pitchFamily="18" charset="0"/>
              </a:rPr>
              <a:t>        </a:t>
            </a:r>
            <a:r>
              <a:rPr altLang="zh-CN" sz="2400" lang="en-US">
                <a:latin typeface="Times New Roman" pitchFamily="18" charset="0"/>
              </a:rPr>
              <a:t>PAL(Programmable Array Logic)</a:t>
            </a:r>
            <a:r>
              <a:rPr altLang="en-US" sz="2400" lang="zh-CN">
                <a:latin typeface="Times New Roman" pitchFamily="18" charset="0"/>
              </a:rPr>
              <a:t>是在</a:t>
            </a:r>
            <a:r>
              <a:rPr altLang="zh-CN" sz="2400" lang="en-US">
                <a:latin typeface="Times New Roman" pitchFamily="18" charset="0"/>
              </a:rPr>
              <a:t>PROM</a:t>
            </a:r>
            <a:r>
              <a:rPr altLang="en-US" sz="2400" lang="zh-CN">
                <a:latin typeface="Times New Roman" pitchFamily="18" charset="0"/>
              </a:rPr>
              <a:t>和</a:t>
            </a:r>
            <a:r>
              <a:rPr altLang="zh-CN" sz="2400" lang="en-US">
                <a:latin typeface="Times New Roman" pitchFamily="18" charset="0"/>
              </a:rPr>
              <a:t>PLA</a:t>
            </a:r>
            <a:r>
              <a:rPr altLang="en-US" sz="2400" lang="zh-CN">
                <a:latin typeface="Times New Roman" pitchFamily="18" charset="0"/>
              </a:rPr>
              <a:t>的基础上发展起来的一种可编程逻辑器件。它相对于</a:t>
            </a:r>
            <a:r>
              <a:rPr altLang="zh-CN" sz="2400" lang="en-US">
                <a:latin typeface="Times New Roman" pitchFamily="18" charset="0"/>
              </a:rPr>
              <a:t>PROM</a:t>
            </a:r>
            <a:r>
              <a:rPr altLang="en-US" sz="2400" lang="zh-CN">
                <a:latin typeface="Times New Roman" pitchFamily="18" charset="0"/>
              </a:rPr>
              <a:t>而言，使用更灵活，且易于完成多种逻辑功能，同时又比</a:t>
            </a:r>
            <a:r>
              <a:rPr altLang="zh-CN" sz="2400" lang="en-US">
                <a:latin typeface="Times New Roman" pitchFamily="18" charset="0"/>
              </a:rPr>
              <a:t>PLA</a:t>
            </a:r>
            <a:r>
              <a:rPr altLang="en-US" sz="2400" lang="zh-CN">
                <a:latin typeface="Times New Roman" pitchFamily="18" charset="0"/>
              </a:rPr>
              <a:t>工艺简单，易于实现。</a:t>
            </a:r>
          </a:p>
        </p:txBody>
      </p:sp>
      <p:sp>
        <p:nvSpPr>
          <p:cNvPr id="104989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89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39</a:t>
            </a:fld>
            <a:endParaRPr altLang="en-US" sz="1400" lang="zh-CN">
              <a:solidFill>
                <a:srgbClr val="656565"/>
              </a:solidFill>
            </a:endParaRPr>
          </a:p>
        </p:txBody>
      </p:sp>
      <p:sp>
        <p:nvSpPr>
          <p:cNvPr id="104989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32">
                                  <p:stCondLst>
                                    <p:cond delay="0"/>
                                  </p:stCondLst>
                                  <p:childTnLst>
                                    <p:set>
                                      <p:cBhvr>
                                        <p:cTn dur="1" fill="hold" id="6">
                                          <p:stCondLst>
                                            <p:cond delay="0"/>
                                          </p:stCondLst>
                                        </p:cTn>
                                        <p:tgtEl>
                                          <p:spTgt spid="1049891"/>
                                        </p:tgtEl>
                                        <p:attrNameLst>
                                          <p:attrName>style.visibility</p:attrName>
                                        </p:attrNameLst>
                                      </p:cBhvr>
                                      <p:to>
                                        <p:strVal val="visible"/>
                                      </p:to>
                                    </p:set>
                                    <p:animEffect transition="in" filter="box(out)">
                                      <p:cBhvr>
                                        <p:cTn dur="500" id="7"/>
                                        <p:tgtEl>
                                          <p:spTgt spid="1049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91" grpId="0" uiExpand="0" build="whole"/>
    </p:bldLst>
  </p:timing>
</p:sld>
</file>

<file path=ppt/slides/slide4.xml><?xml version="1.0" encoding="utf-8"?>
<p:sld xmlns:a="http://schemas.openxmlformats.org/drawingml/2006/main" xmlns:r="http://schemas.openxmlformats.org/officeDocument/2006/relationships" xmlns:p="http://schemas.openxmlformats.org/presentationml/2006/main" show="1" showMasterSp="1">
  <p:cSld>
    <p:spTree>
      <p:nvGrpSpPr>
        <p:cNvPr id="115" name=""/>
        <p:cNvGrpSpPr/>
        <p:nvPr/>
      </p:nvGrpSpPr>
      <p:grpSpPr>
        <a:xfrm rot="0">
          <a:off x="0" y="0"/>
          <a:ext cx="0" cy="0"/>
          <a:chOff x="0" y="0"/>
          <a:chExt cx="0" cy="0"/>
        </a:xfrm>
      </p:grpSpPr>
      <p:sp>
        <p:nvSpPr>
          <p:cNvPr id="1048621" name="Text Box 3"/>
          <p:cNvSpPr txBox="1"/>
          <p:nvPr/>
        </p:nvSpPr>
        <p:spPr>
          <a:xfrm rot="0">
            <a:off x="792162" y="2168525"/>
            <a:ext cx="7543800"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PLD</a:t>
            </a:r>
            <a:r>
              <a:rPr altLang="en-US" sz="2400" lang="zh-CN">
                <a:latin typeface="Times New Roman" pitchFamily="18" charset="0"/>
              </a:rPr>
              <a:t>是</a:t>
            </a:r>
            <a:r>
              <a:rPr altLang="zh-CN" sz="2400" lang="en-US">
                <a:latin typeface="Times New Roman" pitchFamily="18" charset="0"/>
              </a:rPr>
              <a:t>20</a:t>
            </a:r>
            <a:r>
              <a:rPr altLang="en-US" sz="2400" lang="zh-CN">
                <a:latin typeface="Times New Roman" pitchFamily="18" charset="0"/>
              </a:rPr>
              <a:t>世纪</a:t>
            </a:r>
            <a:r>
              <a:rPr altLang="zh-CN" sz="2400" lang="en-US">
                <a:latin typeface="Times New Roman" pitchFamily="18" charset="0"/>
              </a:rPr>
              <a:t>70</a:t>
            </a:r>
            <a:r>
              <a:rPr altLang="en-US" sz="2400" lang="zh-CN">
                <a:latin typeface="Times New Roman" pitchFamily="18" charset="0"/>
              </a:rPr>
              <a:t>年代开始发展起来的一种新型大规模集成电路。一片</a:t>
            </a:r>
            <a:r>
              <a:rPr altLang="zh-CN" sz="2400" lang="en-US">
                <a:latin typeface="Times New Roman" pitchFamily="18" charset="0"/>
              </a:rPr>
              <a:t>PLD</a:t>
            </a:r>
            <a:r>
              <a:rPr altLang="en-US" sz="2400" lang="zh-CN">
                <a:latin typeface="Times New Roman" pitchFamily="18" charset="0"/>
              </a:rPr>
              <a:t>所容纳的逻辑门可达数百、数千甚至更多，其逻辑功能可由用户编程指定。</a:t>
            </a:r>
          </a:p>
          <a:p>
            <a:pPr algn="just" eaLnBrk="1" hangingPunct="1" indent="0" lvl="0" marL="0">
              <a:lnSpc>
                <a:spcPct val="120000"/>
              </a:lnSpc>
              <a:spcBef>
                <a:spcPct val="0"/>
              </a:spcBef>
              <a:buFontTx/>
              <a:buNone/>
            </a:pPr>
            <a:endParaRPr altLang="en-US" sz="2400" lang="zh-CN">
              <a:latin typeface="Times New Roman" pitchFamily="18" charset="0"/>
            </a:endParaRP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PLD</a:t>
            </a:r>
            <a:r>
              <a:rPr altLang="en-US" sz="2400" lang="zh-CN">
                <a:latin typeface="Times New Roman" pitchFamily="18" charset="0"/>
              </a:rPr>
              <a:t>特别适宜于构造小批量生产的系统，或在系统开发研制过程中使用。</a:t>
            </a:r>
          </a:p>
        </p:txBody>
      </p:sp>
      <p:sp>
        <p:nvSpPr>
          <p:cNvPr id="104862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600" lang="en-US">
                <a:solidFill>
                  <a:srgbClr val="222268"/>
                </a:solidFill>
                <a:latin typeface="微软雅黑" pitchFamily="34" charset="-122"/>
                <a:ea typeface="微软雅黑" pitchFamily="34" charset="-122"/>
              </a:rPr>
              <a:t>PLD </a:t>
            </a:r>
            <a:r>
              <a:rPr altLang="en-US" b="1" sz="3600" lang="zh-CN">
                <a:solidFill>
                  <a:srgbClr val="222268"/>
                </a:solidFill>
                <a:latin typeface="微软雅黑" pitchFamily="34" charset="-122"/>
                <a:ea typeface="微软雅黑" pitchFamily="34" charset="-122"/>
              </a:rPr>
              <a:t>概述</a:t>
            </a:r>
          </a:p>
        </p:txBody>
      </p:sp>
      <p:sp>
        <p:nvSpPr>
          <p:cNvPr id="104862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a:t>
            </a:fld>
            <a:endParaRPr altLang="en-US" sz="1400" lang="zh-CN">
              <a:solidFill>
                <a:srgbClr val="656565"/>
              </a:solidFill>
            </a:endParaRPr>
          </a:p>
        </p:txBody>
      </p:sp>
      <p:sp>
        <p:nvSpPr>
          <p:cNvPr id="104862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sld>
</file>

<file path=ppt/slides/slide40.xml><?xml version="1.0" encoding="utf-8"?>
<p:sld xmlns:a="http://schemas.openxmlformats.org/drawingml/2006/main" xmlns:r="http://schemas.openxmlformats.org/officeDocument/2006/relationships" xmlns:p="http://schemas.openxmlformats.org/presentationml/2006/main" show="1" showMasterSp="1">
  <p:cSld>
    <p:spTree>
      <p:nvGrpSpPr>
        <p:cNvPr id="176" name=""/>
        <p:cNvGrpSpPr/>
        <p:nvPr/>
      </p:nvGrpSpPr>
      <p:grpSpPr>
        <a:xfrm rot="0">
          <a:off x="0" y="0"/>
          <a:ext cx="0" cy="0"/>
          <a:chOff x="0" y="0"/>
          <a:chExt cx="0" cy="0"/>
        </a:xfrm>
      </p:grpSpPr>
      <p:sp>
        <p:nvSpPr>
          <p:cNvPr id="1049895" name="Text Box 2"/>
          <p:cNvSpPr txBox="1"/>
          <p:nvPr/>
        </p:nvSpPr>
        <p:spPr>
          <a:xfrm rot="0">
            <a:off x="468312" y="1001712"/>
            <a:ext cx="37925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PAL</a:t>
            </a:r>
            <a:r>
              <a:rPr altLang="en-US" sz="2400" lang="zh-CN">
                <a:latin typeface="Times New Roman" pitchFamily="18" charset="0"/>
              </a:rPr>
              <a:t>的逻辑结构 </a:t>
            </a:r>
          </a:p>
        </p:txBody>
      </p:sp>
      <p:sp>
        <p:nvSpPr>
          <p:cNvPr id="1049896" name="Text Box 3"/>
          <p:cNvSpPr txBox="1"/>
          <p:nvPr/>
        </p:nvSpPr>
        <p:spPr>
          <a:xfrm rot="0">
            <a:off x="439737" y="1489075"/>
            <a:ext cx="8137525"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PAL</a:t>
            </a:r>
            <a:r>
              <a:rPr altLang="en-US" sz="2400" lang="zh-CN">
                <a:latin typeface="Times New Roman" pitchFamily="18" charset="0"/>
              </a:rPr>
              <a:t>由一个可编程的“与”阵列和一个固定连接的“或”阵列组成。图</a:t>
            </a:r>
            <a:r>
              <a:rPr altLang="zh-CN" sz="2400" lang="en-US">
                <a:latin typeface="Times New Roman" pitchFamily="18" charset="0"/>
              </a:rPr>
              <a:t>(a)</a:t>
            </a:r>
            <a:r>
              <a:rPr altLang="en-US" sz="2400" lang="zh-CN">
                <a:latin typeface="Times New Roman" pitchFamily="18" charset="0"/>
              </a:rPr>
              <a:t>给出了一个三输入三输出</a:t>
            </a:r>
            <a:r>
              <a:rPr altLang="zh-CN" sz="2400" lang="en-US">
                <a:latin typeface="Times New Roman" pitchFamily="18" charset="0"/>
              </a:rPr>
              <a:t>PAL</a:t>
            </a:r>
            <a:r>
              <a:rPr altLang="en-US" sz="2400" lang="zh-CN">
                <a:latin typeface="Times New Roman" pitchFamily="18" charset="0"/>
              </a:rPr>
              <a:t>的逻辑结构图，通常将其表示成图 </a:t>
            </a:r>
            <a:r>
              <a:rPr altLang="zh-CN" sz="2400" lang="en-US">
                <a:latin typeface="Times New Roman" pitchFamily="18" charset="0"/>
              </a:rPr>
              <a:t>(b)</a:t>
            </a:r>
            <a:r>
              <a:rPr altLang="en-US" sz="2400" lang="zh-CN">
                <a:latin typeface="Times New Roman" pitchFamily="18" charset="0"/>
              </a:rPr>
              <a:t>所示形式。</a:t>
            </a:r>
          </a:p>
        </p:txBody>
      </p:sp>
      <p:pic>
        <p:nvPicPr>
          <p:cNvPr id="2097178" name="Picture 4" descr="SZ817"/>
          <p:cNvPicPr>
            <a:picLocks/>
          </p:cNvPicPr>
          <p:nvPr/>
        </p:nvPicPr>
        <p:blipFill>
          <a:blip xmlns:r="http://schemas.openxmlformats.org/officeDocument/2006/relationships" r:embed="rId1">
            <a:clrChange>
              <a:clrFrom>
                <a:srgbClr val="FFFFFF"/>
              </a:clrFrom>
              <a:clrTo>
                <a:srgbClr val="FFFFFF">
                  <a:alpha val="0"/>
                </a:srgbClr>
              </a:clrTo>
            </a:clrChange>
          </a:blip>
          <a:srcRect l="0" t="0" r="0" b="0"/>
          <a:stretch>
            <a:fillRect/>
          </a:stretch>
        </p:blipFill>
        <p:spPr>
          <a:xfrm rot="0">
            <a:off x="1331912" y="2946400"/>
            <a:ext cx="6697662" cy="3506787"/>
          </a:xfrm>
          <a:prstGeom prst="rect"/>
          <a:noFill/>
          <a:ln>
            <a:noFill/>
          </a:ln>
        </p:spPr>
      </p:pic>
      <p:sp>
        <p:nvSpPr>
          <p:cNvPr id="104989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89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40</a:t>
            </a:fld>
            <a:endParaRPr altLang="en-US" sz="1400" lang="zh-CN">
              <a:solidFill>
                <a:srgbClr val="656565"/>
              </a:solidFill>
            </a:endParaRPr>
          </a:p>
        </p:txBody>
      </p:sp>
      <p:sp>
        <p:nvSpPr>
          <p:cNvPr id="104989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6" presetSubtype="37">
                                  <p:stCondLst>
                                    <p:cond delay="0"/>
                                  </p:stCondLst>
                                  <p:childTnLst>
                                    <p:set>
                                      <p:cBhvr>
                                        <p:cTn dur="1" fill="hold" id="6">
                                          <p:stCondLst>
                                            <p:cond delay="0"/>
                                          </p:stCondLst>
                                        </p:cTn>
                                        <p:tgtEl>
                                          <p:spTgt spid="1049896"/>
                                        </p:tgtEl>
                                        <p:attrNameLst>
                                          <p:attrName>style.visibility</p:attrName>
                                        </p:attrNameLst>
                                      </p:cBhvr>
                                      <p:to>
                                        <p:strVal val="visible"/>
                                      </p:to>
                                    </p:set>
                                    <p:animEffect transition="in" filter="barn(outVertical)">
                                      <p:cBhvr>
                                        <p:cTn dur="500" id="7"/>
                                        <p:tgtEl>
                                          <p:spTgt spid="1049896"/>
                                        </p:tgtEl>
                                      </p:cBhvr>
                                    </p:animEffect>
                                  </p:childTnLst>
                                </p:cTn>
                              </p:par>
                            </p:childTnLst>
                          </p:cTn>
                        </p:par>
                        <p:par>
                          <p:cTn fill="hold" id="8" nodeType="afterGroup">
                            <p:stCondLst>
                              <p:cond delay="500"/>
                            </p:stCondLst>
                            <p:childTnLst>
                              <p:par>
                                <p:cTn fill="hold" id="9" nodeType="afterEffect" presetClass="entr" presetID="5" presetSubtype="10">
                                  <p:stCondLst>
                                    <p:cond delay="0"/>
                                  </p:stCondLst>
                                  <p:childTnLst>
                                    <p:set>
                                      <p:cBhvr>
                                        <p:cTn dur="1" fill="hold" id="10">
                                          <p:stCondLst>
                                            <p:cond delay="0"/>
                                          </p:stCondLst>
                                        </p:cTn>
                                        <p:tgtEl>
                                          <p:spTgt spid="2097178"/>
                                        </p:tgtEl>
                                        <p:attrNameLst>
                                          <p:attrName>style.visibility</p:attrName>
                                        </p:attrNameLst>
                                      </p:cBhvr>
                                      <p:to>
                                        <p:strVal val="visible"/>
                                      </p:to>
                                    </p:set>
                                    <p:animEffect transition="in" filter="checkerboard(across)">
                                      <p:cBhvr>
                                        <p:cTn dur="1000" id="11"/>
                                        <p:tgtEl>
                                          <p:spTgt spid="209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96" grpId="0" uiExpand="0" build="whole"/>
    </p:bldLst>
  </p:timing>
</p:sld>
</file>

<file path=ppt/slides/slide41.xml><?xml version="1.0" encoding="utf-8"?>
<p:sld xmlns:a="http://schemas.openxmlformats.org/drawingml/2006/main" xmlns:r="http://schemas.openxmlformats.org/officeDocument/2006/relationships" xmlns:p="http://schemas.openxmlformats.org/presentationml/2006/main" show="1" showMasterSp="1">
  <p:cSld>
    <p:spTree>
      <p:nvGrpSpPr>
        <p:cNvPr id="177" name=""/>
        <p:cNvGrpSpPr/>
        <p:nvPr/>
      </p:nvGrpSpPr>
      <p:grpSpPr>
        <a:xfrm rot="0">
          <a:off x="0" y="0"/>
          <a:ext cx="0" cy="0"/>
          <a:chOff x="0" y="0"/>
          <a:chExt cx="0" cy="0"/>
        </a:xfrm>
      </p:grpSpPr>
      <p:sp>
        <p:nvSpPr>
          <p:cNvPr id="1049900" name="Text Box 2"/>
          <p:cNvSpPr txBox="1"/>
          <p:nvPr/>
        </p:nvSpPr>
        <p:spPr>
          <a:xfrm rot="0">
            <a:off x="441325" y="944562"/>
            <a:ext cx="8316912" cy="1822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PAL</a:t>
            </a:r>
            <a:r>
              <a:rPr altLang="en-US" sz="2400" lang="zh-CN">
                <a:latin typeface="Times New Roman" pitchFamily="18" charset="0"/>
              </a:rPr>
              <a:t>每个输出包含“与”项数目由固定连接的“或”阵列提供。在典型逻辑设计中，一般函数包含</a:t>
            </a:r>
            <a:r>
              <a:rPr altLang="zh-CN" sz="2400" lang="en-US">
                <a:latin typeface="Times New Roman" pitchFamily="18" charset="0"/>
              </a:rPr>
              <a:t>3</a:t>
            </a:r>
            <a:r>
              <a:rPr altLang="en-US" sz="2400" lang="zh-CN">
                <a:latin typeface="Times New Roman" pitchFamily="18" charset="0"/>
              </a:rPr>
              <a:t>～</a:t>
            </a:r>
            <a:r>
              <a:rPr altLang="zh-CN" sz="2400" lang="en-US">
                <a:latin typeface="Times New Roman" pitchFamily="18" charset="0"/>
              </a:rPr>
              <a:t>4</a:t>
            </a:r>
            <a:r>
              <a:rPr altLang="en-US" sz="2400" lang="zh-CN">
                <a:latin typeface="Times New Roman" pitchFamily="18" charset="0"/>
              </a:rPr>
              <a:t>个“与”项，而现有</a:t>
            </a:r>
            <a:r>
              <a:rPr altLang="zh-CN" sz="2400" lang="en-US">
                <a:latin typeface="Times New Roman" pitchFamily="18" charset="0"/>
              </a:rPr>
              <a:t>PAL</a:t>
            </a:r>
            <a:r>
              <a:rPr altLang="en-US" sz="2400" lang="zh-CN">
                <a:latin typeface="Times New Roman" pitchFamily="18" charset="0"/>
              </a:rPr>
              <a:t>器件最多可为每个输出提供</a:t>
            </a:r>
            <a:r>
              <a:rPr altLang="zh-CN" sz="2400" lang="en-US">
                <a:latin typeface="Times New Roman" pitchFamily="18" charset="0"/>
              </a:rPr>
              <a:t>8</a:t>
            </a:r>
            <a:r>
              <a:rPr altLang="en-US" sz="2400" lang="zh-CN">
                <a:latin typeface="Times New Roman" pitchFamily="18" charset="0"/>
              </a:rPr>
              <a:t>个“与”项，因此，使用这种器件能很好地完成各种常用逻辑电路的设计。</a:t>
            </a:r>
          </a:p>
        </p:txBody>
      </p:sp>
      <p:sp>
        <p:nvSpPr>
          <p:cNvPr id="1049901" name="Text Box 3"/>
          <p:cNvSpPr txBox="1"/>
          <p:nvPr/>
        </p:nvSpPr>
        <p:spPr>
          <a:xfrm rot="0">
            <a:off x="471487" y="2789237"/>
            <a:ext cx="8240712"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PAL</a:t>
            </a:r>
            <a:r>
              <a:rPr altLang="en-US" sz="2400" lang="zh-CN">
                <a:latin typeface="Times New Roman" pitchFamily="18" charset="0"/>
              </a:rPr>
              <a:t>器件的结构</a:t>
            </a:r>
            <a:r>
              <a:rPr altLang="zh-CN" sz="2400" lang="en-US">
                <a:latin typeface="Times New Roman" pitchFamily="18" charset="0"/>
              </a:rPr>
              <a:t>(</a:t>
            </a:r>
            <a:r>
              <a:rPr altLang="en-US" sz="2400" lang="zh-CN">
                <a:latin typeface="Times New Roman" pitchFamily="18" charset="0"/>
              </a:rPr>
              <a:t>包括输入、输出、“与”项数目</a:t>
            </a:r>
            <a:r>
              <a:rPr altLang="zh-CN" sz="2400" lang="en-US">
                <a:latin typeface="Times New Roman" pitchFamily="18" charset="0"/>
              </a:rPr>
              <a:t>)</a:t>
            </a:r>
            <a:r>
              <a:rPr altLang="en-US" sz="2400" lang="zh-CN">
                <a:latin typeface="Times New Roman" pitchFamily="18" charset="0"/>
              </a:rPr>
              <a:t>是由生产厂家固定的。</a:t>
            </a:r>
          </a:p>
          <a:p>
            <a:pPr algn="just" eaLnBrk="1" hangingPunct="1" indent="0" lvl="0" marL="0">
              <a:lnSpc>
                <a:spcPct val="120000"/>
              </a:lnSpc>
              <a:spcBef>
                <a:spcPct val="0"/>
              </a:spcBef>
              <a:buFontTx/>
              <a:buNone/>
            </a:pPr>
            <a:r>
              <a:rPr altLang="en-US" sz="2400" lang="zh-CN">
                <a:latin typeface="Times New Roman" pitchFamily="18" charset="0"/>
              </a:rPr>
              <a:t>        从</a:t>
            </a:r>
            <a:r>
              <a:rPr altLang="zh-CN" sz="2400" lang="en-US">
                <a:latin typeface="Times New Roman" pitchFamily="18" charset="0"/>
              </a:rPr>
              <a:t>PAL</a:t>
            </a:r>
            <a:r>
              <a:rPr altLang="en-US" sz="2400" lang="zh-CN">
                <a:latin typeface="Times New Roman" pitchFamily="18" charset="0"/>
              </a:rPr>
              <a:t>问世至今，大约已生产出几十种不同的产品，按其输出和反馈结构，大致可将其分为</a:t>
            </a:r>
            <a:r>
              <a:rPr altLang="zh-CN" sz="2400" lang="en-US">
                <a:latin typeface="Times New Roman" pitchFamily="18" charset="0"/>
              </a:rPr>
              <a:t>5</a:t>
            </a:r>
            <a:r>
              <a:rPr altLang="en-US" sz="2400" lang="zh-CN">
                <a:latin typeface="Times New Roman" pitchFamily="18" charset="0"/>
              </a:rPr>
              <a:t>种基本类型。</a:t>
            </a:r>
          </a:p>
        </p:txBody>
      </p:sp>
      <p:sp>
        <p:nvSpPr>
          <p:cNvPr id="1049902" name="Text Box 4"/>
          <p:cNvSpPr txBox="1"/>
          <p:nvPr/>
        </p:nvSpPr>
        <p:spPr>
          <a:xfrm rot="0">
            <a:off x="522287" y="4679950"/>
            <a:ext cx="5791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solidFill>
                  <a:srgbClr val="990000"/>
                </a:solidFill>
                <a:latin typeface="Times New Roman" pitchFamily="18" charset="0"/>
              </a:rPr>
              <a:t>(1) </a:t>
            </a:r>
            <a:r>
              <a:rPr altLang="en-US" sz="2400" lang="zh-CN">
                <a:solidFill>
                  <a:srgbClr val="990000"/>
                </a:solidFill>
                <a:latin typeface="Times New Roman" pitchFamily="18" charset="0"/>
              </a:rPr>
              <a:t>专用输出的基本门阵列结构</a:t>
            </a:r>
          </a:p>
        </p:txBody>
      </p:sp>
      <p:sp>
        <p:nvSpPr>
          <p:cNvPr id="1049903" name="Text Box 5"/>
          <p:cNvSpPr txBox="1"/>
          <p:nvPr/>
        </p:nvSpPr>
        <p:spPr>
          <a:xfrm rot="0">
            <a:off x="476250" y="5118100"/>
            <a:ext cx="815181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这种结构类型适用于实现组合逻辑函数。常见产品有</a:t>
            </a:r>
            <a:r>
              <a:rPr altLang="zh-CN" sz="2400" lang="en-US">
                <a:latin typeface="Times New Roman" pitchFamily="18" charset="0"/>
              </a:rPr>
              <a:t>PAL10H8(10</a:t>
            </a:r>
            <a:r>
              <a:rPr altLang="en-US" sz="2400" lang="zh-CN">
                <a:latin typeface="Times New Roman" pitchFamily="18" charset="0"/>
              </a:rPr>
              <a:t>个输入，</a:t>
            </a:r>
            <a:r>
              <a:rPr altLang="zh-CN" sz="2400" lang="en-US">
                <a:latin typeface="Times New Roman" pitchFamily="18" charset="0"/>
              </a:rPr>
              <a:t>8</a:t>
            </a:r>
            <a:r>
              <a:rPr altLang="en-US" sz="2400" lang="zh-CN">
                <a:latin typeface="Times New Roman" pitchFamily="18" charset="0"/>
              </a:rPr>
              <a:t>个输出，输出高电平有效</a:t>
            </a:r>
            <a:r>
              <a:rPr altLang="zh-CN" sz="2400" lang="en-US">
                <a:latin typeface="Times New Roman" pitchFamily="18" charset="0"/>
              </a:rPr>
              <a:t>)</a:t>
            </a:r>
            <a:r>
              <a:rPr altLang="en-US" sz="2400" lang="zh-CN">
                <a:latin typeface="Times New Roman" pitchFamily="18" charset="0"/>
              </a:rPr>
              <a:t>，</a:t>
            </a:r>
            <a:r>
              <a:rPr altLang="zh-CN" sz="2400" lang="en-US">
                <a:latin typeface="Times New Roman" pitchFamily="18" charset="0"/>
              </a:rPr>
              <a:t>PAL12L6(12</a:t>
            </a:r>
            <a:r>
              <a:rPr altLang="en-US" sz="2400" lang="zh-CN">
                <a:latin typeface="Times New Roman" pitchFamily="18" charset="0"/>
              </a:rPr>
              <a:t>个输入，</a:t>
            </a:r>
            <a:r>
              <a:rPr altLang="zh-CN" sz="2400" lang="en-US">
                <a:latin typeface="Times New Roman" pitchFamily="18" charset="0"/>
              </a:rPr>
              <a:t>6</a:t>
            </a:r>
            <a:r>
              <a:rPr altLang="en-US" sz="2400" lang="zh-CN">
                <a:latin typeface="Times New Roman" pitchFamily="18" charset="0"/>
              </a:rPr>
              <a:t>个输出，输出低电平有效</a:t>
            </a:r>
            <a:r>
              <a:rPr altLang="zh-CN" sz="2400" lang="en-US">
                <a:latin typeface="Times New Roman" pitchFamily="18" charset="0"/>
              </a:rPr>
              <a:t>)</a:t>
            </a:r>
            <a:r>
              <a:rPr altLang="en-US" sz="2400" lang="zh-CN">
                <a:latin typeface="Times New Roman" pitchFamily="18" charset="0"/>
              </a:rPr>
              <a:t>等。</a:t>
            </a:r>
          </a:p>
        </p:txBody>
      </p:sp>
      <p:sp>
        <p:nvSpPr>
          <p:cNvPr id="104990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90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41</a:t>
            </a:fld>
            <a:endParaRPr altLang="en-US" sz="1400" lang="zh-CN">
              <a:solidFill>
                <a:srgbClr val="656565"/>
              </a:solidFill>
            </a:endParaRPr>
          </a:p>
        </p:txBody>
      </p:sp>
      <p:sp>
        <p:nvSpPr>
          <p:cNvPr id="104990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7" presetSubtype="8">
                                  <p:stCondLst>
                                    <p:cond delay="0"/>
                                  </p:stCondLst>
                                  <p:childTnLst>
                                    <p:set>
                                      <p:cBhvr>
                                        <p:cTn dur="1" fill="hold" id="6">
                                          <p:stCondLst>
                                            <p:cond delay="0"/>
                                          </p:stCondLst>
                                        </p:cTn>
                                        <p:tgtEl>
                                          <p:spTgt spid="1049901"/>
                                        </p:tgtEl>
                                        <p:attrNameLst>
                                          <p:attrName>style.visibility</p:attrName>
                                        </p:attrNameLst>
                                      </p:cBhvr>
                                      <p:to>
                                        <p:strVal val="visible"/>
                                      </p:to>
                                    </p:set>
                                    <p:anim calcmode="lin" valueType="num">
                                      <p:cBhvr>
                                        <p:cTn dur="500" fill="hold" id="7"/>
                                        <p:tgtEl>
                                          <p:spTgt spid="1049901"/>
                                        </p:tgtEl>
                                        <p:attrNameLst>
                                          <p:attrName>ppt_x</p:attrName>
                                        </p:attrNameLst>
                                      </p:cBhvr>
                                      <p:tavLst>
                                        <p:tav tm="0">
                                          <p:val>
                                            <p:strVal val="#ppt_x-#ppt_w/2"/>
                                          </p:val>
                                        </p:tav>
                                        <p:tav tm="100000">
                                          <p:val>
                                            <p:strVal val="#ppt_x"/>
                                          </p:val>
                                        </p:tav>
                                      </p:tavLst>
                                    </p:anim>
                                    <p:anim calcmode="lin" valueType="num">
                                      <p:cBhvr>
                                        <p:cTn dur="500" fill="hold" id="8"/>
                                        <p:tgtEl>
                                          <p:spTgt spid="1049901"/>
                                        </p:tgtEl>
                                        <p:attrNameLst>
                                          <p:attrName>ppt_y</p:attrName>
                                        </p:attrNameLst>
                                      </p:cBhvr>
                                      <p:tavLst>
                                        <p:tav tm="0">
                                          <p:val>
                                            <p:strVal val="#ppt_y"/>
                                          </p:val>
                                        </p:tav>
                                        <p:tav tm="100000">
                                          <p:val>
                                            <p:strVal val="#ppt_y"/>
                                          </p:val>
                                        </p:tav>
                                      </p:tavLst>
                                    </p:anim>
                                    <p:anim calcmode="lin" valueType="num">
                                      <p:cBhvr>
                                        <p:cTn dur="500" fill="hold" id="9"/>
                                        <p:tgtEl>
                                          <p:spTgt spid="1049901"/>
                                        </p:tgtEl>
                                        <p:attrNameLst>
                                          <p:attrName>ppt_w</p:attrName>
                                        </p:attrNameLst>
                                      </p:cBhvr>
                                      <p:tavLst>
                                        <p:tav tm="0">
                                          <p:val>
                                            <p:fltVal val="0.0"/>
                                          </p:val>
                                        </p:tav>
                                        <p:tav tm="100000">
                                          <p:val>
                                            <p:strVal val="#ppt_w"/>
                                          </p:val>
                                        </p:tav>
                                      </p:tavLst>
                                    </p:anim>
                                    <p:anim calcmode="lin" valueType="num">
                                      <p:cBhvr>
                                        <p:cTn dur="500" fill="hold" id="10"/>
                                        <p:tgtEl>
                                          <p:spTgt spid="1049901"/>
                                        </p:tgtEl>
                                        <p:attrNameLst>
                                          <p:attrName>ppt_h</p:attrName>
                                        </p:attrNameLst>
                                      </p:cBhvr>
                                      <p:tavLst>
                                        <p:tav tm="0">
                                          <p:val>
                                            <p:strVal val="#ppt_h"/>
                                          </p:val>
                                        </p:tav>
                                        <p:tav tm="100000">
                                          <p:val>
                                            <p:strVal val="#ppt_h"/>
                                          </p:val>
                                        </p:tav>
                                      </p:tavLst>
                                    </p:anim>
                                  </p:childTnLst>
                                </p:cTn>
                              </p:par>
                            </p:childTnLst>
                          </p:cTn>
                        </p:par>
                      </p:childTnLst>
                    </p:cTn>
                  </p:par>
                  <p:par>
                    <p:cTn fill="hold" id="11" nodeType="clickPar">
                      <p:stCondLst>
                        <p:cond delay="indefinite"/>
                      </p:stCondLst>
                      <p:childTnLst>
                        <p:par>
                          <p:cTn fill="hold" id="12" nodeType="withGroup">
                            <p:stCondLst>
                              <p:cond delay="0"/>
                            </p:stCondLst>
                            <p:childTnLst>
                              <p:par>
                                <p:cTn fill="hold" grpId="0" id="13" nodeType="clickEffect" presetClass="entr" presetID="12" presetSubtype="4">
                                  <p:stCondLst>
                                    <p:cond delay="0"/>
                                  </p:stCondLst>
                                  <p:childTnLst>
                                    <p:set>
                                      <p:cBhvr>
                                        <p:cTn dur="1" fill="hold" id="15">
                                          <p:stCondLst>
                                            <p:cond delay="0"/>
                                          </p:stCondLst>
                                        </p:cTn>
                                        <p:tgtEl>
                                          <p:spTgt spid="1049902"/>
                                        </p:tgtEl>
                                        <p:attrNameLst>
                                          <p:attrName>style.visibility</p:attrName>
                                        </p:attrNameLst>
                                      </p:cBhvr>
                                      <p:to>
                                        <p:strVal val="visible"/>
                                      </p:to>
                                    </p:set>
                                    <p:animEffect transition="in" filter="slide(fromBottom)">
                                      <p:cBhvr>
                                        <p:cTn dur="500" id="16"/>
                                        <p:tgtEl>
                                          <p:spTgt spid="1049902"/>
                                        </p:tgtEl>
                                      </p:cBhvr>
                                    </p:animEffect>
                                  </p:childTnLst>
                                  <p:subTnLst>
                                    <p:audio>
                                      <p:cMediaNode mute="0" vol="50000">
                                        <p:cTn display="0" id="14" masterRel="sameClick" presetSubtype="1">
                                          <p:stCondLst>
                                            <p:cond evt="begin" delay="0">
                                              <p:tn val="13"/>
                                            </p:cond>
                                          </p:stCondLst>
                                          <p:endCondLst>
                                            <p:cond evt="onStopAudio" delay="0">
                                              <p:tgtEl>
                                                <p:sldTgt/>
                                              </p:tgtEl>
                                            </p:cond>
                                          </p:endCondLst>
                                        </p:cTn>
                                        <p:tgtEl>
                                          <p:sndTgt r:embed="rId1"/>
                                        </p:tgtEl>
                                      </p:cMediaNode>
                                    </p:audio>
                                  </p:subTnLst>
                                </p:cTn>
                              </p:par>
                            </p:childTnLst>
                          </p:cTn>
                        </p:par>
                        <p:par>
                          <p:cTn fill="hold" id="17" nodeType="afterGroup">
                            <p:stCondLst>
                              <p:cond delay="500"/>
                            </p:stCondLst>
                            <p:childTnLst>
                              <p:par>
                                <p:cTn fill="hold" grpId="0" id="18" nodeType="afterEffect" presetClass="entr" presetID="12" presetSubtype="4">
                                  <p:stCondLst>
                                    <p:cond delay="0"/>
                                  </p:stCondLst>
                                  <p:childTnLst>
                                    <p:set>
                                      <p:cBhvr>
                                        <p:cTn dur="1" fill="hold" id="19">
                                          <p:stCondLst>
                                            <p:cond delay="0"/>
                                          </p:stCondLst>
                                        </p:cTn>
                                        <p:tgtEl>
                                          <p:spTgt spid="1049903"/>
                                        </p:tgtEl>
                                        <p:attrNameLst>
                                          <p:attrName>style.visibility</p:attrName>
                                        </p:attrNameLst>
                                      </p:cBhvr>
                                      <p:to>
                                        <p:strVal val="visible"/>
                                      </p:to>
                                    </p:set>
                                    <p:animEffect transition="in" filter="slide(fromBottom)">
                                      <p:cBhvr>
                                        <p:cTn dur="500" id="20"/>
                                        <p:tgtEl>
                                          <p:spTgt spid="1049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01" grpId="0" uiExpand="0" build="whole"/>
      <p:bldP spid="1049902" grpId="0" uiExpand="0" build="whole"/>
      <p:bldP spid="1049903" grpId="0" uiExpand="0" build="whole"/>
    </p:bldLst>
  </p:timing>
</p:sld>
</file>

<file path=ppt/slides/slide42.xml><?xml version="1.0" encoding="utf-8"?>
<p:sld xmlns:a="http://schemas.openxmlformats.org/drawingml/2006/main" xmlns:r="http://schemas.openxmlformats.org/officeDocument/2006/relationships" xmlns:p="http://schemas.openxmlformats.org/presentationml/2006/main" show="1" showMasterSp="1">
  <p:cSld>
    <p:spTree>
      <p:nvGrpSpPr>
        <p:cNvPr id="178" name=""/>
        <p:cNvGrpSpPr/>
        <p:nvPr/>
      </p:nvGrpSpPr>
      <p:grpSpPr>
        <a:xfrm rot="0">
          <a:off x="0" y="0"/>
          <a:ext cx="0" cy="0"/>
          <a:chOff x="0" y="0"/>
          <a:chExt cx="0" cy="0"/>
        </a:xfrm>
      </p:grpSpPr>
      <p:sp>
        <p:nvSpPr>
          <p:cNvPr id="1049907" name="Text Box 2"/>
          <p:cNvSpPr txBox="1"/>
          <p:nvPr/>
        </p:nvSpPr>
        <p:spPr>
          <a:xfrm rot="0">
            <a:off x="566737" y="1212850"/>
            <a:ext cx="4498975"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solidFill>
                  <a:srgbClr val="990000"/>
                </a:solidFill>
                <a:latin typeface="Times New Roman" pitchFamily="18" charset="0"/>
              </a:rPr>
              <a:t>(2) </a:t>
            </a:r>
            <a:r>
              <a:rPr altLang="en-US" sz="2400" lang="zh-CN">
                <a:solidFill>
                  <a:srgbClr val="990000"/>
                </a:solidFill>
                <a:latin typeface="Times New Roman" pitchFamily="18" charset="0"/>
              </a:rPr>
              <a:t>带反馈的可编程</a:t>
            </a:r>
            <a:r>
              <a:rPr altLang="zh-CN" sz="2400" lang="en-US">
                <a:solidFill>
                  <a:srgbClr val="990000"/>
                </a:solidFill>
                <a:latin typeface="Times New Roman" pitchFamily="18" charset="0"/>
              </a:rPr>
              <a:t>I/O</a:t>
            </a:r>
            <a:r>
              <a:rPr altLang="en-US" sz="2400" lang="zh-CN">
                <a:solidFill>
                  <a:srgbClr val="990000"/>
                </a:solidFill>
                <a:latin typeface="Times New Roman" pitchFamily="18" charset="0"/>
              </a:rPr>
              <a:t>结构</a:t>
            </a:r>
          </a:p>
        </p:txBody>
      </p:sp>
      <p:sp>
        <p:nvSpPr>
          <p:cNvPr id="1049908" name="Text Box 3"/>
          <p:cNvSpPr txBox="1"/>
          <p:nvPr/>
        </p:nvSpPr>
        <p:spPr>
          <a:xfrm rot="0">
            <a:off x="557212" y="1662112"/>
            <a:ext cx="8064500"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带反馈的可编程</a:t>
            </a:r>
            <a:r>
              <a:rPr altLang="zh-CN" sz="2400" lang="en-US">
                <a:latin typeface="Times New Roman" pitchFamily="18" charset="0"/>
              </a:rPr>
              <a:t>I/O</a:t>
            </a:r>
            <a:r>
              <a:rPr altLang="en-US" sz="2400" lang="zh-CN">
                <a:latin typeface="Times New Roman" pitchFamily="18" charset="0"/>
              </a:rPr>
              <a:t>结构通常又称为异步可编程</a:t>
            </a:r>
            <a:r>
              <a:rPr altLang="zh-CN" sz="2400" lang="en-US">
                <a:latin typeface="Times New Roman" pitchFamily="18" charset="0"/>
              </a:rPr>
              <a:t>I/O</a:t>
            </a:r>
            <a:r>
              <a:rPr altLang="en-US" sz="2400" lang="zh-CN">
                <a:latin typeface="Times New Roman" pitchFamily="18" charset="0"/>
              </a:rPr>
              <a:t>结构。该类</a:t>
            </a:r>
            <a:r>
              <a:rPr altLang="zh-CN" sz="2400" lang="en-US">
                <a:latin typeface="Times New Roman" pitchFamily="18" charset="0"/>
              </a:rPr>
              <a:t>PAL</a:t>
            </a:r>
            <a:r>
              <a:rPr altLang="en-US" sz="2400" lang="zh-CN">
                <a:latin typeface="Times New Roman" pitchFamily="18" charset="0"/>
              </a:rPr>
              <a:t>器件常见产品有</a:t>
            </a:r>
            <a:r>
              <a:rPr altLang="zh-CN" sz="2400" lang="en-US">
                <a:latin typeface="Times New Roman" pitchFamily="18" charset="0"/>
              </a:rPr>
              <a:t>PAL16L8(10 </a:t>
            </a:r>
            <a:r>
              <a:rPr altLang="en-US" sz="2400" lang="zh-CN">
                <a:latin typeface="Times New Roman" pitchFamily="18" charset="0"/>
              </a:rPr>
              <a:t>个输入，</a:t>
            </a:r>
            <a:r>
              <a:rPr altLang="zh-CN" sz="2400" lang="en-US">
                <a:latin typeface="Times New Roman" pitchFamily="18" charset="0"/>
              </a:rPr>
              <a:t>8</a:t>
            </a:r>
            <a:r>
              <a:rPr altLang="en-US" sz="2400" lang="zh-CN">
                <a:latin typeface="Times New Roman" pitchFamily="18" charset="0"/>
              </a:rPr>
              <a:t>个输出，</a:t>
            </a:r>
            <a:r>
              <a:rPr altLang="zh-CN" sz="2400" lang="en-US">
                <a:latin typeface="Times New Roman" pitchFamily="18" charset="0"/>
              </a:rPr>
              <a:t>6</a:t>
            </a:r>
            <a:r>
              <a:rPr altLang="en-US" sz="2400" lang="zh-CN">
                <a:latin typeface="Times New Roman" pitchFamily="18" charset="0"/>
              </a:rPr>
              <a:t>个反馈输入</a:t>
            </a:r>
            <a:r>
              <a:rPr altLang="zh-CN" sz="2400" lang="en-US">
                <a:latin typeface="Times New Roman" pitchFamily="18" charset="0"/>
              </a:rPr>
              <a:t>)</a:t>
            </a:r>
            <a:r>
              <a:rPr altLang="en-US" sz="2400" lang="zh-CN">
                <a:latin typeface="Times New Roman" pitchFamily="18" charset="0"/>
              </a:rPr>
              <a:t>以及</a:t>
            </a:r>
            <a:r>
              <a:rPr altLang="zh-CN" sz="2400" lang="en-US">
                <a:latin typeface="Times New Roman" pitchFamily="18" charset="0"/>
              </a:rPr>
              <a:t>PAL20L10(12</a:t>
            </a:r>
            <a:r>
              <a:rPr altLang="en-US" sz="2400" lang="zh-CN">
                <a:latin typeface="Times New Roman" pitchFamily="18" charset="0"/>
              </a:rPr>
              <a:t>个输入，</a:t>
            </a:r>
            <a:r>
              <a:rPr altLang="zh-CN" sz="2400" lang="en-US">
                <a:latin typeface="Times New Roman" pitchFamily="18" charset="0"/>
              </a:rPr>
              <a:t>10</a:t>
            </a:r>
            <a:r>
              <a:rPr altLang="en-US" sz="2400" lang="zh-CN">
                <a:latin typeface="Times New Roman" pitchFamily="18" charset="0"/>
              </a:rPr>
              <a:t>个输出，</a:t>
            </a:r>
            <a:r>
              <a:rPr altLang="zh-CN" sz="2400" lang="en-US">
                <a:latin typeface="Times New Roman" pitchFamily="18" charset="0"/>
              </a:rPr>
              <a:t>8</a:t>
            </a:r>
            <a:r>
              <a:rPr altLang="en-US" sz="2400" lang="zh-CN">
                <a:latin typeface="Times New Roman" pitchFamily="18" charset="0"/>
              </a:rPr>
              <a:t>个反馈输入</a:t>
            </a:r>
            <a:r>
              <a:rPr altLang="zh-CN" sz="2400" lang="en-US">
                <a:latin typeface="Times New Roman" pitchFamily="18" charset="0"/>
              </a:rPr>
              <a:t>)</a:t>
            </a:r>
            <a:r>
              <a:rPr altLang="en-US" sz="2400" lang="zh-CN">
                <a:latin typeface="Times New Roman" pitchFamily="18" charset="0"/>
              </a:rPr>
              <a:t>。</a:t>
            </a:r>
          </a:p>
        </p:txBody>
      </p:sp>
      <p:sp>
        <p:nvSpPr>
          <p:cNvPr id="1049909" name="Text Box 4"/>
          <p:cNvSpPr txBox="1"/>
          <p:nvPr/>
        </p:nvSpPr>
        <p:spPr>
          <a:xfrm rot="0">
            <a:off x="566737" y="3678237"/>
            <a:ext cx="4876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solidFill>
                  <a:srgbClr val="990000"/>
                </a:solidFill>
                <a:latin typeface="Times New Roman" pitchFamily="18" charset="0"/>
              </a:rPr>
              <a:t>(3) </a:t>
            </a:r>
            <a:r>
              <a:rPr altLang="en-US" sz="2400" lang="zh-CN">
                <a:solidFill>
                  <a:srgbClr val="990000"/>
                </a:solidFill>
                <a:latin typeface="Times New Roman" pitchFamily="18" charset="0"/>
              </a:rPr>
              <a:t>带反馈的寄存器输出结构</a:t>
            </a:r>
            <a:r>
              <a:rPr altLang="en-US" sz="2400" lang="zh-CN">
                <a:solidFill>
                  <a:schemeClr val="lt2"/>
                </a:solidFill>
                <a:latin typeface="Times New Roman" pitchFamily="18" charset="0"/>
              </a:rPr>
              <a:t> </a:t>
            </a:r>
          </a:p>
        </p:txBody>
      </p:sp>
      <p:sp>
        <p:nvSpPr>
          <p:cNvPr id="1049910" name="Text Box 5"/>
          <p:cNvSpPr txBox="1"/>
          <p:nvPr/>
        </p:nvSpPr>
        <p:spPr>
          <a:xfrm rot="0">
            <a:off x="566737" y="4327525"/>
            <a:ext cx="793750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带反馈的寄存器输出结构使</a:t>
            </a:r>
            <a:r>
              <a:rPr altLang="zh-CN" sz="2400" lang="en-US">
                <a:latin typeface="Times New Roman" pitchFamily="18" charset="0"/>
              </a:rPr>
              <a:t>PAL</a:t>
            </a:r>
            <a:r>
              <a:rPr altLang="en-US" sz="2400" lang="zh-CN">
                <a:latin typeface="Times New Roman" pitchFamily="18" charset="0"/>
              </a:rPr>
              <a:t>构成了典型的时序网络结构。该类器件的典型产品有</a:t>
            </a:r>
            <a:r>
              <a:rPr altLang="zh-CN" sz="2400" lang="en-US">
                <a:latin typeface="Times New Roman" pitchFamily="18" charset="0"/>
              </a:rPr>
              <a:t>PAL16R8(8</a:t>
            </a:r>
            <a:r>
              <a:rPr altLang="en-US" sz="2400" lang="zh-CN">
                <a:latin typeface="Times New Roman" pitchFamily="18" charset="0"/>
              </a:rPr>
              <a:t>个输入、</a:t>
            </a:r>
            <a:r>
              <a:rPr altLang="zh-CN" sz="2400" lang="en-US">
                <a:latin typeface="Times New Roman" pitchFamily="18" charset="0"/>
              </a:rPr>
              <a:t>8</a:t>
            </a:r>
            <a:r>
              <a:rPr altLang="en-US" sz="2400" lang="zh-CN">
                <a:latin typeface="Times New Roman" pitchFamily="18" charset="0"/>
              </a:rPr>
              <a:t>个寄存器输出、</a:t>
            </a:r>
            <a:r>
              <a:rPr altLang="zh-CN" sz="2400" lang="en-US">
                <a:latin typeface="Times New Roman" pitchFamily="18" charset="0"/>
              </a:rPr>
              <a:t>8</a:t>
            </a:r>
            <a:r>
              <a:rPr altLang="en-US" sz="2400" lang="zh-CN">
                <a:latin typeface="Times New Roman" pitchFamily="18" charset="0"/>
              </a:rPr>
              <a:t>个反馈输入、</a:t>
            </a:r>
            <a:r>
              <a:rPr altLang="zh-CN" sz="2400" lang="en-US">
                <a:latin typeface="Times New Roman" pitchFamily="18" charset="0"/>
              </a:rPr>
              <a:t>1</a:t>
            </a:r>
            <a:r>
              <a:rPr altLang="en-US" sz="2400" lang="zh-CN">
                <a:latin typeface="Times New Roman" pitchFamily="18" charset="0"/>
              </a:rPr>
              <a:t>个公共时钟和</a:t>
            </a:r>
            <a:r>
              <a:rPr altLang="zh-CN" sz="2400" lang="en-US">
                <a:latin typeface="Times New Roman" pitchFamily="18" charset="0"/>
              </a:rPr>
              <a:t>1</a:t>
            </a:r>
            <a:r>
              <a:rPr altLang="en-US" sz="2400" lang="zh-CN">
                <a:latin typeface="Times New Roman" pitchFamily="18" charset="0"/>
              </a:rPr>
              <a:t>个公共选通</a:t>
            </a:r>
            <a:r>
              <a:rPr altLang="zh-CN" sz="2400" lang="en-US">
                <a:latin typeface="Times New Roman" pitchFamily="18" charset="0"/>
              </a:rPr>
              <a:t>)</a:t>
            </a:r>
            <a:r>
              <a:rPr altLang="en-US" sz="2400" lang="zh-CN">
                <a:latin typeface="Times New Roman" pitchFamily="18" charset="0"/>
              </a:rPr>
              <a:t>。</a:t>
            </a:r>
          </a:p>
        </p:txBody>
      </p:sp>
      <p:sp>
        <p:nvSpPr>
          <p:cNvPr id="104991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91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42</a:t>
            </a:fld>
            <a:endParaRPr altLang="en-US" sz="1400" lang="zh-CN">
              <a:solidFill>
                <a:srgbClr val="656565"/>
              </a:solidFill>
            </a:endParaRPr>
          </a:p>
        </p:txBody>
      </p:sp>
      <p:sp>
        <p:nvSpPr>
          <p:cNvPr id="104991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10">
                                  <p:stCondLst>
                                    <p:cond delay="0"/>
                                  </p:stCondLst>
                                  <p:childTnLst>
                                    <p:set>
                                      <p:cBhvr>
                                        <p:cTn dur="1" fill="hold" id="6">
                                          <p:stCondLst>
                                            <p:cond delay="0"/>
                                          </p:stCondLst>
                                        </p:cTn>
                                        <p:tgtEl>
                                          <p:spTgt spid="1049908"/>
                                        </p:tgtEl>
                                        <p:attrNameLst>
                                          <p:attrName>style.visibility</p:attrName>
                                        </p:attrNameLst>
                                      </p:cBhvr>
                                      <p:to>
                                        <p:strVal val="visible"/>
                                      </p:to>
                                    </p:set>
                                    <p:animEffect transition="in" filter="randombar(horizontal)">
                                      <p:cBhvr>
                                        <p:cTn dur="500" id="7"/>
                                        <p:tgtEl>
                                          <p:spTgt spid="104990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2" presetSubtype="8">
                                  <p:stCondLst>
                                    <p:cond delay="0"/>
                                  </p:stCondLst>
                                  <p:childTnLst>
                                    <p:set>
                                      <p:cBhvr>
                                        <p:cTn dur="1" fill="hold" id="12">
                                          <p:stCondLst>
                                            <p:cond delay="0"/>
                                          </p:stCondLst>
                                        </p:cTn>
                                        <p:tgtEl>
                                          <p:spTgt spid="1049909"/>
                                        </p:tgtEl>
                                        <p:attrNameLst>
                                          <p:attrName>style.visibility</p:attrName>
                                        </p:attrNameLst>
                                      </p:cBhvr>
                                      <p:to>
                                        <p:strVal val="visible"/>
                                      </p:to>
                                    </p:set>
                                    <p:animEffect transition="in" filter="wipe(left)">
                                      <p:cBhvr>
                                        <p:cTn dur="500" id="13"/>
                                        <p:tgtEl>
                                          <p:spTgt spid="1049909"/>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14" presetSubtype="10">
                                  <p:stCondLst>
                                    <p:cond delay="0"/>
                                  </p:stCondLst>
                                  <p:childTnLst>
                                    <p:set>
                                      <p:cBhvr>
                                        <p:cTn dur="1" fill="hold" id="17">
                                          <p:stCondLst>
                                            <p:cond delay="0"/>
                                          </p:stCondLst>
                                        </p:cTn>
                                        <p:tgtEl>
                                          <p:spTgt spid="1049910"/>
                                        </p:tgtEl>
                                        <p:attrNameLst>
                                          <p:attrName>style.visibility</p:attrName>
                                        </p:attrNameLst>
                                      </p:cBhvr>
                                      <p:to>
                                        <p:strVal val="visible"/>
                                      </p:to>
                                    </p:set>
                                    <p:animEffect transition="in" filter="randombar(horizontal)">
                                      <p:cBhvr>
                                        <p:cTn dur="500" id="18"/>
                                        <p:tgtEl>
                                          <p:spTgt spid="1049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08" grpId="0" uiExpand="0" build="whole"/>
      <p:bldP spid="1049909" grpId="0" uiExpand="0" build="whole"/>
      <p:bldP spid="1049910" grpId="0" uiExpand="0" build="whole"/>
    </p:bldLst>
  </p:timing>
</p:sld>
</file>

<file path=ppt/slides/slide43.xml><?xml version="1.0" encoding="utf-8"?>
<p:sld xmlns:a="http://schemas.openxmlformats.org/drawingml/2006/main" xmlns:r="http://schemas.openxmlformats.org/officeDocument/2006/relationships" xmlns:p="http://schemas.openxmlformats.org/presentationml/2006/main" show="1" showMasterSp="1">
  <p:cSld>
    <p:spTree>
      <p:nvGrpSpPr>
        <p:cNvPr id="179" name=""/>
        <p:cNvGrpSpPr/>
        <p:nvPr/>
      </p:nvGrpSpPr>
      <p:grpSpPr>
        <a:xfrm rot="0">
          <a:off x="0" y="0"/>
          <a:ext cx="0" cy="0"/>
          <a:chOff x="0" y="0"/>
          <a:chExt cx="0" cy="0"/>
        </a:xfrm>
      </p:grpSpPr>
      <p:sp>
        <p:nvSpPr>
          <p:cNvPr id="1049914" name="Text Box 2"/>
          <p:cNvSpPr txBox="1"/>
          <p:nvPr/>
        </p:nvSpPr>
        <p:spPr>
          <a:xfrm rot="0">
            <a:off x="531812" y="1223962"/>
            <a:ext cx="6019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solidFill>
                  <a:srgbClr val="990000"/>
                </a:solidFill>
                <a:latin typeface="Times New Roman" pitchFamily="18" charset="0"/>
              </a:rPr>
              <a:t>(4) </a:t>
            </a:r>
            <a:r>
              <a:rPr altLang="en-US" sz="2400" lang="zh-CN">
                <a:solidFill>
                  <a:srgbClr val="990000"/>
                </a:solidFill>
                <a:latin typeface="Times New Roman" pitchFamily="18" charset="0"/>
              </a:rPr>
              <a:t>加“异或”、带反馈的寄存器输出结构</a:t>
            </a:r>
          </a:p>
        </p:txBody>
      </p:sp>
      <p:sp>
        <p:nvSpPr>
          <p:cNvPr id="1049915" name="Text Box 3"/>
          <p:cNvSpPr txBox="1"/>
          <p:nvPr/>
        </p:nvSpPr>
        <p:spPr>
          <a:xfrm rot="0">
            <a:off x="541337" y="1833562"/>
            <a:ext cx="812641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这种结构是在带反馈寄存器输出结构的基础上增加了一个异或门，该类电路的典型产品有</a:t>
            </a:r>
            <a:r>
              <a:rPr altLang="zh-CN" sz="2400" lang="en-US">
                <a:latin typeface="Times New Roman" pitchFamily="18" charset="0"/>
              </a:rPr>
              <a:t>PAL16RP8 (8</a:t>
            </a:r>
            <a:r>
              <a:rPr altLang="en-US" sz="2400" lang="zh-CN">
                <a:latin typeface="Times New Roman" pitchFamily="18" charset="0"/>
              </a:rPr>
              <a:t>个输入，</a:t>
            </a:r>
            <a:r>
              <a:rPr altLang="zh-CN" sz="2400" lang="en-US">
                <a:latin typeface="Times New Roman" pitchFamily="18" charset="0"/>
              </a:rPr>
              <a:t>8</a:t>
            </a:r>
            <a:r>
              <a:rPr altLang="en-US" sz="2400" lang="zh-CN">
                <a:latin typeface="Times New Roman" pitchFamily="18" charset="0"/>
              </a:rPr>
              <a:t>个寄存器输出，</a:t>
            </a:r>
            <a:r>
              <a:rPr altLang="zh-CN" sz="2400" lang="en-US">
                <a:latin typeface="Times New Roman" pitchFamily="18" charset="0"/>
              </a:rPr>
              <a:t>8</a:t>
            </a:r>
            <a:r>
              <a:rPr altLang="en-US" sz="2400" lang="zh-CN">
                <a:latin typeface="Times New Roman" pitchFamily="18" charset="0"/>
              </a:rPr>
              <a:t>个反馈输入</a:t>
            </a:r>
            <a:r>
              <a:rPr altLang="zh-CN" sz="2400" lang="en-US">
                <a:latin typeface="Times New Roman" pitchFamily="18" charset="0"/>
              </a:rPr>
              <a:t>)</a:t>
            </a:r>
            <a:r>
              <a:rPr altLang="en-US" sz="2400" lang="zh-CN">
                <a:latin typeface="Times New Roman" pitchFamily="18" charset="0"/>
              </a:rPr>
              <a:t>。</a:t>
            </a:r>
          </a:p>
        </p:txBody>
      </p:sp>
      <p:sp>
        <p:nvSpPr>
          <p:cNvPr id="1049916" name="Text Box 4"/>
          <p:cNvSpPr txBox="1"/>
          <p:nvPr/>
        </p:nvSpPr>
        <p:spPr>
          <a:xfrm rot="0">
            <a:off x="522287" y="3529012"/>
            <a:ext cx="425926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solidFill>
                  <a:srgbClr val="990000"/>
                </a:solidFill>
                <a:latin typeface="Times New Roman" pitchFamily="18" charset="0"/>
              </a:rPr>
              <a:t>(5) </a:t>
            </a:r>
            <a:r>
              <a:rPr altLang="en-US" sz="2400" lang="zh-CN">
                <a:solidFill>
                  <a:srgbClr val="990000"/>
                </a:solidFill>
                <a:latin typeface="Times New Roman" pitchFamily="18" charset="0"/>
              </a:rPr>
              <a:t>算术选通反馈结构</a:t>
            </a:r>
            <a:r>
              <a:rPr altLang="en-US" sz="2400" lang="zh-CN">
                <a:solidFill>
                  <a:schemeClr val="lt2"/>
                </a:solidFill>
                <a:latin typeface="Times New Roman" pitchFamily="18" charset="0"/>
              </a:rPr>
              <a:t> </a:t>
            </a:r>
          </a:p>
        </p:txBody>
      </p:sp>
      <p:sp>
        <p:nvSpPr>
          <p:cNvPr id="1049917" name="Text Box 5"/>
          <p:cNvSpPr txBox="1"/>
          <p:nvPr/>
        </p:nvSpPr>
        <p:spPr>
          <a:xfrm rot="0">
            <a:off x="522287" y="4176712"/>
            <a:ext cx="8074025"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算术</a:t>
            </a:r>
            <a:r>
              <a:rPr altLang="zh-CN" sz="2400" lang="en-US">
                <a:latin typeface="Times New Roman" pitchFamily="18" charset="0"/>
              </a:rPr>
              <a:t>PAL</a:t>
            </a:r>
            <a:r>
              <a:rPr altLang="en-US" sz="2400" lang="zh-CN">
                <a:latin typeface="Times New Roman" pitchFamily="18" charset="0"/>
              </a:rPr>
              <a:t>是在综合前几种</a:t>
            </a:r>
            <a:r>
              <a:rPr altLang="zh-CN" sz="2400" lang="en-US">
                <a:latin typeface="Times New Roman" pitchFamily="18" charset="0"/>
              </a:rPr>
              <a:t>PAL</a:t>
            </a:r>
            <a:r>
              <a:rPr altLang="en-US" sz="2400" lang="zh-CN">
                <a:latin typeface="Times New Roman" pitchFamily="18" charset="0"/>
              </a:rPr>
              <a:t>结构特点的基础上，增加了反馈选通电路，使之能实现多种算术运算功能。算术</a:t>
            </a:r>
            <a:r>
              <a:rPr altLang="zh-CN" sz="2400" lang="en-US">
                <a:latin typeface="Times New Roman" pitchFamily="18" charset="0"/>
              </a:rPr>
              <a:t>PAL</a:t>
            </a:r>
            <a:r>
              <a:rPr altLang="en-US" sz="2400" lang="zh-CN">
                <a:latin typeface="Times New Roman" pitchFamily="18" charset="0"/>
              </a:rPr>
              <a:t>的典型产品有</a:t>
            </a:r>
            <a:r>
              <a:rPr altLang="zh-CN" sz="2400" lang="en-US">
                <a:latin typeface="Times New Roman" pitchFamily="18" charset="0"/>
              </a:rPr>
              <a:t>PAL16A4(8</a:t>
            </a:r>
            <a:r>
              <a:rPr altLang="en-US" sz="2400" lang="zh-CN">
                <a:latin typeface="Times New Roman" pitchFamily="18" charset="0"/>
              </a:rPr>
              <a:t>个输入、</a:t>
            </a:r>
            <a:r>
              <a:rPr altLang="zh-CN" sz="2400" lang="en-US">
                <a:latin typeface="Times New Roman" pitchFamily="18" charset="0"/>
              </a:rPr>
              <a:t>4</a:t>
            </a:r>
            <a:r>
              <a:rPr altLang="en-US" sz="2400" lang="zh-CN">
                <a:latin typeface="Times New Roman" pitchFamily="18" charset="0"/>
              </a:rPr>
              <a:t>个寄存器输出、</a:t>
            </a:r>
            <a:r>
              <a:rPr altLang="zh-CN" sz="2400" lang="en-US">
                <a:latin typeface="Times New Roman" pitchFamily="18" charset="0"/>
              </a:rPr>
              <a:t>4</a:t>
            </a:r>
            <a:r>
              <a:rPr altLang="en-US" sz="2400" lang="zh-CN">
                <a:latin typeface="Times New Roman" pitchFamily="18" charset="0"/>
              </a:rPr>
              <a:t>个可编程</a:t>
            </a:r>
            <a:r>
              <a:rPr altLang="zh-CN" sz="2400" lang="en-US">
                <a:latin typeface="Times New Roman" pitchFamily="18" charset="0"/>
              </a:rPr>
              <a:t>I/O</a:t>
            </a:r>
            <a:r>
              <a:rPr altLang="en-US" sz="2400" lang="zh-CN">
                <a:latin typeface="Times New Roman" pitchFamily="18" charset="0"/>
              </a:rPr>
              <a:t>输出、</a:t>
            </a:r>
            <a:r>
              <a:rPr altLang="zh-CN" sz="2400" lang="en-US">
                <a:latin typeface="Times New Roman" pitchFamily="18" charset="0"/>
              </a:rPr>
              <a:t>4</a:t>
            </a:r>
            <a:r>
              <a:rPr altLang="en-US" sz="2400" lang="zh-CN">
                <a:latin typeface="Times New Roman" pitchFamily="18" charset="0"/>
              </a:rPr>
              <a:t>个反馈输入、</a:t>
            </a:r>
            <a:r>
              <a:rPr altLang="zh-CN" sz="2400" lang="en-US">
                <a:latin typeface="Times New Roman" pitchFamily="18" charset="0"/>
              </a:rPr>
              <a:t>4</a:t>
            </a:r>
            <a:r>
              <a:rPr altLang="en-US" sz="2400" lang="zh-CN">
                <a:latin typeface="Times New Roman" pitchFamily="18" charset="0"/>
              </a:rPr>
              <a:t>个算术选通反馈输入</a:t>
            </a:r>
            <a:r>
              <a:rPr altLang="zh-CN" sz="2400" lang="en-US">
                <a:latin typeface="Times New Roman" pitchFamily="18" charset="0"/>
              </a:rPr>
              <a:t>)</a:t>
            </a:r>
            <a:r>
              <a:rPr altLang="en-US" sz="2400" lang="zh-CN">
                <a:latin typeface="Times New Roman" pitchFamily="18" charset="0"/>
              </a:rPr>
              <a:t>。</a:t>
            </a:r>
          </a:p>
        </p:txBody>
      </p:sp>
      <p:sp>
        <p:nvSpPr>
          <p:cNvPr id="104991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91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43</a:t>
            </a:fld>
            <a:endParaRPr altLang="en-US" sz="1400" lang="zh-CN">
              <a:solidFill>
                <a:srgbClr val="656565"/>
              </a:solidFill>
            </a:endParaRPr>
          </a:p>
        </p:txBody>
      </p:sp>
      <p:sp>
        <p:nvSpPr>
          <p:cNvPr id="104992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049915">
                                            <p:txEl>
                                              <p:charRg st="0" end="79"/>
                                            </p:txEl>
                                          </p:spTgt>
                                        </p:tgtEl>
                                        <p:attrNameLst>
                                          <p:attrName>style.visibility</p:attrName>
                                        </p:attrNameLst>
                                      </p:cBhvr>
                                      <p:to>
                                        <p:strVal val="visible"/>
                                      </p:to>
                                    </p:set>
                                    <p:animEffect transition="in" filter="slide(fromBottom)">
                                      <p:cBhvr>
                                        <p:cTn dur="500" id="7"/>
                                        <p:tgtEl>
                                          <p:spTgt spid="1049915">
                                            <p:txEl>
                                              <p:charRg st="0" end="79"/>
                                            </p:txEl>
                                          </p:spTgt>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2" presetSubtype="1">
                                  <p:stCondLst>
                                    <p:cond delay="0"/>
                                  </p:stCondLst>
                                  <p:childTnLst>
                                    <p:set>
                                      <p:cBhvr>
                                        <p:cTn dur="1" fill="hold" id="12">
                                          <p:stCondLst>
                                            <p:cond delay="0"/>
                                          </p:stCondLst>
                                        </p:cTn>
                                        <p:tgtEl>
                                          <p:spTgt spid="1049916"/>
                                        </p:tgtEl>
                                        <p:attrNameLst>
                                          <p:attrName>style.visibility</p:attrName>
                                        </p:attrNameLst>
                                      </p:cBhvr>
                                      <p:to>
                                        <p:strVal val="visible"/>
                                      </p:to>
                                    </p:set>
                                    <p:animEffect transition="in" filter="slide(fromTop)">
                                      <p:cBhvr>
                                        <p:cTn dur="500" id="13"/>
                                        <p:tgtEl>
                                          <p:spTgt spid="1049916"/>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12" presetSubtype="4">
                                  <p:stCondLst>
                                    <p:cond delay="0"/>
                                  </p:stCondLst>
                                  <p:childTnLst>
                                    <p:set>
                                      <p:cBhvr>
                                        <p:cTn dur="1" fill="hold" id="17">
                                          <p:stCondLst>
                                            <p:cond delay="0"/>
                                          </p:stCondLst>
                                        </p:cTn>
                                        <p:tgtEl>
                                          <p:spTgt spid="1049917"/>
                                        </p:tgtEl>
                                        <p:attrNameLst>
                                          <p:attrName>style.visibility</p:attrName>
                                        </p:attrNameLst>
                                      </p:cBhvr>
                                      <p:to>
                                        <p:strVal val="visible"/>
                                      </p:to>
                                    </p:set>
                                    <p:animEffect transition="in" filter="slide(fromBottom)">
                                      <p:cBhvr>
                                        <p:cTn dur="500" id="18"/>
                                        <p:tgtEl>
                                          <p:spTgt spid="1049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15" grpId="0" uiExpand="0" build="p" bldLvl="1"/>
      <p:bldP spid="1049916" grpId="0" uiExpand="0" build="whole"/>
      <p:bldP spid="1049917" grpId="0" uiExpand="0" build="whole"/>
    </p:bldLst>
  </p:timing>
</p:sld>
</file>

<file path=ppt/slides/slide44.xml><?xml version="1.0" encoding="utf-8"?>
<p:sld xmlns:a="http://schemas.openxmlformats.org/drawingml/2006/main" xmlns:r="http://schemas.openxmlformats.org/officeDocument/2006/relationships" xmlns:p="http://schemas.openxmlformats.org/presentationml/2006/main" show="1" showMasterSp="1">
  <p:cSld>
    <p:spTree>
      <p:nvGrpSpPr>
        <p:cNvPr id="180" name=""/>
        <p:cNvGrpSpPr/>
        <p:nvPr/>
      </p:nvGrpSpPr>
      <p:grpSpPr>
        <a:xfrm rot="0">
          <a:off x="0" y="0"/>
          <a:ext cx="0" cy="0"/>
          <a:chOff x="0" y="0"/>
          <a:chExt cx="0" cy="0"/>
        </a:xfrm>
      </p:grpSpPr>
      <p:sp>
        <p:nvSpPr>
          <p:cNvPr id="1049921" name="Text Box 2"/>
          <p:cNvSpPr txBox="1"/>
          <p:nvPr/>
        </p:nvSpPr>
        <p:spPr>
          <a:xfrm rot="0">
            <a:off x="657225" y="1150937"/>
            <a:ext cx="41275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8.2.4  </a:t>
            </a:r>
            <a:r>
              <a:rPr altLang="en-US" sz="2400" lang="zh-CN">
                <a:latin typeface="Times New Roman" pitchFamily="18" charset="0"/>
              </a:rPr>
              <a:t>通用阵列逻辑</a:t>
            </a:r>
            <a:r>
              <a:rPr altLang="zh-CN" sz="2400" lang="en-US">
                <a:latin typeface="Times New Roman" pitchFamily="18" charset="0"/>
              </a:rPr>
              <a:t>GAL</a:t>
            </a:r>
            <a:r>
              <a:rPr altLang="zh-CN" sz="2400" i="1" lang="en-US">
                <a:latin typeface="Times New Roman" pitchFamily="18" charset="0"/>
              </a:rPr>
              <a:t> </a:t>
            </a:r>
          </a:p>
        </p:txBody>
      </p:sp>
      <p:sp>
        <p:nvSpPr>
          <p:cNvPr id="1049922" name="Text Box 3"/>
          <p:cNvSpPr txBox="1"/>
          <p:nvPr/>
        </p:nvSpPr>
        <p:spPr>
          <a:xfrm rot="0">
            <a:off x="684212" y="2081212"/>
            <a:ext cx="7983537" cy="32924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5000"/>
              </a:lnSpc>
              <a:spcBef>
                <a:spcPct val="0"/>
              </a:spcBef>
              <a:buFontTx/>
              <a:buNone/>
            </a:pPr>
            <a:r>
              <a:rPr altLang="en-US" sz="2400" lang="zh-CN">
                <a:latin typeface="Times New Roman" pitchFamily="18" charset="0"/>
              </a:rPr>
              <a:t>　　</a:t>
            </a:r>
            <a:r>
              <a:rPr altLang="zh-CN" sz="2400" lang="en-US">
                <a:latin typeface="Times New Roman" pitchFamily="18" charset="0"/>
              </a:rPr>
              <a:t>GAL(Generic Array Logic)</a:t>
            </a:r>
            <a:r>
              <a:rPr altLang="en-US" sz="2400" lang="zh-CN">
                <a:latin typeface="Times New Roman" pitchFamily="18" charset="0"/>
              </a:rPr>
              <a:t>器件是</a:t>
            </a:r>
            <a:r>
              <a:rPr altLang="zh-CN" sz="2400" lang="en-US">
                <a:latin typeface="Times New Roman" pitchFamily="18" charset="0"/>
              </a:rPr>
              <a:t>1985</a:t>
            </a:r>
            <a:r>
              <a:rPr altLang="en-US" sz="2400" lang="zh-CN">
                <a:latin typeface="Times New Roman" pitchFamily="18" charset="0"/>
              </a:rPr>
              <a:t>年美国</a:t>
            </a:r>
            <a:r>
              <a:rPr altLang="zh-CN" sz="2400" lang="en-US">
                <a:latin typeface="Times New Roman" pitchFamily="18" charset="0"/>
              </a:rPr>
              <a:t>LATTICE</a:t>
            </a:r>
            <a:r>
              <a:rPr altLang="en-US" sz="2400" lang="zh-CN">
                <a:latin typeface="Times New Roman" pitchFamily="18" charset="0"/>
              </a:rPr>
              <a:t>公司开发并商品化的一种新的</a:t>
            </a:r>
            <a:r>
              <a:rPr altLang="zh-CN" sz="2400" lang="en-US">
                <a:latin typeface="Times New Roman" pitchFamily="18" charset="0"/>
              </a:rPr>
              <a:t>PLD</a:t>
            </a:r>
            <a:r>
              <a:rPr altLang="en-US" sz="2400" lang="zh-CN">
                <a:latin typeface="Times New Roman" pitchFamily="18" charset="0"/>
              </a:rPr>
              <a:t>器件。它是在</a:t>
            </a:r>
            <a:r>
              <a:rPr altLang="zh-CN" sz="2400" lang="en-US">
                <a:latin typeface="Times New Roman" pitchFamily="18" charset="0"/>
              </a:rPr>
              <a:t>PAL</a:t>
            </a:r>
            <a:r>
              <a:rPr altLang="en-US" sz="2400" lang="zh-CN">
                <a:latin typeface="Times New Roman" pitchFamily="18" charset="0"/>
              </a:rPr>
              <a:t>器件的基础上综合了</a:t>
            </a:r>
            <a:r>
              <a:rPr altLang="zh-CN" sz="2400" lang="en-US">
                <a:latin typeface="Times New Roman" pitchFamily="18" charset="0"/>
              </a:rPr>
              <a:t>E</a:t>
            </a:r>
            <a:r>
              <a:rPr altLang="zh-CN" baseline="30000" sz="2400" lang="en-US">
                <a:latin typeface="Times New Roman" pitchFamily="18" charset="0"/>
              </a:rPr>
              <a:t>2</a:t>
            </a:r>
            <a:r>
              <a:rPr altLang="en-US" sz="2400" lang="zh-CN">
                <a:latin typeface="Times New Roman" pitchFamily="18" charset="0"/>
              </a:rPr>
              <a:t>PROM和</a:t>
            </a:r>
            <a:r>
              <a:rPr altLang="zh-CN" sz="2400" lang="en-US">
                <a:latin typeface="Times New Roman" pitchFamily="18" charset="0"/>
              </a:rPr>
              <a:t>CMOS</a:t>
            </a:r>
            <a:r>
              <a:rPr altLang="en-US" sz="2400" lang="zh-CN">
                <a:latin typeface="Times New Roman" pitchFamily="18" charset="0"/>
              </a:rPr>
              <a:t>技术发展起来的一种新型技术。</a:t>
            </a:r>
            <a:br>
              <a:rPr altLang="en-US" sz="2400" lang="zh-CN">
                <a:latin typeface="Times New Roman" pitchFamily="18" charset="0"/>
              </a:rPr>
            </a:br>
            <a:r>
              <a:rPr altLang="en-US" sz="2400" lang="zh-CN">
                <a:latin typeface="Times New Roman" pitchFamily="18" charset="0"/>
              </a:rPr>
              <a:t>　　</a:t>
            </a:r>
            <a:r>
              <a:rPr altLang="zh-CN" sz="2400" lang="en-US">
                <a:latin typeface="Times New Roman" pitchFamily="18" charset="0"/>
              </a:rPr>
              <a:t>GAL</a:t>
            </a:r>
            <a:r>
              <a:rPr altLang="en-US" sz="2400" lang="zh-CN">
                <a:latin typeface="Times New Roman" pitchFamily="18" charset="0"/>
              </a:rPr>
              <a:t>器件具有</a:t>
            </a:r>
            <a:r>
              <a:rPr altLang="zh-CN" sz="2400" lang="en-US">
                <a:latin typeface="Times New Roman" pitchFamily="18" charset="0"/>
              </a:rPr>
              <a:t>PAL</a:t>
            </a:r>
            <a:r>
              <a:rPr altLang="en-US" sz="2400" lang="zh-CN">
                <a:latin typeface="Times New Roman" pitchFamily="18" charset="0"/>
              </a:rPr>
              <a:t>器件所没有的可擦除、可重写及结构可组态等特点。这些特点形成了器件的可测试性和高可靠性，且具有更大的灵活性。</a:t>
            </a:r>
          </a:p>
        </p:txBody>
      </p:sp>
      <p:sp>
        <p:nvSpPr>
          <p:cNvPr id="104992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92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44</a:t>
            </a:fld>
            <a:endParaRPr altLang="en-US" sz="1400" lang="zh-CN">
              <a:solidFill>
                <a:srgbClr val="656565"/>
              </a:solidFill>
            </a:endParaRPr>
          </a:p>
        </p:txBody>
      </p:sp>
      <p:sp>
        <p:nvSpPr>
          <p:cNvPr id="104992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32">
                                  <p:stCondLst>
                                    <p:cond delay="0"/>
                                  </p:stCondLst>
                                  <p:childTnLst>
                                    <p:set>
                                      <p:cBhvr>
                                        <p:cTn dur="1" fill="hold" id="6">
                                          <p:stCondLst>
                                            <p:cond delay="0"/>
                                          </p:stCondLst>
                                        </p:cTn>
                                        <p:tgtEl>
                                          <p:spTgt spid="1049922"/>
                                        </p:tgtEl>
                                        <p:attrNameLst>
                                          <p:attrName>style.visibility</p:attrName>
                                        </p:attrNameLst>
                                      </p:cBhvr>
                                      <p:to>
                                        <p:strVal val="visible"/>
                                      </p:to>
                                    </p:set>
                                    <p:animEffect transition="in" filter="box(out)">
                                      <p:cBhvr>
                                        <p:cTn dur="500" id="7"/>
                                        <p:tgtEl>
                                          <p:spTgt spid="1049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22" grpId="0" uiExpand="0" build="whole"/>
    </p:bldLst>
  </p:timing>
</p:sld>
</file>

<file path=ppt/slides/slide45.xml><?xml version="1.0" encoding="utf-8"?>
<p:sld xmlns:a="http://schemas.openxmlformats.org/drawingml/2006/main" xmlns:r="http://schemas.openxmlformats.org/officeDocument/2006/relationships" xmlns:p="http://schemas.openxmlformats.org/presentationml/2006/main" show="1" showMasterSp="1">
  <p:cSld>
    <p:spTree>
      <p:nvGrpSpPr>
        <p:cNvPr id="181" name=""/>
        <p:cNvGrpSpPr/>
        <p:nvPr/>
      </p:nvGrpSpPr>
      <p:grpSpPr>
        <a:xfrm rot="0">
          <a:off x="0" y="0"/>
          <a:ext cx="0" cy="0"/>
          <a:chOff x="0" y="0"/>
          <a:chExt cx="0" cy="0"/>
        </a:xfrm>
      </p:grpSpPr>
      <p:sp>
        <p:nvSpPr>
          <p:cNvPr id="1049926" name="Text Box 2"/>
          <p:cNvSpPr txBox="1"/>
          <p:nvPr/>
        </p:nvSpPr>
        <p:spPr>
          <a:xfrm rot="0">
            <a:off x="603250" y="1292225"/>
            <a:ext cx="41036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GAL</a:t>
            </a:r>
            <a:r>
              <a:rPr altLang="en-US" sz="2400" lang="zh-CN">
                <a:latin typeface="Times New Roman" pitchFamily="18" charset="0"/>
              </a:rPr>
              <a:t>的基本逻辑结构</a:t>
            </a:r>
          </a:p>
        </p:txBody>
      </p:sp>
      <p:sp>
        <p:nvSpPr>
          <p:cNvPr id="1049927" name="Text Box 3"/>
          <p:cNvSpPr txBox="1"/>
          <p:nvPr/>
        </p:nvSpPr>
        <p:spPr>
          <a:xfrm rot="0">
            <a:off x="574675" y="2165350"/>
            <a:ext cx="8047037"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GAL16V8</a:t>
            </a:r>
            <a:r>
              <a:rPr altLang="en-US" sz="2400" lang="zh-CN">
                <a:latin typeface="Times New Roman" pitchFamily="18" charset="0"/>
              </a:rPr>
              <a:t>芯片是一种具有</a:t>
            </a:r>
            <a:r>
              <a:rPr altLang="zh-CN" sz="2400" lang="en-US">
                <a:latin typeface="Times New Roman" pitchFamily="18" charset="0"/>
              </a:rPr>
              <a:t>8</a:t>
            </a:r>
            <a:r>
              <a:rPr altLang="en-US" sz="2400" lang="zh-CN">
                <a:latin typeface="Times New Roman" pitchFamily="18" charset="0"/>
              </a:rPr>
              <a:t>个固定输入引脚、最多可达</a:t>
            </a:r>
            <a:r>
              <a:rPr altLang="zh-CN" sz="2400" lang="en-US">
                <a:latin typeface="Times New Roman" pitchFamily="18" charset="0"/>
              </a:rPr>
              <a:t>16</a:t>
            </a:r>
            <a:r>
              <a:rPr altLang="en-US" sz="2400" lang="zh-CN">
                <a:latin typeface="Times New Roman" pitchFamily="18" charset="0"/>
              </a:rPr>
              <a:t>个输入引脚，</a:t>
            </a:r>
            <a:r>
              <a:rPr altLang="zh-CN" sz="2400" lang="en-US">
                <a:latin typeface="Times New Roman" pitchFamily="18" charset="0"/>
              </a:rPr>
              <a:t>8</a:t>
            </a:r>
            <a:r>
              <a:rPr altLang="en-US" sz="2400" lang="zh-CN">
                <a:latin typeface="Times New Roman" pitchFamily="18" charset="0"/>
              </a:rPr>
              <a:t>个输出引脚，输出可编程的普通型</a:t>
            </a:r>
            <a:r>
              <a:rPr altLang="zh-CN" sz="2400" lang="en-US">
                <a:latin typeface="Times New Roman" pitchFamily="18" charset="0"/>
              </a:rPr>
              <a:t>GAL</a:t>
            </a:r>
            <a:r>
              <a:rPr altLang="en-US" sz="2400" lang="zh-CN">
                <a:latin typeface="Times New Roman" pitchFamily="18" charset="0"/>
              </a:rPr>
              <a:t>。</a:t>
            </a:r>
          </a:p>
        </p:txBody>
      </p:sp>
      <p:sp>
        <p:nvSpPr>
          <p:cNvPr id="1049928" name="Text Box 4"/>
          <p:cNvSpPr txBox="1"/>
          <p:nvPr/>
        </p:nvSpPr>
        <p:spPr>
          <a:xfrm rot="0">
            <a:off x="574675" y="3317875"/>
            <a:ext cx="8047037"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b="1" sz="2400" lang="zh-CN">
                <a:solidFill>
                  <a:srgbClr val="CC3300"/>
                </a:solidFill>
                <a:latin typeface="Times New Roman" pitchFamily="18" charset="0"/>
              </a:rPr>
              <a:t>　　组成</a:t>
            </a:r>
            <a:r>
              <a:rPr altLang="zh-CN" b="1" sz="2400" lang="en-US">
                <a:solidFill>
                  <a:srgbClr val="CC3300"/>
                </a:solidFill>
                <a:latin typeface="Times New Roman" pitchFamily="18" charset="0"/>
              </a:rPr>
              <a:t>:</a:t>
            </a:r>
            <a:r>
              <a:rPr altLang="en-US" sz="2400" lang="zh-CN">
                <a:solidFill>
                  <a:schemeClr val="lt2"/>
                </a:solidFill>
                <a:latin typeface="Times New Roman" pitchFamily="18" charset="0"/>
              </a:rPr>
              <a:t> 由</a:t>
            </a:r>
            <a:r>
              <a:rPr altLang="zh-CN" sz="2400" lang="en-US">
                <a:solidFill>
                  <a:schemeClr val="lt2"/>
                </a:solidFill>
                <a:latin typeface="Times New Roman" pitchFamily="18" charset="0"/>
              </a:rPr>
              <a:t>8</a:t>
            </a:r>
            <a:r>
              <a:rPr altLang="en-US" sz="2400" lang="zh-CN">
                <a:solidFill>
                  <a:schemeClr val="lt2"/>
                </a:solidFill>
                <a:latin typeface="Times New Roman" pitchFamily="18" charset="0"/>
              </a:rPr>
              <a:t>个输入缓冲器、</a:t>
            </a:r>
            <a:r>
              <a:rPr altLang="zh-CN" sz="2400" lang="en-US">
                <a:solidFill>
                  <a:schemeClr val="lt2"/>
                </a:solidFill>
                <a:latin typeface="Times New Roman" pitchFamily="18" charset="0"/>
              </a:rPr>
              <a:t>8</a:t>
            </a:r>
            <a:r>
              <a:rPr altLang="en-US" sz="2400" lang="zh-CN">
                <a:solidFill>
                  <a:schemeClr val="lt2"/>
                </a:solidFill>
                <a:latin typeface="Times New Roman" pitchFamily="18" charset="0"/>
              </a:rPr>
              <a:t>个反馈输入缓冲器、</a:t>
            </a:r>
            <a:r>
              <a:rPr altLang="zh-CN" sz="2400" lang="en-US">
                <a:solidFill>
                  <a:schemeClr val="lt2"/>
                </a:solidFill>
                <a:latin typeface="Times New Roman" pitchFamily="18" charset="0"/>
              </a:rPr>
              <a:t>8</a:t>
            </a:r>
            <a:r>
              <a:rPr altLang="en-US" sz="2400" lang="zh-CN">
                <a:solidFill>
                  <a:schemeClr val="lt2"/>
                </a:solidFill>
                <a:latin typeface="Times New Roman" pitchFamily="18" charset="0"/>
              </a:rPr>
              <a:t>个输出逻辑宏单元</a:t>
            </a:r>
            <a:r>
              <a:rPr altLang="zh-CN" sz="2400" lang="en-US">
                <a:solidFill>
                  <a:schemeClr val="lt2"/>
                </a:solidFill>
                <a:latin typeface="Times New Roman" pitchFamily="18" charset="0"/>
              </a:rPr>
              <a:t>OLMC</a:t>
            </a:r>
            <a:r>
              <a:rPr altLang="en-US" sz="2400" lang="zh-CN">
                <a:solidFill>
                  <a:schemeClr val="lt2"/>
                </a:solidFill>
                <a:latin typeface="Times New Roman" pitchFamily="18" charset="0"/>
              </a:rPr>
              <a:t>，</a:t>
            </a:r>
            <a:r>
              <a:rPr altLang="zh-CN" sz="2400" lang="en-US">
                <a:solidFill>
                  <a:schemeClr val="lt2"/>
                </a:solidFill>
                <a:latin typeface="Times New Roman" pitchFamily="18" charset="0"/>
              </a:rPr>
              <a:t>8</a:t>
            </a:r>
            <a:r>
              <a:rPr altLang="en-US" sz="2400" lang="zh-CN">
                <a:solidFill>
                  <a:schemeClr val="lt2"/>
                </a:solidFill>
                <a:latin typeface="Times New Roman" pitchFamily="18" charset="0"/>
              </a:rPr>
              <a:t>个输出三态缓冲器、“与”阵列以及系统时钟、输出选通信号等组成。</a:t>
            </a:r>
          </a:p>
        </p:txBody>
      </p:sp>
      <p:sp>
        <p:nvSpPr>
          <p:cNvPr id="104992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93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45</a:t>
            </a:fld>
            <a:endParaRPr altLang="en-US" sz="1400" lang="zh-CN">
              <a:solidFill>
                <a:srgbClr val="656565"/>
              </a:solidFill>
            </a:endParaRPr>
          </a:p>
        </p:txBody>
      </p:sp>
      <p:sp>
        <p:nvSpPr>
          <p:cNvPr id="104993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3" presetSubtype="10">
                                  <p:stCondLst>
                                    <p:cond delay="0"/>
                                  </p:stCondLst>
                                  <p:childTnLst>
                                    <p:set>
                                      <p:cBhvr>
                                        <p:cTn dur="1" fill="hold" id="6">
                                          <p:stCondLst>
                                            <p:cond delay="0"/>
                                          </p:stCondLst>
                                        </p:cTn>
                                        <p:tgtEl>
                                          <p:spTgt spid="1049927"/>
                                        </p:tgtEl>
                                        <p:attrNameLst>
                                          <p:attrName>style.visibility</p:attrName>
                                        </p:attrNameLst>
                                      </p:cBhvr>
                                      <p:to>
                                        <p:strVal val="visible"/>
                                      </p:to>
                                    </p:set>
                                    <p:animEffect transition="in" filter="blinds(horizontal)">
                                      <p:cBhvr>
                                        <p:cTn dur="500" id="7"/>
                                        <p:tgtEl>
                                          <p:spTgt spid="1049927"/>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4" presetSubtype="10">
                                  <p:stCondLst>
                                    <p:cond delay="0"/>
                                  </p:stCondLst>
                                  <p:childTnLst>
                                    <p:set>
                                      <p:cBhvr>
                                        <p:cTn dur="1" fill="hold" id="12">
                                          <p:stCondLst>
                                            <p:cond delay="0"/>
                                          </p:stCondLst>
                                        </p:cTn>
                                        <p:tgtEl>
                                          <p:spTgt spid="1049928"/>
                                        </p:tgtEl>
                                        <p:attrNameLst>
                                          <p:attrName>style.visibility</p:attrName>
                                        </p:attrNameLst>
                                      </p:cBhvr>
                                      <p:to>
                                        <p:strVal val="visible"/>
                                      </p:to>
                                    </p:set>
                                    <p:animEffect transition="in" filter="randombar(horizontal)">
                                      <p:cBhvr>
                                        <p:cTn dur="500" id="13"/>
                                        <p:tgtEl>
                                          <p:spTgt spid="1049928"/>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27" grpId="0" uiExpand="0" build="whole"/>
      <p:bldP spid="1049928" grpId="0" uiExpand="0" build="whole"/>
    </p:bldLst>
  </p:timing>
</p:sld>
</file>

<file path=ppt/slides/slide46.xml><?xml version="1.0" encoding="utf-8"?>
<p:sld xmlns:a="http://schemas.openxmlformats.org/drawingml/2006/main" xmlns:r="http://schemas.openxmlformats.org/officeDocument/2006/relationships" xmlns:p="http://schemas.openxmlformats.org/presentationml/2006/main" show="1" showMasterSp="1">
  <p:cSld>
    <p:spTree>
      <p:nvGrpSpPr>
        <p:cNvPr id="182" name=""/>
        <p:cNvGrpSpPr/>
        <p:nvPr/>
      </p:nvGrpSpPr>
      <p:grpSpPr>
        <a:xfrm rot="0">
          <a:off x="0" y="0"/>
          <a:ext cx="0" cy="0"/>
          <a:chOff x="0" y="0"/>
          <a:chExt cx="0" cy="0"/>
        </a:xfrm>
      </p:grpSpPr>
      <p:sp>
        <p:nvSpPr>
          <p:cNvPr id="1049932" name="Text Box 2"/>
          <p:cNvSpPr txBox="1"/>
          <p:nvPr/>
        </p:nvSpPr>
        <p:spPr>
          <a:xfrm rot="0">
            <a:off x="701675" y="981075"/>
            <a:ext cx="3656012"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2. </a:t>
            </a:r>
            <a:r>
              <a:rPr altLang="en-US" sz="2400" lang="zh-CN">
                <a:latin typeface="Times New Roman" pitchFamily="18" charset="0"/>
              </a:rPr>
              <a:t>输出逻辑宏单元</a:t>
            </a:r>
            <a:r>
              <a:rPr altLang="zh-CN" sz="2400" lang="en-US">
                <a:latin typeface="Times New Roman" pitchFamily="18" charset="0"/>
              </a:rPr>
              <a:t>OLMC</a:t>
            </a:r>
            <a:r>
              <a:rPr altLang="zh-CN" b="1" sz="2400" lang="en-US">
                <a:solidFill>
                  <a:schemeClr val="lt2"/>
                </a:solidFill>
                <a:latin typeface="Times New Roman" pitchFamily="18" charset="0"/>
              </a:rPr>
              <a:t> </a:t>
            </a:r>
          </a:p>
        </p:txBody>
      </p:sp>
      <p:sp>
        <p:nvSpPr>
          <p:cNvPr id="1049933" name="Text Box 3"/>
          <p:cNvSpPr txBox="1"/>
          <p:nvPr/>
        </p:nvSpPr>
        <p:spPr>
          <a:xfrm rot="0">
            <a:off x="741362" y="1338262"/>
            <a:ext cx="7970837"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OLMC</a:t>
            </a:r>
            <a:r>
              <a:rPr altLang="en-US" sz="2400" lang="zh-CN">
                <a:latin typeface="Times New Roman" pitchFamily="18" charset="0"/>
              </a:rPr>
              <a:t>由一个</a:t>
            </a:r>
            <a:r>
              <a:rPr altLang="zh-CN" sz="2400" lang="en-US">
                <a:latin typeface="Times New Roman" pitchFamily="18" charset="0"/>
              </a:rPr>
              <a:t>8</a:t>
            </a:r>
            <a:r>
              <a:rPr altLang="en-US" sz="2400" lang="zh-CN">
                <a:latin typeface="Times New Roman" pitchFamily="18" charset="0"/>
              </a:rPr>
              <a:t>输入或门、极性选择异或门、</a:t>
            </a:r>
            <a:r>
              <a:rPr altLang="zh-CN" sz="2400" lang="en-US">
                <a:latin typeface="Times New Roman" pitchFamily="18" charset="0"/>
              </a:rPr>
              <a:t>D</a:t>
            </a:r>
            <a:r>
              <a:rPr altLang="en-US" sz="2400" lang="zh-CN">
                <a:latin typeface="Times New Roman" pitchFamily="18" charset="0"/>
              </a:rPr>
              <a:t>触发器、</a:t>
            </a:r>
            <a:r>
              <a:rPr altLang="zh-CN" sz="2400" lang="en-US">
                <a:latin typeface="Times New Roman" pitchFamily="18" charset="0"/>
              </a:rPr>
              <a:t>4</a:t>
            </a:r>
            <a:r>
              <a:rPr altLang="en-US" sz="2400" lang="zh-CN">
                <a:latin typeface="Times New Roman" pitchFamily="18" charset="0"/>
              </a:rPr>
              <a:t>个多路选择器等组成。其结构如下图所示。</a:t>
            </a:r>
          </a:p>
        </p:txBody>
      </p:sp>
      <p:pic>
        <p:nvPicPr>
          <p:cNvPr id="2097179" name="Picture 4" descr="8-29"/>
          <p:cNvPicPr>
            <a:picLocks/>
          </p:cNvPicPr>
          <p:nvPr/>
        </p:nvPicPr>
        <p:blipFill>
          <a:blip xmlns:r="http://schemas.openxmlformats.org/officeDocument/2006/relationships" r:embed="rId1">
            <a:lum bright="-72000" contrast="12000"/>
          </a:blip>
          <a:srcRect l="0" t="0" r="0" b="0"/>
          <a:stretch>
            <a:fillRect/>
          </a:stretch>
        </p:blipFill>
        <p:spPr>
          <a:xfrm rot="0">
            <a:off x="1493837" y="2276475"/>
            <a:ext cx="6102350" cy="4235450"/>
          </a:xfrm>
          <a:prstGeom prst="rect"/>
          <a:noFill/>
          <a:ln>
            <a:noFill/>
          </a:ln>
        </p:spPr>
      </p:pic>
      <p:sp>
        <p:nvSpPr>
          <p:cNvPr id="104993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222268"/>
                </a:solidFill>
                <a:latin typeface="微软雅黑" pitchFamily="34" charset="-122"/>
                <a:ea typeface="微软雅黑" pitchFamily="34" charset="-122"/>
              </a:rPr>
              <a:t>低密度可编程逻辑器件</a:t>
            </a:r>
          </a:p>
        </p:txBody>
      </p:sp>
      <p:sp>
        <p:nvSpPr>
          <p:cNvPr id="104993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46</a:t>
            </a:fld>
            <a:endParaRPr altLang="en-US" sz="1400" lang="zh-CN">
              <a:solidFill>
                <a:srgbClr val="656565"/>
              </a:solidFill>
            </a:endParaRPr>
          </a:p>
        </p:txBody>
      </p:sp>
      <p:sp>
        <p:nvSpPr>
          <p:cNvPr id="104993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10">
                                  <p:stCondLst>
                                    <p:cond delay="0"/>
                                  </p:stCondLst>
                                  <p:childTnLst>
                                    <p:set>
                                      <p:cBhvr>
                                        <p:cTn dur="1" fill="hold" id="6">
                                          <p:stCondLst>
                                            <p:cond delay="0"/>
                                          </p:stCondLst>
                                        </p:cTn>
                                        <p:tgtEl>
                                          <p:spTgt spid="1049933"/>
                                        </p:tgtEl>
                                        <p:attrNameLst>
                                          <p:attrName>style.visibility</p:attrName>
                                        </p:attrNameLst>
                                      </p:cBhvr>
                                      <p:to>
                                        <p:strVal val="visible"/>
                                      </p:to>
                                    </p:set>
                                    <p:animEffect transition="in" filter="randombar(horizontal)">
                                      <p:cBhvr>
                                        <p:cTn dur="500" id="7"/>
                                        <p:tgtEl>
                                          <p:spTgt spid="1049933"/>
                                        </p:tgtEl>
                                      </p:cBhvr>
                                    </p:animEffect>
                                  </p:childTnLst>
                                </p:cTn>
                              </p:par>
                            </p:childTnLst>
                          </p:cTn>
                        </p:par>
                        <p:par>
                          <p:cTn fill="hold" id="8" nodeType="afterGroup">
                            <p:stCondLst>
                              <p:cond delay="500"/>
                            </p:stCondLst>
                            <p:childTnLst>
                              <p:par>
                                <p:cTn fill="hold" id="9" nodeType="afterEffect" presetClass="entr" presetID="2" presetSubtype="4">
                                  <p:stCondLst>
                                    <p:cond delay="0"/>
                                  </p:stCondLst>
                                  <p:childTnLst>
                                    <p:set>
                                      <p:cBhvr>
                                        <p:cTn dur="1" fill="hold" id="11">
                                          <p:stCondLst>
                                            <p:cond delay="0"/>
                                          </p:stCondLst>
                                        </p:cTn>
                                        <p:tgtEl>
                                          <p:spTgt spid="2097179"/>
                                        </p:tgtEl>
                                        <p:attrNameLst>
                                          <p:attrName>style.visibility</p:attrName>
                                        </p:attrNameLst>
                                      </p:cBhvr>
                                      <p:to>
                                        <p:strVal val="visible"/>
                                      </p:to>
                                    </p:set>
                                    <p:anim calcmode="lin" valueType="num">
                                      <p:cBhvr additive="base">
                                        <p:cTn dur="500" fill="hold" id="12"/>
                                        <p:tgtEl>
                                          <p:spTgt spid="2097179"/>
                                        </p:tgtEl>
                                        <p:attrNameLst>
                                          <p:attrName>ppt_x</p:attrName>
                                        </p:attrNameLst>
                                      </p:cBhvr>
                                      <p:tavLst>
                                        <p:tav tm="0">
                                          <p:val>
                                            <p:strVal val="#ppt_x"/>
                                          </p:val>
                                        </p:tav>
                                        <p:tav tm="100000">
                                          <p:val>
                                            <p:strVal val="#ppt_x"/>
                                          </p:val>
                                        </p:tav>
                                      </p:tavLst>
                                    </p:anim>
                                    <p:anim calcmode="lin" valueType="num">
                                      <p:cBhvr additive="base">
                                        <p:cTn dur="500" fill="hold" id="13"/>
                                        <p:tgtEl>
                                          <p:spTgt spid="2097179"/>
                                        </p:tgtEl>
                                        <p:attrNameLst>
                                          <p:attrName>ppt_y</p:attrName>
                                        </p:attrNameLst>
                                      </p:cBhvr>
                                      <p:tavLst>
                                        <p:tav tm="0">
                                          <p:val>
                                            <p:strVal val="1+#ppt_h/2"/>
                                          </p:val>
                                        </p:tav>
                                        <p:tav tm="100000">
                                          <p:val>
                                            <p:strVal val="#ppt_y"/>
                                          </p:val>
                                        </p:tav>
                                      </p:tavLst>
                                    </p:anim>
                                  </p:childTnLst>
                                  <p:subTnLst>
                                    <p:audio>
                                      <p:cMediaNode mute="0" vol="50000">
                                        <p:cTn display="0" id="10" masterRel="sameClick" presetSubtype="1">
                                          <p:stCondLst>
                                            <p:cond evt="begin" delay="0">
                                              <p:tn val="9"/>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33" grpId="0" uiExpand="0" build="whole"/>
    </p:bldLst>
  </p:timing>
</p:sld>
</file>

<file path=ppt/slides/slide47.xml><?xml version="1.0" encoding="utf-8"?>
<p:sld xmlns:a="http://schemas.openxmlformats.org/drawingml/2006/main" xmlns:r="http://schemas.openxmlformats.org/officeDocument/2006/relationships" xmlns:p="http://schemas.openxmlformats.org/presentationml/2006/main" showMasterSp="1">
  <p:cSld>
    <p:spTree>
      <p:nvGrpSpPr>
        <p:cNvPr id="183" name=""/>
        <p:cNvGrpSpPr/>
        <p:nvPr/>
      </p:nvGrpSpPr>
      <p:grpSpPr>
        <a:xfrm rot="0">
          <a:off x="0" y="0"/>
          <a:ext cx="0" cy="0"/>
          <a:chOff x="0" y="0"/>
          <a:chExt cx="0" cy="0"/>
        </a:xfrm>
      </p:grpSpPr>
      <p:sp>
        <p:nvSpPr>
          <p:cNvPr id="1049937"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938"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低密度可编程逻辑器件</a:t>
            </a:r>
          </a:p>
        </p:txBody>
      </p:sp>
      <p:sp>
        <p:nvSpPr>
          <p:cNvPr id="1049939"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940"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a:t>
            </a:r>
            <a:r>
              <a:rPr altLang="zh-CN" b="1" sz="3000" lang="en-US">
                <a:solidFill>
                  <a:srgbClr val="17347D"/>
                </a:solidFill>
                <a:latin typeface="微软雅黑" pitchFamily="34" charset="-122"/>
                <a:ea typeface="微软雅黑" pitchFamily="34" charset="-122"/>
              </a:rPr>
              <a:t>PLD </a:t>
            </a:r>
            <a:r>
              <a:rPr altLang="en-US" b="1" sz="3000" lang="zh-CN">
                <a:solidFill>
                  <a:srgbClr val="17347D"/>
                </a:solidFill>
                <a:latin typeface="微软雅黑" pitchFamily="34" charset="-122"/>
                <a:ea typeface="微软雅黑" pitchFamily="34" charset="-122"/>
              </a:rPr>
              <a:t>概述</a:t>
            </a:r>
          </a:p>
        </p:txBody>
      </p:sp>
      <p:sp>
        <p:nvSpPr>
          <p:cNvPr id="1049941"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942"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高密度可编程逻辑器件</a:t>
            </a:r>
          </a:p>
        </p:txBody>
      </p:sp>
      <p:sp>
        <p:nvSpPr>
          <p:cNvPr id="1049943" name="AutoShape 40"/>
          <p:cNvSpPr/>
          <p:nvPr/>
        </p:nvSpPr>
        <p:spPr bwMode="gray">
          <a:xfrm rot="0">
            <a:off x="976312" y="4398962"/>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944" name="Text Box 42"/>
          <p:cNvSpPr txBox="1"/>
          <p:nvPr/>
        </p:nvSpPr>
        <p:spPr bwMode="gray">
          <a:xfrm rot="0">
            <a:off x="1250950" y="4410075"/>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在系统编程技术简介</a:t>
            </a:r>
          </a:p>
        </p:txBody>
      </p:sp>
      <p:sp>
        <p:nvSpPr>
          <p:cNvPr id="1049945"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49946"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47</a:t>
            </a:fld>
            <a:endParaRPr altLang="en-US" sz="1400" lang="zh-CN">
              <a:solidFill>
                <a:srgbClr val="656565"/>
              </a:solidFill>
            </a:endParaRPr>
          </a:p>
        </p:txBody>
      </p:sp>
      <p:sp>
        <p:nvSpPr>
          <p:cNvPr id="1049947"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948"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2</a:t>
            </a:r>
          </a:p>
        </p:txBody>
      </p:sp>
      <p:sp>
        <p:nvSpPr>
          <p:cNvPr id="1049949"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950" name="Text Box 53"/>
          <p:cNvSpPr txBox="1"/>
          <p:nvPr/>
        </p:nvSpPr>
        <p:spPr bwMode="gray">
          <a:xfrm rot="0">
            <a:off x="687387" y="1601787"/>
            <a:ext cx="398462" cy="554037"/>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1</a:t>
            </a:r>
          </a:p>
        </p:txBody>
      </p:sp>
      <p:sp>
        <p:nvSpPr>
          <p:cNvPr id="1049951"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952"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3</a:t>
            </a:r>
          </a:p>
        </p:txBody>
      </p:sp>
      <p:sp>
        <p:nvSpPr>
          <p:cNvPr id="1049953" name="AutoShape 6"/>
          <p:cNvSpPr/>
          <p:nvPr/>
        </p:nvSpPr>
        <p:spPr>
          <a:xfrm rot="0">
            <a:off x="7596187" y="3533775"/>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zh-CN" sz="3000" lang="zh-CN">
              <a:solidFill>
                <a:srgbClr val="77B7E7"/>
              </a:solidFill>
            </a:endParaRPr>
          </a:p>
        </p:txBody>
      </p:sp>
      <p:sp>
        <p:nvSpPr>
          <p:cNvPr id="1049954" name="AutoShape 41"/>
          <p:cNvSpPr/>
          <p:nvPr/>
        </p:nvSpPr>
        <p:spPr bwMode="gray">
          <a:xfrm rot="0">
            <a:off x="517525" y="4254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49955" name="Text Box 43"/>
          <p:cNvSpPr txBox="1"/>
          <p:nvPr/>
        </p:nvSpPr>
        <p:spPr bwMode="gray">
          <a:xfrm rot="0">
            <a:off x="703262" y="4445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4</a:t>
            </a:r>
          </a:p>
        </p:txBody>
      </p:sp>
      <p:sp>
        <p:nvSpPr>
          <p:cNvPr id="1049956" name="页脚占位符 2"/>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49953"/>
                                        </p:tgtEl>
                                        <p:attrNameLst>
                                          <p:attrName>style.visibility</p:attrName>
                                        </p:attrNameLst>
                                      </p:cBhvr>
                                      <p:to>
                                        <p:strVal val="visible"/>
                                      </p:to>
                                    </p:set>
                                    <p:anim calcmode="lin" valueType="num">
                                      <p:cBhvr additive="base">
                                        <p:cTn dur="500" fill="hold" id="7"/>
                                        <p:tgtEl>
                                          <p:spTgt spid="1049953"/>
                                        </p:tgtEl>
                                        <p:attrNameLst>
                                          <p:attrName>ppt_x</p:attrName>
                                        </p:attrNameLst>
                                      </p:cBhvr>
                                      <p:tavLst>
                                        <p:tav tm="0">
                                          <p:val>
                                            <p:strVal val="1+#ppt_w/2"/>
                                          </p:val>
                                        </p:tav>
                                        <p:tav tm="100000">
                                          <p:val>
                                            <p:strVal val="#ppt_x"/>
                                          </p:val>
                                        </p:tav>
                                      </p:tavLst>
                                    </p:anim>
                                    <p:anim calcmode="lin" valueType="num">
                                      <p:cBhvr additive="base">
                                        <p:cTn dur="500" fill="hold" id="8"/>
                                        <p:tgtEl>
                                          <p:spTgt spid="10499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53" grpId="0" uiExpand="0" build="whole"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1">
  <p:cSld>
    <p:spTree>
      <p:nvGrpSpPr>
        <p:cNvPr id="184" name=""/>
        <p:cNvGrpSpPr/>
        <p:nvPr/>
      </p:nvGrpSpPr>
      <p:grpSpPr>
        <a:xfrm rot="0">
          <a:off x="0" y="0"/>
          <a:ext cx="0" cy="0"/>
          <a:chOff x="0" y="0"/>
          <a:chExt cx="0" cy="0"/>
        </a:xfrm>
      </p:grpSpPr>
      <p:sp>
        <p:nvSpPr>
          <p:cNvPr id="1049957"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17347D"/>
                </a:solidFill>
                <a:latin typeface="微软雅黑" pitchFamily="34" charset="-122"/>
                <a:ea typeface="微软雅黑" pitchFamily="34" charset="-122"/>
              </a:rPr>
              <a:t>高密度可编程逻辑器件</a:t>
            </a:r>
          </a:p>
        </p:txBody>
      </p:sp>
      <p:sp>
        <p:nvSpPr>
          <p:cNvPr id="104995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48</a:t>
            </a:fld>
            <a:endParaRPr altLang="en-US" sz="1400" lang="zh-CN">
              <a:solidFill>
                <a:srgbClr val="656565"/>
              </a:solidFill>
            </a:endParaRPr>
          </a:p>
        </p:txBody>
      </p:sp>
      <p:sp>
        <p:nvSpPr>
          <p:cNvPr id="104995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49960" name="Text Box 7"/>
          <p:cNvSpPr txBox="1"/>
          <p:nvPr/>
        </p:nvSpPr>
        <p:spPr>
          <a:xfrm rot="0">
            <a:off x="522287" y="1125537"/>
            <a:ext cx="3790950" cy="579437"/>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8.3.1  </a:t>
            </a:r>
            <a:r>
              <a:rPr altLang="en-US" sz="2400" lang="zh-CN">
                <a:latin typeface="Times New Roman" pitchFamily="18" charset="0"/>
              </a:rPr>
              <a:t>复杂可编程逻辑器件</a:t>
            </a:r>
            <a:r>
              <a:rPr altLang="en-US" b="1" lang="zh-CN">
                <a:latin typeface="Times New Roman" pitchFamily="18" charset="0"/>
              </a:rPr>
              <a:t> </a:t>
            </a:r>
          </a:p>
        </p:txBody>
      </p:sp>
      <p:sp>
        <p:nvSpPr>
          <p:cNvPr id="1049961" name="Text Box 8"/>
          <p:cNvSpPr txBox="1"/>
          <p:nvPr/>
        </p:nvSpPr>
        <p:spPr>
          <a:xfrm rot="0">
            <a:off x="512762" y="1700212"/>
            <a:ext cx="8108950"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复杂可编程逻辑器件（</a:t>
            </a:r>
            <a:r>
              <a:rPr altLang="zh-CN" sz="2400" lang="en-US">
                <a:latin typeface="Times New Roman" pitchFamily="18" charset="0"/>
              </a:rPr>
              <a:t>Complex Programmable Logic Device</a:t>
            </a:r>
            <a:r>
              <a:rPr altLang="en-US" sz="2400" lang="zh-CN">
                <a:latin typeface="Times New Roman" pitchFamily="18" charset="0"/>
              </a:rPr>
              <a:t>，简称</a:t>
            </a:r>
            <a:r>
              <a:rPr altLang="zh-CN" sz="2400" lang="en-US">
                <a:latin typeface="Times New Roman" pitchFamily="18" charset="0"/>
              </a:rPr>
              <a:t>CPLD</a:t>
            </a:r>
            <a:r>
              <a:rPr altLang="en-US" sz="2400" lang="zh-CN">
                <a:latin typeface="Times New Roman" pitchFamily="18" charset="0"/>
              </a:rPr>
              <a:t>）是从简单</a:t>
            </a:r>
            <a:r>
              <a:rPr altLang="zh-CN" sz="2400" lang="en-US">
                <a:latin typeface="Times New Roman" pitchFamily="18" charset="0"/>
              </a:rPr>
              <a:t>PLD</a:t>
            </a:r>
            <a:r>
              <a:rPr altLang="en-US" sz="2400" lang="zh-CN">
                <a:latin typeface="Times New Roman" pitchFamily="18" charset="0"/>
              </a:rPr>
              <a:t>发展而来的高密度</a:t>
            </a:r>
            <a:r>
              <a:rPr altLang="zh-CN" sz="2400" lang="en-US">
                <a:latin typeface="Times New Roman" pitchFamily="18" charset="0"/>
              </a:rPr>
              <a:t>PLD</a:t>
            </a:r>
            <a:r>
              <a:rPr altLang="en-US" sz="2400" lang="zh-CN">
                <a:latin typeface="Times New Roman" pitchFamily="18" charset="0"/>
              </a:rPr>
              <a:t>器件。一般由逻辑块、可编程内部连线区和</a:t>
            </a:r>
            <a:r>
              <a:rPr altLang="zh-CN" sz="2400" lang="en-US">
                <a:latin typeface="Times New Roman" pitchFamily="18" charset="0"/>
              </a:rPr>
              <a:t>I/O</a:t>
            </a:r>
            <a:r>
              <a:rPr altLang="en-US" sz="2400" lang="zh-CN">
                <a:latin typeface="Times New Roman" pitchFamily="18" charset="0"/>
              </a:rPr>
              <a:t>单元组成。常见</a:t>
            </a:r>
            <a:r>
              <a:rPr altLang="zh-CN" sz="2400" lang="en-US">
                <a:latin typeface="Times New Roman" pitchFamily="18" charset="0"/>
              </a:rPr>
              <a:t>CPLD</a:t>
            </a:r>
            <a:r>
              <a:rPr altLang="en-US" sz="2400" lang="zh-CN">
                <a:latin typeface="Times New Roman" pitchFamily="18" charset="0"/>
              </a:rPr>
              <a:t>的结构示意图如下： </a:t>
            </a:r>
          </a:p>
        </p:txBody>
      </p:sp>
      <p:pic>
        <p:nvPicPr>
          <p:cNvPr id="2097180" name="Picture 9" descr="新cpld结构框图"/>
          <p:cNvPicPr>
            <a:picLocks/>
          </p:cNvPicPr>
          <p:nvPr/>
        </p:nvPicPr>
        <p:blipFill>
          <a:blip xmlns:r="http://schemas.openxmlformats.org/officeDocument/2006/relationships" r:embed="rId1"/>
          <a:srcRect l="0" t="0" r="0" b="0"/>
          <a:stretch>
            <a:fillRect/>
          </a:stretch>
        </p:blipFill>
        <p:spPr>
          <a:xfrm rot="0">
            <a:off x="1825625" y="3517900"/>
            <a:ext cx="5356225" cy="286385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16">
                                  <p:stCondLst>
                                    <p:cond delay="0"/>
                                  </p:stCondLst>
                                  <p:childTnLst>
                                    <p:set>
                                      <p:cBhvr>
                                        <p:cTn dur="1" fill="hold" id="6">
                                          <p:stCondLst>
                                            <p:cond delay="0"/>
                                          </p:stCondLst>
                                        </p:cTn>
                                        <p:tgtEl>
                                          <p:spTgt spid="1049961"/>
                                        </p:tgtEl>
                                        <p:attrNameLst>
                                          <p:attrName>style.visibility</p:attrName>
                                        </p:attrNameLst>
                                      </p:cBhvr>
                                      <p:to>
                                        <p:strVal val="visible"/>
                                      </p:to>
                                    </p:set>
                                    <p:animEffect transition="in" filter="box(in)">
                                      <p:cBhvr>
                                        <p:cTn dur="500" id="7"/>
                                        <p:tgtEl>
                                          <p:spTgt spid="1049961"/>
                                        </p:tgtEl>
                                      </p:cBhvr>
                                    </p:animEffect>
                                  </p:childTnLst>
                                </p:cTn>
                              </p:par>
                            </p:childTnLst>
                          </p:cTn>
                        </p:par>
                        <p:par>
                          <p:cTn fill="hold" id="8" nodeType="afterGroup">
                            <p:stCondLst>
                              <p:cond delay="500"/>
                            </p:stCondLst>
                            <p:childTnLst>
                              <p:par>
                                <p:cTn fill="hold" id="9" nodeType="afterEffect" presetClass="entr" presetID="3" presetSubtype="10">
                                  <p:stCondLst>
                                    <p:cond delay="0"/>
                                  </p:stCondLst>
                                  <p:childTnLst>
                                    <p:set>
                                      <p:cBhvr>
                                        <p:cTn dur="1" fill="hold" id="10">
                                          <p:stCondLst>
                                            <p:cond delay="0"/>
                                          </p:stCondLst>
                                        </p:cTn>
                                        <p:tgtEl>
                                          <p:spTgt spid="2097180"/>
                                        </p:tgtEl>
                                        <p:attrNameLst>
                                          <p:attrName>style.visibility</p:attrName>
                                        </p:attrNameLst>
                                      </p:cBhvr>
                                      <p:to>
                                        <p:strVal val="visible"/>
                                      </p:to>
                                    </p:set>
                                    <p:animEffect transition="in" filter="blinds(horizontal)">
                                      <p:cBhvr>
                                        <p:cTn dur="500" id="11"/>
                                        <p:tgtEl>
                                          <p:spTgt spid="209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61" grpId="0" uiExpand="0" build="whole"/>
    </p:bldLst>
  </p:timing>
</p:sld>
</file>

<file path=ppt/slides/slide49.xml><?xml version="1.0" encoding="utf-8"?>
<p:sld xmlns:a="http://schemas.openxmlformats.org/drawingml/2006/main" xmlns:r="http://schemas.openxmlformats.org/officeDocument/2006/relationships" xmlns:p="http://schemas.openxmlformats.org/presentationml/2006/main" show="1" showMasterSp="1">
  <p:cSld>
    <p:spTree>
      <p:nvGrpSpPr>
        <p:cNvPr id="185" name=""/>
        <p:cNvGrpSpPr/>
        <p:nvPr/>
      </p:nvGrpSpPr>
      <p:grpSpPr>
        <a:xfrm rot="0">
          <a:off x="0" y="0"/>
          <a:ext cx="0" cy="0"/>
          <a:chOff x="0" y="0"/>
          <a:chExt cx="0" cy="0"/>
        </a:xfrm>
      </p:grpSpPr>
      <p:sp>
        <p:nvSpPr>
          <p:cNvPr id="1049962" name="Text Box 2"/>
          <p:cNvSpPr txBox="1"/>
          <p:nvPr/>
        </p:nvSpPr>
        <p:spPr>
          <a:xfrm rot="0">
            <a:off x="620712" y="989012"/>
            <a:ext cx="8047037"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zh-CN" sz="2400" lang="en-US">
                <a:latin typeface="Times New Roman" pitchFamily="18" charset="0"/>
              </a:rPr>
              <a:t>1</a:t>
            </a:r>
            <a:r>
              <a:rPr altLang="en-US" sz="2400" lang="zh-CN">
                <a:latin typeface="Times New Roman" pitchFamily="18" charset="0"/>
              </a:rPr>
              <a:t>、</a:t>
            </a:r>
            <a:r>
              <a:rPr altLang="zh-CN" sz="2400" lang="en-US">
                <a:latin typeface="Times New Roman" pitchFamily="18" charset="0"/>
              </a:rPr>
              <a:t>CPLD</a:t>
            </a:r>
            <a:r>
              <a:rPr altLang="en-US" sz="2400" lang="zh-CN">
                <a:latin typeface="Times New Roman" pitchFamily="18" charset="0"/>
              </a:rPr>
              <a:t>的结构</a:t>
            </a:r>
          </a:p>
          <a:p>
            <a:pPr eaLnBrk="1" hangingPunct="1" indent="0" lvl="0" marL="0">
              <a:lnSpc>
                <a:spcPct val="120000"/>
              </a:lnSpc>
              <a:spcBef>
                <a:spcPct val="0"/>
              </a:spcBef>
              <a:buFontTx/>
              <a:buNone/>
            </a:pPr>
            <a:r>
              <a:rPr altLang="en-US" sz="2400" lang="zh-CN">
                <a:latin typeface="Times New Roman" pitchFamily="18" charset="0"/>
              </a:rPr>
              <a:t>       根据集成规模和设计方法的不同，各生产厂家提供的</a:t>
            </a:r>
            <a:r>
              <a:rPr altLang="zh-CN" sz="2400" lang="en-US">
                <a:latin typeface="Times New Roman" pitchFamily="18" charset="0"/>
              </a:rPr>
              <a:t>CPLD</a:t>
            </a:r>
            <a:r>
              <a:rPr altLang="en-US" sz="2400" lang="zh-CN">
                <a:latin typeface="Times New Roman" pitchFamily="18" charset="0"/>
              </a:rPr>
              <a:t>在结构上具有各自的特色。目前，常用的</a:t>
            </a:r>
            <a:r>
              <a:rPr altLang="zh-CN" sz="2400" lang="en-US">
                <a:latin typeface="Times New Roman" pitchFamily="18" charset="0"/>
              </a:rPr>
              <a:t>CPLD</a:t>
            </a:r>
            <a:r>
              <a:rPr altLang="en-US" sz="2400" lang="zh-CN">
                <a:latin typeface="Times New Roman" pitchFamily="18" charset="0"/>
              </a:rPr>
              <a:t>结构有通用互连阵列结构、大块结构和灵活逻辑单元阵列结构等不同类型。 </a:t>
            </a:r>
          </a:p>
        </p:txBody>
      </p:sp>
      <p:sp>
        <p:nvSpPr>
          <p:cNvPr id="1049963" name="Text Box 3"/>
          <p:cNvSpPr txBox="1"/>
          <p:nvPr/>
        </p:nvSpPr>
        <p:spPr>
          <a:xfrm rot="0">
            <a:off x="1601787" y="5949950"/>
            <a:ext cx="576103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（有关</a:t>
            </a:r>
            <a:r>
              <a:rPr altLang="zh-CN" sz="2400" lang="en-US">
                <a:latin typeface="Times New Roman" pitchFamily="18" charset="0"/>
              </a:rPr>
              <a:t>CPLD</a:t>
            </a:r>
            <a:r>
              <a:rPr altLang="en-US" sz="2400" lang="zh-CN">
                <a:latin typeface="Times New Roman" pitchFamily="18" charset="0"/>
              </a:rPr>
              <a:t>的介绍见教材中相关部分）</a:t>
            </a:r>
          </a:p>
        </p:txBody>
      </p:sp>
      <p:sp>
        <p:nvSpPr>
          <p:cNvPr id="1049964" name="Text Box 4"/>
          <p:cNvSpPr txBox="1"/>
          <p:nvPr/>
        </p:nvSpPr>
        <p:spPr>
          <a:xfrm rot="0">
            <a:off x="611187" y="3194050"/>
            <a:ext cx="7786687" cy="27209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zh-CN" sz="2400" lang="en-US">
                <a:latin typeface="Times New Roman" pitchFamily="18" charset="0"/>
              </a:rPr>
              <a:t>2</a:t>
            </a:r>
            <a:r>
              <a:rPr altLang="en-US" sz="2400" lang="zh-CN">
                <a:latin typeface="Times New Roman" pitchFamily="18" charset="0"/>
              </a:rPr>
              <a:t>、 典型器件</a:t>
            </a:r>
          </a:p>
          <a:p>
            <a:pPr eaLnBrk="1" hangingPunct="1" indent="0" lvl="0" marL="0">
              <a:lnSpc>
                <a:spcPct val="120000"/>
              </a:lnSpc>
              <a:spcBef>
                <a:spcPct val="0"/>
              </a:spcBef>
              <a:buFontTx/>
              <a:buNone/>
            </a:pPr>
            <a:r>
              <a:rPr altLang="en-US" sz="2400" lang="zh-CN">
                <a:latin typeface="Times New Roman" pitchFamily="18" charset="0"/>
              </a:rPr>
              <a:t>        最常用的</a:t>
            </a:r>
            <a:r>
              <a:rPr altLang="zh-CN" sz="2400" lang="en-US">
                <a:latin typeface="Times New Roman" pitchFamily="18" charset="0"/>
              </a:rPr>
              <a:t>CPLD</a:t>
            </a:r>
            <a:r>
              <a:rPr altLang="en-US" sz="2400" lang="zh-CN">
                <a:latin typeface="Times New Roman" pitchFamily="18" charset="0"/>
              </a:rPr>
              <a:t>有</a:t>
            </a:r>
            <a:r>
              <a:rPr altLang="zh-CN" sz="2400" lang="en-US">
                <a:latin typeface="Times New Roman" pitchFamily="18" charset="0"/>
              </a:rPr>
              <a:t>Altera</a:t>
            </a:r>
            <a:r>
              <a:rPr altLang="en-US" sz="2400" lang="zh-CN">
                <a:latin typeface="Times New Roman" pitchFamily="18" charset="0"/>
              </a:rPr>
              <a:t>公司生产的</a:t>
            </a:r>
            <a:r>
              <a:rPr altLang="zh-CN" sz="2400" lang="en-US">
                <a:latin typeface="Times New Roman" pitchFamily="18" charset="0"/>
              </a:rPr>
              <a:t>FLEX 10K</a:t>
            </a:r>
            <a:r>
              <a:rPr altLang="en-US" sz="2400" lang="zh-CN">
                <a:latin typeface="Times New Roman" pitchFamily="18" charset="0"/>
              </a:rPr>
              <a:t>系列器件。</a:t>
            </a:r>
            <a:r>
              <a:rPr altLang="zh-CN" sz="2400" lang="en-US">
                <a:latin typeface="Times New Roman" pitchFamily="18" charset="0"/>
              </a:rPr>
              <a:t>FLEX 10K </a:t>
            </a:r>
            <a:r>
              <a:rPr altLang="en-US" sz="2400" lang="zh-CN">
                <a:latin typeface="Times New Roman" pitchFamily="18" charset="0"/>
              </a:rPr>
              <a:t>是 一种嵌入式的</a:t>
            </a:r>
            <a:r>
              <a:rPr altLang="zh-CN" sz="2400" lang="en-US">
                <a:latin typeface="Times New Roman" pitchFamily="18" charset="0"/>
              </a:rPr>
              <a:t>PLD</a:t>
            </a:r>
            <a:r>
              <a:rPr altLang="en-US" sz="2400" lang="zh-CN">
                <a:latin typeface="Times New Roman" pitchFamily="18" charset="0"/>
              </a:rPr>
              <a:t>。它采用灵活逻辑单元阵列结构和重复可构造的</a:t>
            </a:r>
            <a:r>
              <a:rPr altLang="zh-CN" sz="2400" lang="en-US">
                <a:latin typeface="Times New Roman" pitchFamily="18" charset="0"/>
              </a:rPr>
              <a:t>CMOS SRAM</a:t>
            </a:r>
            <a:r>
              <a:rPr altLang="en-US" sz="2400" lang="zh-CN">
                <a:latin typeface="Times New Roman" pitchFamily="18" charset="0"/>
              </a:rPr>
              <a:t>工艺，具有高密度、低成本、低功率等特点，现已成为</a:t>
            </a:r>
            <a:r>
              <a:rPr altLang="zh-CN" sz="2400" lang="en-US">
                <a:latin typeface="Times New Roman" pitchFamily="18" charset="0"/>
              </a:rPr>
              <a:t>Altera CPLD</a:t>
            </a:r>
            <a:r>
              <a:rPr altLang="en-US" sz="2400" lang="zh-CN">
                <a:latin typeface="Times New Roman" pitchFamily="18" charset="0"/>
              </a:rPr>
              <a:t>中应用前景最好的器件系列。 </a:t>
            </a:r>
          </a:p>
        </p:txBody>
      </p:sp>
      <p:sp>
        <p:nvSpPr>
          <p:cNvPr id="104996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6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49</a:t>
            </a:fld>
            <a:endParaRPr altLang="en-US" sz="1400" lang="zh-CN">
              <a:solidFill>
                <a:srgbClr val="656565"/>
              </a:solidFill>
            </a:endParaRPr>
          </a:p>
        </p:txBody>
      </p:sp>
      <p:sp>
        <p:nvSpPr>
          <p:cNvPr id="104996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16">
                                  <p:stCondLst>
                                    <p:cond delay="0"/>
                                  </p:stCondLst>
                                  <p:childTnLst>
                                    <p:set>
                                      <p:cBhvr>
                                        <p:cTn dur="1" fill="hold" id="6">
                                          <p:stCondLst>
                                            <p:cond delay="0"/>
                                          </p:stCondLst>
                                        </p:cTn>
                                        <p:tgtEl>
                                          <p:spTgt spid="1049964"/>
                                        </p:tgtEl>
                                        <p:attrNameLst>
                                          <p:attrName>style.visibility</p:attrName>
                                        </p:attrNameLst>
                                      </p:cBhvr>
                                      <p:to>
                                        <p:strVal val="visible"/>
                                      </p:to>
                                    </p:set>
                                    <p:animEffect transition="in" filter="box(in)">
                                      <p:cBhvr>
                                        <p:cTn dur="500" id="7"/>
                                        <p:tgtEl>
                                          <p:spTgt spid="1049964"/>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 presetSubtype="4">
                                  <p:stCondLst>
                                    <p:cond delay="0"/>
                                  </p:stCondLst>
                                  <p:childTnLst>
                                    <p:set>
                                      <p:cBhvr>
                                        <p:cTn dur="1" fill="hold" id="11">
                                          <p:stCondLst>
                                            <p:cond delay="0"/>
                                          </p:stCondLst>
                                        </p:cTn>
                                        <p:tgtEl>
                                          <p:spTgt spid="1049963"/>
                                        </p:tgtEl>
                                        <p:attrNameLst>
                                          <p:attrName>style.visibility</p:attrName>
                                        </p:attrNameLst>
                                      </p:cBhvr>
                                      <p:to>
                                        <p:strVal val="visible"/>
                                      </p:to>
                                    </p:set>
                                    <p:anim calcmode="lin" valueType="num">
                                      <p:cBhvr additive="base">
                                        <p:cTn dur="500" fill="hold" id="12"/>
                                        <p:tgtEl>
                                          <p:spTgt spid="1049963"/>
                                        </p:tgtEl>
                                        <p:attrNameLst>
                                          <p:attrName>ppt_x</p:attrName>
                                        </p:attrNameLst>
                                      </p:cBhvr>
                                      <p:tavLst>
                                        <p:tav tm="0">
                                          <p:val>
                                            <p:strVal val="#ppt_x"/>
                                          </p:val>
                                        </p:tav>
                                        <p:tav tm="100000">
                                          <p:val>
                                            <p:strVal val="#ppt_x"/>
                                          </p:val>
                                        </p:tav>
                                      </p:tavLst>
                                    </p:anim>
                                    <p:anim calcmode="lin" valueType="num">
                                      <p:cBhvr additive="base">
                                        <p:cTn dur="500" fill="hold" id="13"/>
                                        <p:tgtEl>
                                          <p:spTgt spid="10499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63" grpId="0" uiExpand="0" build="whole"/>
      <p:bldP spid="1049964" grpId="0" uiExpand="0" build="whole"/>
    </p:bldLst>
  </p:timing>
</p:sld>
</file>

<file path=ppt/slides/slide5.xml><?xml version="1.0" encoding="utf-8"?>
<p:sld xmlns:a="http://schemas.openxmlformats.org/drawingml/2006/main" xmlns:r="http://schemas.openxmlformats.org/officeDocument/2006/relationships" xmlns:p="http://schemas.openxmlformats.org/presentationml/2006/main" show="1" showMasterSp="1">
  <p:cSld>
    <p:spTree>
      <p:nvGrpSpPr>
        <p:cNvPr id="116" name=""/>
        <p:cNvGrpSpPr/>
        <p:nvPr/>
      </p:nvGrpSpPr>
      <p:grpSpPr>
        <a:xfrm rot="0">
          <a:off x="0" y="0"/>
          <a:ext cx="0" cy="0"/>
          <a:chOff x="0" y="0"/>
          <a:chExt cx="0" cy="0"/>
        </a:xfrm>
      </p:grpSpPr>
      <p:sp>
        <p:nvSpPr>
          <p:cNvPr id="1048625" name="Text Box 2"/>
          <p:cNvSpPr txBox="1"/>
          <p:nvPr/>
        </p:nvSpPr>
        <p:spPr>
          <a:xfrm rot="0">
            <a:off x="452437" y="1154112"/>
            <a:ext cx="2895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8.1.1   PLD</a:t>
            </a:r>
            <a:r>
              <a:rPr altLang="en-US" sz="2400" lang="zh-CN">
                <a:latin typeface="Times New Roman" pitchFamily="18" charset="0"/>
              </a:rPr>
              <a:t>的发展</a:t>
            </a:r>
          </a:p>
        </p:txBody>
      </p:sp>
      <p:sp>
        <p:nvSpPr>
          <p:cNvPr id="1048626" name="Text Box 3"/>
          <p:cNvSpPr txBox="1"/>
          <p:nvPr/>
        </p:nvSpPr>
        <p:spPr>
          <a:xfrm rot="0">
            <a:off x="431800" y="1763712"/>
            <a:ext cx="8272462" cy="4473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20</a:t>
            </a:r>
            <a:r>
              <a:rPr altLang="en-US" sz="2400" lang="zh-CN">
                <a:latin typeface="Times New Roman" pitchFamily="18" charset="0"/>
              </a:rPr>
              <a:t>世纪</a:t>
            </a:r>
            <a:r>
              <a:rPr altLang="zh-CN" sz="2400" lang="en-US">
                <a:latin typeface="Times New Roman" pitchFamily="18" charset="0"/>
              </a:rPr>
              <a:t>70</a:t>
            </a:r>
            <a:r>
              <a:rPr altLang="en-US" sz="2400" lang="zh-CN">
                <a:latin typeface="Times New Roman" pitchFamily="18" charset="0"/>
              </a:rPr>
              <a:t>年代初期：第一种</a:t>
            </a:r>
            <a:r>
              <a:rPr altLang="zh-CN" sz="2400" lang="en-US">
                <a:latin typeface="Times New Roman" pitchFamily="18" charset="0"/>
              </a:rPr>
              <a:t>PLD</a:t>
            </a:r>
            <a:r>
              <a:rPr altLang="en-US" sz="2400" lang="zh-CN">
                <a:latin typeface="Times New Roman" pitchFamily="18" charset="0"/>
              </a:rPr>
              <a:t>器件</a:t>
            </a:r>
            <a:r>
              <a:rPr altLang="zh-CN" sz="2400" lang="en-US">
                <a:latin typeface="Times New Roman" pitchFamily="18" charset="0"/>
              </a:rPr>
              <a:t>-----</a:t>
            </a:r>
            <a:r>
              <a:rPr altLang="en-US" sz="2400" lang="zh-CN">
                <a:solidFill>
                  <a:srgbClr val="FF3300"/>
                </a:solidFill>
                <a:latin typeface="Times New Roman" pitchFamily="18" charset="0"/>
              </a:rPr>
              <a:t>可编程只读存储器</a:t>
            </a:r>
            <a:r>
              <a:rPr altLang="zh-CN" sz="2400" lang="en-US">
                <a:solidFill>
                  <a:srgbClr val="FF3300"/>
                </a:solidFill>
                <a:latin typeface="Times New Roman" pitchFamily="18" charset="0"/>
              </a:rPr>
              <a:t>(PROM)</a:t>
            </a:r>
            <a:r>
              <a:rPr altLang="en-US" sz="2400" lang="zh-CN">
                <a:latin typeface="Times New Roman" pitchFamily="18" charset="0"/>
              </a:rPr>
              <a:t>问世。</a:t>
            </a:r>
            <a:r>
              <a:rPr altLang="zh-CN" sz="2400" lang="en-US">
                <a:latin typeface="Times New Roman" pitchFamily="18" charset="0"/>
              </a:rPr>
              <a:t>PROM</a:t>
            </a:r>
            <a:r>
              <a:rPr altLang="en-US" sz="2400" lang="zh-CN">
                <a:latin typeface="Times New Roman" pitchFamily="18" charset="0"/>
              </a:rPr>
              <a:t>由一个“与”阵列和一个“或”阵列组成，“与”阵列是固定的，“或”阵列是可编程的；</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20</a:t>
            </a:r>
            <a:r>
              <a:rPr altLang="en-US" sz="2400" lang="zh-CN">
                <a:latin typeface="Times New Roman" pitchFamily="18" charset="0"/>
              </a:rPr>
              <a:t>世纪</a:t>
            </a:r>
            <a:r>
              <a:rPr altLang="zh-CN" sz="2400" lang="en-US">
                <a:latin typeface="Times New Roman" pitchFamily="18" charset="0"/>
              </a:rPr>
              <a:t>70</a:t>
            </a:r>
            <a:r>
              <a:rPr altLang="en-US" sz="2400" lang="zh-CN">
                <a:latin typeface="Times New Roman" pitchFamily="18" charset="0"/>
              </a:rPr>
              <a:t>年代中期：出现了</a:t>
            </a:r>
            <a:r>
              <a:rPr altLang="zh-CN" sz="2400" lang="en-US">
                <a:solidFill>
                  <a:srgbClr val="FF3300"/>
                </a:solidFill>
                <a:latin typeface="Times New Roman" pitchFamily="18" charset="0"/>
              </a:rPr>
              <a:t>可编程逻辑阵列(PLA)</a:t>
            </a:r>
            <a:r>
              <a:rPr altLang="en-US" sz="2400" lang="zh-CN">
                <a:latin typeface="Times New Roman" pitchFamily="18" charset="0"/>
              </a:rPr>
              <a:t>，</a:t>
            </a:r>
            <a:r>
              <a:rPr altLang="zh-CN" sz="2400" lang="en-US">
                <a:latin typeface="Times New Roman" pitchFamily="18" charset="0"/>
              </a:rPr>
              <a:t>PLA</a:t>
            </a:r>
            <a:r>
              <a:rPr altLang="en-US" sz="2400" lang="zh-CN">
                <a:latin typeface="Times New Roman" pitchFamily="18" charset="0"/>
              </a:rPr>
              <a:t>同样由一个“与”阵列和一个“或”阵列组成，但其“与”阵列和“或”阵列都是可编程的；</a:t>
            </a:r>
          </a:p>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20</a:t>
            </a:r>
            <a:r>
              <a:rPr altLang="en-US" sz="2400" lang="zh-CN">
                <a:latin typeface="Times New Roman" pitchFamily="18" charset="0"/>
              </a:rPr>
              <a:t>世纪</a:t>
            </a:r>
            <a:r>
              <a:rPr altLang="zh-CN" sz="2400" lang="en-US">
                <a:latin typeface="Times New Roman" pitchFamily="18" charset="0"/>
              </a:rPr>
              <a:t>70</a:t>
            </a:r>
            <a:r>
              <a:rPr altLang="en-US" sz="2400" lang="zh-CN">
                <a:latin typeface="Times New Roman" pitchFamily="18" charset="0"/>
              </a:rPr>
              <a:t>年代末期：出现了</a:t>
            </a:r>
            <a:r>
              <a:rPr altLang="zh-CN" sz="2400" lang="en-US">
                <a:solidFill>
                  <a:srgbClr val="FF3300"/>
                </a:solidFill>
                <a:latin typeface="Times New Roman" pitchFamily="18" charset="0"/>
              </a:rPr>
              <a:t>可编程阵列逻辑(PAL)</a:t>
            </a:r>
            <a:r>
              <a:rPr altLang="en-US" sz="2400" lang="zh-CN">
                <a:latin typeface="Times New Roman" pitchFamily="18" charset="0"/>
              </a:rPr>
              <a:t>。</a:t>
            </a:r>
            <a:r>
              <a:rPr altLang="zh-CN" sz="2400" lang="en-US">
                <a:latin typeface="Times New Roman" pitchFamily="18" charset="0"/>
              </a:rPr>
              <a:t>PAL</a:t>
            </a:r>
            <a:r>
              <a:rPr altLang="en-US" sz="2400" lang="zh-CN">
                <a:latin typeface="Times New Roman" pitchFamily="18" charset="0"/>
              </a:rPr>
              <a:t>器件的“与”阵列是可编程的，而“或”阵列是固定的，它有多种输出和反馈结构，因而给逻辑设计带来了很大的灵活性。但</a:t>
            </a:r>
            <a:r>
              <a:rPr altLang="zh-CN" sz="2400" lang="en-US">
                <a:latin typeface="Times New Roman" pitchFamily="18" charset="0"/>
              </a:rPr>
              <a:t>PAL</a:t>
            </a:r>
            <a:r>
              <a:rPr altLang="en-US" sz="2400" lang="zh-CN">
                <a:latin typeface="Times New Roman" pitchFamily="18" charset="0"/>
              </a:rPr>
              <a:t>器件一般采用熔丝工艺，一旦编程后便不能改写；</a:t>
            </a:r>
          </a:p>
        </p:txBody>
      </p:sp>
      <p:sp>
        <p:nvSpPr>
          <p:cNvPr id="104862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600" lang="en-US">
                <a:solidFill>
                  <a:srgbClr val="222268"/>
                </a:solidFill>
                <a:latin typeface="微软雅黑" pitchFamily="34" charset="-122"/>
                <a:ea typeface="微软雅黑" pitchFamily="34" charset="-122"/>
              </a:rPr>
              <a:t>PLD </a:t>
            </a:r>
            <a:r>
              <a:rPr altLang="en-US" b="1" sz="3600" lang="zh-CN">
                <a:solidFill>
                  <a:srgbClr val="222268"/>
                </a:solidFill>
                <a:latin typeface="微软雅黑" pitchFamily="34" charset="-122"/>
                <a:ea typeface="微软雅黑" pitchFamily="34" charset="-122"/>
              </a:rPr>
              <a:t>概述</a:t>
            </a:r>
          </a:p>
        </p:txBody>
      </p:sp>
      <p:sp>
        <p:nvSpPr>
          <p:cNvPr id="104862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a:t>
            </a:fld>
            <a:endParaRPr altLang="en-US" sz="1400" lang="zh-CN">
              <a:solidFill>
                <a:srgbClr val="656565"/>
              </a:solidFill>
            </a:endParaRPr>
          </a:p>
        </p:txBody>
      </p:sp>
      <p:sp>
        <p:nvSpPr>
          <p:cNvPr id="104862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5">
                                  <p:stCondLst>
                                    <p:cond delay="0"/>
                                  </p:stCondLst>
                                  <p:childTnLst>
                                    <p:set>
                                      <p:cBhvr>
                                        <p:cTn dur="1" fill="hold" id="6">
                                          <p:stCondLst>
                                            <p:cond delay="0"/>
                                          </p:stCondLst>
                                        </p:cTn>
                                        <p:tgtEl>
                                          <p:spTgt spid="1048626"/>
                                        </p:tgtEl>
                                        <p:attrNameLst>
                                          <p:attrName>style.visibility</p:attrName>
                                        </p:attrNameLst>
                                      </p:cBhvr>
                                      <p:to>
                                        <p:strVal val="visible"/>
                                      </p:to>
                                    </p:set>
                                    <p:animEffect transition="in" filter="blinds(vertical)">
                                      <p:cBhvr>
                                        <p:cTn dur="500" id="7"/>
                                        <p:tgtEl>
                                          <p:spTgt spid="1048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6" grpId="0" uiExpand="0" build="whole"/>
    </p:bldLst>
  </p:timing>
</p:sld>
</file>

<file path=ppt/slides/slide50.xml><?xml version="1.0" encoding="utf-8"?>
<p:sld xmlns:a="http://schemas.openxmlformats.org/drawingml/2006/main" xmlns:r="http://schemas.openxmlformats.org/officeDocument/2006/relationships" xmlns:p="http://schemas.openxmlformats.org/presentationml/2006/main" show="1" showMasterSp="1">
  <p:cSld>
    <p:spTree>
      <p:nvGrpSpPr>
        <p:cNvPr id="186" name=""/>
        <p:cNvGrpSpPr/>
        <p:nvPr/>
      </p:nvGrpSpPr>
      <p:grpSpPr>
        <a:xfrm rot="0">
          <a:off x="0" y="0"/>
          <a:ext cx="0" cy="0"/>
          <a:chOff x="0" y="0"/>
          <a:chExt cx="0" cy="0"/>
        </a:xfrm>
      </p:grpSpPr>
      <p:sp>
        <p:nvSpPr>
          <p:cNvPr id="1049968" name="Text Box 2"/>
          <p:cNvSpPr txBox="1"/>
          <p:nvPr/>
        </p:nvSpPr>
        <p:spPr>
          <a:xfrm rot="0">
            <a:off x="620712" y="1103312"/>
            <a:ext cx="8047037" cy="53498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CPLD</a:t>
            </a:r>
            <a:r>
              <a:rPr altLang="en-US" sz="2400" lang="zh-CN">
                <a:latin typeface="Times New Roman" pitchFamily="18" charset="0"/>
              </a:rPr>
              <a:t>与前面介绍的低密度可编程逻辑器件相比，主要有如下特点：</a:t>
            </a:r>
          </a:p>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sym typeface="Wingdings" pitchFamily="2" charset="2"/>
              </a:rPr>
              <a:t>逻辑结构灵活多样，可满足数字系统设计的需求，且逻辑设计十分方便；</a:t>
            </a:r>
          </a:p>
          <a:p>
            <a:pPr eaLnBrk="1" hangingPunct="1" indent="0" lvl="0" marL="0">
              <a:lnSpc>
                <a:spcPct val="120000"/>
              </a:lnSpc>
              <a:spcBef>
                <a:spcPct val="0"/>
              </a:spcBef>
              <a:buFontTx/>
              <a:buNone/>
            </a:pPr>
            <a:r>
              <a:rPr altLang="zh-CN" sz="2400" lang="en-US">
                <a:latin typeface="Times New Roman" pitchFamily="18" charset="0"/>
                <a:sym typeface="Wingdings" pitchFamily="2" charset="2"/>
              </a:rPr>
              <a:t>        采用CMOS EPROM</a:t>
            </a:r>
            <a:r>
              <a:rPr altLang="en-US" sz="2400" lang="zh-CN">
                <a:latin typeface="Times New Roman" pitchFamily="18" charset="0"/>
                <a:sym typeface="Wingdings" pitchFamily="2" charset="2"/>
              </a:rPr>
              <a:t>、</a:t>
            </a:r>
            <a:r>
              <a:rPr altLang="zh-CN" sz="2400" lang="en-US">
                <a:latin typeface="Times New Roman" pitchFamily="18" charset="0"/>
                <a:sym typeface="Wingdings" pitchFamily="2" charset="2"/>
              </a:rPr>
              <a:t>E</a:t>
            </a:r>
            <a:r>
              <a:rPr altLang="zh-CN" baseline="30000" sz="2400" lang="en-US">
                <a:latin typeface="Times New Roman" pitchFamily="18" charset="0"/>
                <a:sym typeface="Wingdings" pitchFamily="2" charset="2"/>
              </a:rPr>
              <a:t>2</a:t>
            </a:r>
            <a:r>
              <a:rPr altLang="en-US" sz="2400" lang="zh-CN">
                <a:latin typeface="Times New Roman" pitchFamily="18" charset="0"/>
                <a:sym typeface="Wingdings" pitchFamily="2" charset="2"/>
              </a:rPr>
              <a:t>PROM、快闪存储器和</a:t>
            </a:r>
            <a:r>
              <a:rPr altLang="zh-CN" sz="2400" lang="en-US">
                <a:latin typeface="Times New Roman" pitchFamily="18" charset="0"/>
                <a:sym typeface="Wingdings" pitchFamily="2" charset="2"/>
              </a:rPr>
              <a:t>SRAM</a:t>
            </a:r>
            <a:r>
              <a:rPr altLang="en-US" sz="2400" lang="zh-CN">
                <a:latin typeface="Times New Roman" pitchFamily="18" charset="0"/>
                <a:sym typeface="Wingdings" pitchFamily="2" charset="2"/>
              </a:rPr>
              <a:t>等编程技术，使器件具有密度高、速度快、功耗低和可靠性高的优点；</a:t>
            </a:r>
          </a:p>
          <a:p>
            <a:pPr eaLnBrk="1" hangingPunct="1" indent="0" lvl="0" marL="0">
              <a:lnSpc>
                <a:spcPct val="120000"/>
              </a:lnSpc>
              <a:spcBef>
                <a:spcPct val="0"/>
              </a:spcBef>
              <a:buFontTx/>
              <a:buNone/>
            </a:pPr>
            <a:r>
              <a:rPr altLang="en-US" sz="2400" lang="zh-CN">
                <a:latin typeface="Times New Roman" pitchFamily="18" charset="0"/>
                <a:sym typeface="Wingdings" pitchFamily="2" charset="2"/>
              </a:rPr>
              <a:t>        内部时间延迟与其结构和连接等无关，各模块之间提供了具有固定延迟的快速互连通道，使延迟可预测，因此容易消除竞争和险象；</a:t>
            </a:r>
          </a:p>
          <a:p>
            <a:pPr eaLnBrk="1" hangingPunct="1" indent="0" lvl="0" marL="0">
              <a:lnSpc>
                <a:spcPct val="120000"/>
              </a:lnSpc>
              <a:spcBef>
                <a:spcPct val="0"/>
              </a:spcBef>
              <a:buFontTx/>
              <a:buNone/>
            </a:pPr>
            <a:r>
              <a:rPr altLang="en-US" sz="2400" lang="zh-CN">
                <a:latin typeface="Times New Roman" pitchFamily="18" charset="0"/>
                <a:sym typeface="Wingdings" pitchFamily="2" charset="2"/>
              </a:rPr>
              <a:t>        器件包含了大量逻辑门和触发器数，且提供的</a:t>
            </a:r>
            <a:r>
              <a:rPr altLang="zh-CN" sz="2400" lang="en-US">
                <a:latin typeface="Times New Roman" pitchFamily="18" charset="0"/>
                <a:sym typeface="Wingdings" pitchFamily="2" charset="2"/>
              </a:rPr>
              <a:t>I/O</a:t>
            </a:r>
            <a:r>
              <a:rPr altLang="en-US" sz="2400" lang="zh-CN">
                <a:latin typeface="Times New Roman" pitchFamily="18" charset="0"/>
                <a:sym typeface="Wingdings" pitchFamily="2" charset="2"/>
              </a:rPr>
              <a:t>端数可多达数百个，集成度远高于</a:t>
            </a:r>
            <a:r>
              <a:rPr altLang="en-US" sz="2400" lang="zh-CN"/>
              <a:t>低密度可编程逻辑器件</a:t>
            </a:r>
            <a:r>
              <a:rPr altLang="en-US" sz="2400" lang="zh-CN">
                <a:latin typeface="Times New Roman" pitchFamily="18" charset="0"/>
              </a:rPr>
              <a:t>。 </a:t>
            </a:r>
          </a:p>
        </p:txBody>
      </p:sp>
      <p:sp>
        <p:nvSpPr>
          <p:cNvPr id="104996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7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50</a:t>
            </a:fld>
            <a:endParaRPr altLang="en-US" sz="1400" lang="zh-CN">
              <a:solidFill>
                <a:srgbClr val="656565"/>
              </a:solidFill>
            </a:endParaRPr>
          </a:p>
        </p:txBody>
      </p:sp>
      <p:sp>
        <p:nvSpPr>
          <p:cNvPr id="104997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049968">
                                            <p:txEl>
                                              <p:charRg st="40" end="82"/>
                                            </p:txEl>
                                          </p:spTgt>
                                        </p:tgtEl>
                                        <p:attrNameLst>
                                          <p:attrName>style.visibility</p:attrName>
                                        </p:attrNameLst>
                                      </p:cBhvr>
                                      <p:to>
                                        <p:strVal val="visible"/>
                                      </p:to>
                                    </p:set>
                                    <p:anim calcmode="lin" valueType="num">
                                      <p:cBhvr additive="base">
                                        <p:cTn dur="500" fill="hold" id="7"/>
                                        <p:tgtEl>
                                          <p:spTgt spid="1049968">
                                            <p:txEl>
                                              <p:charRg st="40" end="82"/>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68">
                                            <p:txEl>
                                              <p:charRg st="40" end="82"/>
                                            </p:txEl>
                                          </p:spTgt>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1049968">
                                            <p:txEl>
                                              <p:charRg st="82" end="153"/>
                                            </p:txEl>
                                          </p:spTgt>
                                        </p:tgtEl>
                                        <p:attrNameLst>
                                          <p:attrName>style.visibility</p:attrName>
                                        </p:attrNameLst>
                                      </p:cBhvr>
                                      <p:to>
                                        <p:strVal val="visible"/>
                                      </p:to>
                                    </p:set>
                                    <p:anim calcmode="lin" valueType="num">
                                      <p:cBhvr additive="base">
                                        <p:cTn dur="500" fill="hold" id="13"/>
                                        <p:tgtEl>
                                          <p:spTgt spid="1049968">
                                            <p:txEl>
                                              <p:charRg st="82" end="153"/>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968">
                                            <p:txEl>
                                              <p:charRg st="82" end="153"/>
                                            </p:txEl>
                                          </p:spTgt>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id="17" nodeType="clickEffect" presetClass="entr" presetID="2" presetSubtype="4">
                                  <p:stCondLst>
                                    <p:cond delay="0"/>
                                  </p:stCondLst>
                                  <p:childTnLst>
                                    <p:set>
                                      <p:cBhvr>
                                        <p:cTn dur="1" fill="hold" id="18">
                                          <p:stCondLst>
                                            <p:cond delay="0"/>
                                          </p:stCondLst>
                                        </p:cTn>
                                        <p:tgtEl>
                                          <p:spTgt spid="1049968">
                                            <p:txEl>
                                              <p:charRg st="153" end="221"/>
                                            </p:txEl>
                                          </p:spTgt>
                                        </p:tgtEl>
                                        <p:attrNameLst>
                                          <p:attrName>style.visibility</p:attrName>
                                        </p:attrNameLst>
                                      </p:cBhvr>
                                      <p:to>
                                        <p:strVal val="visible"/>
                                      </p:to>
                                    </p:set>
                                    <p:anim calcmode="lin" valueType="num">
                                      <p:cBhvr additive="base">
                                        <p:cTn dur="500" fill="hold" id="19"/>
                                        <p:tgtEl>
                                          <p:spTgt spid="1049968">
                                            <p:txEl>
                                              <p:charRg st="153" end="221"/>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968">
                                            <p:txEl>
                                              <p:charRg st="153" end="221"/>
                                            </p:txEl>
                                          </p:spTgt>
                                        </p:tgtEl>
                                        <p:attrNameLst>
                                          <p:attrName>ppt_y</p:attrName>
                                        </p:attrNameLst>
                                      </p:cBhvr>
                                      <p:tavLst>
                                        <p:tav tm="0">
                                          <p:val>
                                            <p:strVal val="1+#ppt_h/2"/>
                                          </p:val>
                                        </p:tav>
                                        <p:tav tm="100000">
                                          <p:val>
                                            <p:strVal val="#ppt_y"/>
                                          </p:val>
                                        </p:tav>
                                      </p:tavLst>
                                    </p:anim>
                                  </p:childTnLst>
                                </p:cTn>
                              </p:par>
                            </p:childTnLst>
                          </p:cTn>
                        </p:par>
                      </p:childTnLst>
                    </p:cTn>
                  </p:par>
                  <p:par>
                    <p:cTn fill="hold" id="21" nodeType="clickPar">
                      <p:stCondLst>
                        <p:cond delay="indefinite"/>
                      </p:stCondLst>
                      <p:childTnLst>
                        <p:par>
                          <p:cTn fill="hold" id="22" nodeType="withGroup">
                            <p:stCondLst>
                              <p:cond delay="0"/>
                            </p:stCondLst>
                            <p:childTnLst>
                              <p:par>
                                <p:cTn fill="hold" id="23" nodeType="clickEffect" presetClass="entr" presetID="2" presetSubtype="4">
                                  <p:stCondLst>
                                    <p:cond delay="0"/>
                                  </p:stCondLst>
                                  <p:childTnLst>
                                    <p:set>
                                      <p:cBhvr>
                                        <p:cTn dur="1" fill="hold" id="24">
                                          <p:stCondLst>
                                            <p:cond delay="0"/>
                                          </p:stCondLst>
                                        </p:cTn>
                                        <p:tgtEl>
                                          <p:spTgt spid="1049968">
                                            <p:txEl>
                                              <p:charRg st="221" end="281"/>
                                            </p:txEl>
                                          </p:spTgt>
                                        </p:tgtEl>
                                        <p:attrNameLst>
                                          <p:attrName>style.visibility</p:attrName>
                                        </p:attrNameLst>
                                      </p:cBhvr>
                                      <p:to>
                                        <p:strVal val="visible"/>
                                      </p:to>
                                    </p:set>
                                    <p:anim calcmode="lin" valueType="num">
                                      <p:cBhvr additive="base">
                                        <p:cTn dur="500" fill="hold" id="25"/>
                                        <p:tgtEl>
                                          <p:spTgt spid="1049968">
                                            <p:txEl>
                                              <p:charRg st="221" end="281"/>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968">
                                            <p:txEl>
                                              <p:charRg st="221" end="28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1" showMasterSp="1">
  <p:cSld>
    <p:spTree>
      <p:nvGrpSpPr>
        <p:cNvPr id="187" name=""/>
        <p:cNvGrpSpPr/>
        <p:nvPr/>
      </p:nvGrpSpPr>
      <p:grpSpPr>
        <a:xfrm rot="0">
          <a:off x="0" y="0"/>
          <a:ext cx="0" cy="0"/>
          <a:chOff x="0" y="0"/>
          <a:chExt cx="0" cy="0"/>
        </a:xfrm>
      </p:grpSpPr>
      <p:sp>
        <p:nvSpPr>
          <p:cNvPr id="1049972" name="Text Box 2"/>
          <p:cNvSpPr txBox="1"/>
          <p:nvPr/>
        </p:nvSpPr>
        <p:spPr>
          <a:xfrm rot="0">
            <a:off x="657225" y="1230312"/>
            <a:ext cx="3486150" cy="579437"/>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sz="2400" lang="en-US">
                <a:latin typeface="Times New Roman" pitchFamily="18" charset="0"/>
              </a:rPr>
              <a:t>8.3.2  </a:t>
            </a:r>
            <a:r>
              <a:rPr altLang="en-US" sz="2400" lang="zh-CN">
                <a:latin typeface="Times New Roman" pitchFamily="18" charset="0"/>
              </a:rPr>
              <a:t>现场可编程门阵列</a:t>
            </a:r>
            <a:r>
              <a:rPr altLang="en-US" b="1" lang="zh-CN">
                <a:solidFill>
                  <a:srgbClr val="990000"/>
                </a:solidFill>
                <a:latin typeface="Times New Roman" pitchFamily="18" charset="0"/>
              </a:rPr>
              <a:t> </a:t>
            </a:r>
          </a:p>
        </p:txBody>
      </p:sp>
      <p:sp>
        <p:nvSpPr>
          <p:cNvPr id="1049973" name="Text Box 3"/>
          <p:cNvSpPr txBox="1"/>
          <p:nvPr/>
        </p:nvSpPr>
        <p:spPr>
          <a:xfrm rot="0">
            <a:off x="657225" y="1968500"/>
            <a:ext cx="8056562" cy="31591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现场可编程门阵列</a:t>
            </a:r>
            <a:r>
              <a:rPr altLang="zh-CN" sz="2400" lang="en-US">
                <a:latin typeface="Times New Roman" pitchFamily="18" charset="0"/>
              </a:rPr>
              <a:t>FPGA</a:t>
            </a:r>
            <a:r>
              <a:rPr altLang="en-US" sz="2400" lang="zh-CN">
                <a:latin typeface="Times New Roman" pitchFamily="18" charset="0"/>
              </a:rPr>
              <a:t>（</a:t>
            </a:r>
            <a:r>
              <a:rPr altLang="zh-CN" sz="2400" lang="en-US">
                <a:latin typeface="Times New Roman" pitchFamily="18" charset="0"/>
              </a:rPr>
              <a:t>Field Programmable Gate Array</a:t>
            </a:r>
            <a:r>
              <a:rPr altLang="en-US" sz="2400" lang="zh-CN">
                <a:latin typeface="Times New Roman" pitchFamily="18" charset="0"/>
              </a:rPr>
              <a:t>）是</a:t>
            </a:r>
            <a:r>
              <a:rPr altLang="zh-CN" sz="2400" lang="en-US">
                <a:latin typeface="Times New Roman" pitchFamily="18" charset="0"/>
              </a:rPr>
              <a:t>20</a:t>
            </a:r>
            <a:r>
              <a:rPr altLang="en-US" sz="2400" lang="zh-CN">
                <a:latin typeface="Times New Roman" pitchFamily="18" charset="0"/>
              </a:rPr>
              <a:t>世纪</a:t>
            </a:r>
            <a:r>
              <a:rPr altLang="zh-CN" sz="2400" lang="en-US">
                <a:latin typeface="Times New Roman" pitchFamily="18" charset="0"/>
              </a:rPr>
              <a:t>80</a:t>
            </a:r>
            <a:r>
              <a:rPr altLang="en-US" sz="2400" lang="zh-CN">
                <a:latin typeface="Times New Roman" pitchFamily="18" charset="0"/>
              </a:rPr>
              <a:t>年代中后期发展起来的一种高密度可编程逻辑器件，它由世界著名的可编程逻辑器件供应商</a:t>
            </a:r>
            <a:r>
              <a:rPr altLang="zh-CN" sz="2400" lang="en-US">
                <a:latin typeface="Times New Roman" pitchFamily="18" charset="0"/>
              </a:rPr>
              <a:t>Xilinx</a:t>
            </a:r>
            <a:r>
              <a:rPr altLang="en-US" sz="2400" lang="zh-CN">
                <a:latin typeface="Times New Roman" pitchFamily="18" charset="0"/>
              </a:rPr>
              <a:t>公司最初提出。不同公司生产的</a:t>
            </a:r>
            <a:r>
              <a:rPr altLang="zh-CN" sz="2400" lang="en-US">
                <a:latin typeface="Times New Roman" pitchFamily="18" charset="0"/>
              </a:rPr>
              <a:t>FPGA</a:t>
            </a:r>
            <a:r>
              <a:rPr altLang="en-US" sz="2400" lang="zh-CN">
                <a:latin typeface="Times New Roman" pitchFamily="18" charset="0"/>
              </a:rPr>
              <a:t>器件在结构和性能上不尽相同，目前单片</a:t>
            </a:r>
            <a:r>
              <a:rPr altLang="zh-CN" sz="2400" lang="en-US">
                <a:latin typeface="Times New Roman" pitchFamily="18" charset="0"/>
              </a:rPr>
              <a:t>FPGA</a:t>
            </a:r>
            <a:r>
              <a:rPr altLang="en-US" sz="2400" lang="zh-CN">
                <a:latin typeface="Times New Roman" pitchFamily="18" charset="0"/>
              </a:rPr>
              <a:t>芯片可包含数百万逻辑门。</a:t>
            </a:r>
          </a:p>
          <a:p>
            <a:pPr algn="just" eaLnBrk="1" hangingPunct="1" indent="0" lvl="0" marL="0">
              <a:lnSpc>
                <a:spcPct val="120000"/>
              </a:lnSpc>
              <a:spcBef>
                <a:spcPct val="0"/>
              </a:spcBef>
              <a:buFontTx/>
              <a:buNone/>
            </a:pPr>
            <a:r>
              <a:rPr altLang="en-US" sz="2400" lang="zh-CN">
                <a:latin typeface="Times New Roman" pitchFamily="18" charset="0"/>
              </a:rPr>
              <a:t>        下面以</a:t>
            </a:r>
            <a:r>
              <a:rPr altLang="zh-CN" sz="2400" lang="en-US">
                <a:latin typeface="Times New Roman" pitchFamily="18" charset="0"/>
              </a:rPr>
              <a:t>Xilinx</a:t>
            </a:r>
            <a:r>
              <a:rPr altLang="en-US" sz="2400" lang="zh-CN">
                <a:latin typeface="Times New Roman" pitchFamily="18" charset="0"/>
              </a:rPr>
              <a:t>公司的</a:t>
            </a:r>
            <a:r>
              <a:rPr altLang="zh-CN" sz="2400" lang="en-US">
                <a:latin typeface="Times New Roman" pitchFamily="18" charset="0"/>
              </a:rPr>
              <a:t>XC4000</a:t>
            </a:r>
            <a:r>
              <a:rPr altLang="en-US" sz="2400" lang="zh-CN">
                <a:latin typeface="Times New Roman" pitchFamily="18" charset="0"/>
              </a:rPr>
              <a:t>系列</a:t>
            </a:r>
            <a:r>
              <a:rPr altLang="zh-CN" sz="2400" lang="en-US">
                <a:latin typeface="Times New Roman" pitchFamily="18" charset="0"/>
              </a:rPr>
              <a:t>FPGA</a:t>
            </a:r>
            <a:r>
              <a:rPr altLang="en-US" sz="2400" lang="zh-CN">
                <a:latin typeface="Times New Roman" pitchFamily="18" charset="0"/>
              </a:rPr>
              <a:t>器件为例介绍</a:t>
            </a:r>
            <a:r>
              <a:rPr altLang="zh-CN" sz="2400" lang="en-US">
                <a:latin typeface="Times New Roman" pitchFamily="18" charset="0"/>
              </a:rPr>
              <a:t>FPGA</a:t>
            </a:r>
            <a:r>
              <a:rPr altLang="en-US" sz="2400" lang="zh-CN">
                <a:latin typeface="Times New Roman" pitchFamily="18" charset="0"/>
              </a:rPr>
              <a:t>的基本结构。 </a:t>
            </a:r>
          </a:p>
        </p:txBody>
      </p:sp>
      <p:sp>
        <p:nvSpPr>
          <p:cNvPr id="104997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7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51</a:t>
            </a:fld>
            <a:endParaRPr altLang="en-US" sz="1400" lang="zh-CN">
              <a:solidFill>
                <a:srgbClr val="656565"/>
              </a:solidFill>
            </a:endParaRPr>
          </a:p>
        </p:txBody>
      </p:sp>
      <p:sp>
        <p:nvSpPr>
          <p:cNvPr id="104997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16">
                                  <p:stCondLst>
                                    <p:cond delay="0"/>
                                  </p:stCondLst>
                                  <p:childTnLst>
                                    <p:set>
                                      <p:cBhvr>
                                        <p:cTn dur="1" fill="hold" id="6">
                                          <p:stCondLst>
                                            <p:cond delay="0"/>
                                          </p:stCondLst>
                                        </p:cTn>
                                        <p:tgtEl>
                                          <p:spTgt spid="1049973"/>
                                        </p:tgtEl>
                                        <p:attrNameLst>
                                          <p:attrName>style.visibility</p:attrName>
                                        </p:attrNameLst>
                                      </p:cBhvr>
                                      <p:to>
                                        <p:strVal val="visible"/>
                                      </p:to>
                                    </p:set>
                                    <p:animEffect transition="in" filter="box(in)">
                                      <p:cBhvr>
                                        <p:cTn dur="500" id="7"/>
                                        <p:tgtEl>
                                          <p:spTgt spid="1049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73" grpId="0" uiExpand="0" build="whole"/>
    </p:bldLst>
  </p:timing>
</p:sld>
</file>

<file path=ppt/slides/slide52.xml><?xml version="1.0" encoding="utf-8"?>
<p:sld xmlns:a="http://schemas.openxmlformats.org/drawingml/2006/main" xmlns:r="http://schemas.openxmlformats.org/officeDocument/2006/relationships" xmlns:p="http://schemas.openxmlformats.org/presentationml/2006/main" show="1" showMasterSp="1">
  <p:cSld>
    <p:spTree>
      <p:nvGrpSpPr>
        <p:cNvPr id="188" name=""/>
        <p:cNvGrpSpPr/>
        <p:nvPr/>
      </p:nvGrpSpPr>
      <p:grpSpPr>
        <a:xfrm rot="0">
          <a:off x="0" y="0"/>
          <a:ext cx="0" cy="0"/>
          <a:chOff x="0" y="0"/>
          <a:chExt cx="0" cy="0"/>
        </a:xfrm>
      </p:grpSpPr>
      <p:pic>
        <p:nvPicPr>
          <p:cNvPr id="2097181" name="Picture 2" descr="FPGA基本结构06-02-17"/>
          <p:cNvPicPr>
            <a:picLocks/>
          </p:cNvPicPr>
          <p:nvPr/>
        </p:nvPicPr>
        <p:blipFill>
          <a:blip xmlns:r="http://schemas.openxmlformats.org/officeDocument/2006/relationships" r:embed="rId1"/>
          <a:srcRect l="0" t="0" r="0" b="0"/>
          <a:stretch>
            <a:fillRect/>
          </a:stretch>
        </p:blipFill>
        <p:spPr>
          <a:xfrm rot="0">
            <a:off x="1422400" y="1125537"/>
            <a:ext cx="6659562" cy="5280025"/>
          </a:xfrm>
          <a:prstGeom prst="rect"/>
          <a:noFill/>
          <a:ln>
            <a:noFill/>
          </a:ln>
        </p:spPr>
      </p:pic>
      <p:sp>
        <p:nvSpPr>
          <p:cNvPr id="104997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7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52</a:t>
            </a:fld>
            <a:endParaRPr altLang="en-US" sz="1400" lang="zh-CN">
              <a:solidFill>
                <a:srgbClr val="656565"/>
              </a:solidFill>
            </a:endParaRPr>
          </a:p>
        </p:txBody>
      </p:sp>
      <p:sp>
        <p:nvSpPr>
          <p:cNvPr id="104997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3" presetSubtype="10">
                                  <p:stCondLst>
                                    <p:cond delay="0"/>
                                  </p:stCondLst>
                                  <p:childTnLst>
                                    <p:set>
                                      <p:cBhvr>
                                        <p:cTn dur="1" fill="hold" id="6">
                                          <p:stCondLst>
                                            <p:cond delay="0"/>
                                          </p:stCondLst>
                                        </p:cTn>
                                        <p:tgtEl>
                                          <p:spTgt spid="2097181"/>
                                        </p:tgtEl>
                                        <p:attrNameLst>
                                          <p:attrName>style.visibility</p:attrName>
                                        </p:attrNameLst>
                                      </p:cBhvr>
                                      <p:to>
                                        <p:strVal val="visible"/>
                                      </p:to>
                                    </p:set>
                                    <p:animEffect transition="in" filter="blinds(horizontal)">
                                      <p:cBhvr>
                                        <p:cTn dur="500" id="7"/>
                                        <p:tgtEl>
                                          <p:spTgt spid="2097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1" showMasterSp="1">
  <p:cSld>
    <p:spTree>
      <p:nvGrpSpPr>
        <p:cNvPr id="189" name=""/>
        <p:cNvGrpSpPr/>
        <p:nvPr/>
      </p:nvGrpSpPr>
      <p:grpSpPr>
        <a:xfrm rot="0">
          <a:off x="0" y="0"/>
          <a:ext cx="0" cy="0"/>
          <a:chOff x="0" y="0"/>
          <a:chExt cx="0" cy="0"/>
        </a:xfrm>
      </p:grpSpPr>
      <p:pic>
        <p:nvPicPr>
          <p:cNvPr id="2097182" name="Picture 2"/>
          <p:cNvPicPr>
            <a:picLocks/>
          </p:cNvPicPr>
          <p:nvPr/>
        </p:nvPicPr>
        <p:blipFill>
          <a:blip xmlns:r="http://schemas.openxmlformats.org/officeDocument/2006/relationships" r:embed="rId1"/>
          <a:srcRect l="0" t="0" r="0" b="0"/>
          <a:stretch>
            <a:fillRect/>
          </a:stretch>
        </p:blipFill>
        <p:spPr>
          <a:xfrm rot="0">
            <a:off x="250825" y="2133600"/>
            <a:ext cx="8642350" cy="4338637"/>
          </a:xfrm>
          <a:prstGeom prst="rect"/>
          <a:noFill/>
          <a:ln>
            <a:noFill/>
          </a:ln>
        </p:spPr>
      </p:pic>
      <p:sp>
        <p:nvSpPr>
          <p:cNvPr id="1049980" name="Rectangle 3"/>
          <p:cNvSpPr/>
          <p:nvPr/>
        </p:nvSpPr>
        <p:spPr>
          <a:xfrm rot="0">
            <a:off x="250825" y="5678487"/>
            <a:ext cx="8642350" cy="360362"/>
          </a:xfrm>
          <a:prstGeom prst="rect"/>
          <a:noFill/>
          <a:ln w="19050" cap="flat" cmpd="sng">
            <a:solidFill>
              <a:srgbClr val="FF0000">
                <a:alpha val="100000"/>
              </a:srgb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pic>
        <p:nvPicPr>
          <p:cNvPr id="2097183" name="Picture 4"/>
          <p:cNvPicPr>
            <a:picLocks/>
          </p:cNvPicPr>
          <p:nvPr/>
        </p:nvPicPr>
        <p:blipFill>
          <a:blip xmlns:r="http://schemas.openxmlformats.org/officeDocument/2006/relationships" r:embed="rId2"/>
          <a:srcRect l="0" t="0" r="0" b="0"/>
          <a:stretch>
            <a:fillRect/>
          </a:stretch>
        </p:blipFill>
        <p:spPr>
          <a:xfrm rot="0">
            <a:off x="161925" y="1125537"/>
            <a:ext cx="8863012" cy="944562"/>
          </a:xfrm>
          <a:prstGeom prst="rect"/>
          <a:noFill/>
          <a:ln>
            <a:noFill/>
          </a:ln>
        </p:spPr>
      </p:pic>
      <p:sp>
        <p:nvSpPr>
          <p:cNvPr id="104998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8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53</a:t>
            </a:fld>
            <a:endParaRPr altLang="en-US" sz="1400" lang="zh-CN">
              <a:solidFill>
                <a:srgbClr val="656565"/>
              </a:solidFill>
            </a:endParaRPr>
          </a:p>
        </p:txBody>
      </p:sp>
      <p:sp>
        <p:nvSpPr>
          <p:cNvPr id="104998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82"/>
                                        </p:tgtEl>
                                        <p:attrNameLst>
                                          <p:attrName>style.visibility</p:attrName>
                                        </p:attrNameLst>
                                      </p:cBhvr>
                                      <p:to>
                                        <p:strVal val="visible"/>
                                      </p:to>
                                    </p:set>
                                    <p:anim calcmode="lin" valueType="num">
                                      <p:cBhvr additive="base">
                                        <p:cTn dur="500" fill="hold" id="7"/>
                                        <p:tgtEl>
                                          <p:spTgt spid="2097182"/>
                                        </p:tgtEl>
                                        <p:attrNameLst>
                                          <p:attrName>ppt_x</p:attrName>
                                        </p:attrNameLst>
                                      </p:cBhvr>
                                      <p:tavLst>
                                        <p:tav tm="0">
                                          <p:val>
                                            <p:strVal val="#ppt_x"/>
                                          </p:val>
                                        </p:tav>
                                        <p:tav tm="100000">
                                          <p:val>
                                            <p:strVal val="#ppt_x"/>
                                          </p:val>
                                        </p:tav>
                                      </p:tavLst>
                                    </p:anim>
                                    <p:anim calcmode="lin" valueType="num">
                                      <p:cBhvr additive="base">
                                        <p:cTn dur="500" fill="hold" id="8"/>
                                        <p:tgtEl>
                                          <p:spTgt spid="2097182"/>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1049980"/>
                                        </p:tgtEl>
                                        <p:attrNameLst>
                                          <p:attrName>style.visibility</p:attrName>
                                        </p:attrNameLst>
                                      </p:cBhvr>
                                      <p:to>
                                        <p:strVal val="visible"/>
                                      </p:to>
                                    </p:set>
                                    <p:anim calcmode="lin" valueType="num">
                                      <p:cBhvr additive="base">
                                        <p:cTn dur="500" fill="hold" id="13"/>
                                        <p:tgtEl>
                                          <p:spTgt spid="1049980"/>
                                        </p:tgtEl>
                                        <p:attrNameLst>
                                          <p:attrName>ppt_x</p:attrName>
                                        </p:attrNameLst>
                                      </p:cBhvr>
                                      <p:tavLst>
                                        <p:tav tm="0">
                                          <p:val>
                                            <p:strVal val="#ppt_x"/>
                                          </p:val>
                                        </p:tav>
                                        <p:tav tm="100000">
                                          <p:val>
                                            <p:strVal val="#ppt_x"/>
                                          </p:val>
                                        </p:tav>
                                      </p:tavLst>
                                    </p:anim>
                                    <p:anim calcmode="lin" valueType="num">
                                      <p:cBhvr additive="base">
                                        <p:cTn dur="500" fill="hold" id="14"/>
                                        <p:tgtEl>
                                          <p:spTgt spid="10499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1" showMasterSp="1">
  <p:cSld>
    <p:spTree>
      <p:nvGrpSpPr>
        <p:cNvPr id="190" name=""/>
        <p:cNvGrpSpPr/>
        <p:nvPr/>
      </p:nvGrpSpPr>
      <p:grpSpPr>
        <a:xfrm rot="0">
          <a:off x="0" y="0"/>
          <a:ext cx="0" cy="0"/>
          <a:chOff x="0" y="0"/>
          <a:chExt cx="0" cy="0"/>
        </a:xfrm>
      </p:grpSpPr>
      <p:pic>
        <p:nvPicPr>
          <p:cNvPr id="2097184" name="Picture 2"/>
          <p:cNvPicPr>
            <a:picLocks/>
          </p:cNvPicPr>
          <p:nvPr/>
        </p:nvPicPr>
        <p:blipFill>
          <a:blip xmlns:r="http://schemas.openxmlformats.org/officeDocument/2006/relationships" r:embed="rId1"/>
          <a:srcRect l="0" t="0" r="0" b="0"/>
          <a:stretch>
            <a:fillRect/>
          </a:stretch>
        </p:blipFill>
        <p:spPr>
          <a:xfrm rot="0">
            <a:off x="1187450" y="1196975"/>
            <a:ext cx="7505700" cy="5221287"/>
          </a:xfrm>
          <a:prstGeom prst="rect"/>
          <a:noFill/>
          <a:ln>
            <a:noFill/>
          </a:ln>
        </p:spPr>
      </p:pic>
      <p:pic>
        <p:nvPicPr>
          <p:cNvPr id="2097185" name="Picture 3"/>
          <p:cNvPicPr>
            <a:picLocks/>
          </p:cNvPicPr>
          <p:nvPr/>
        </p:nvPicPr>
        <p:blipFill>
          <a:blip xmlns:r="http://schemas.openxmlformats.org/officeDocument/2006/relationships" r:embed="rId2"/>
          <a:srcRect l="0" t="0" r="0" b="0"/>
          <a:stretch>
            <a:fillRect/>
          </a:stretch>
        </p:blipFill>
        <p:spPr>
          <a:xfrm rot="0">
            <a:off x="566737" y="1085850"/>
            <a:ext cx="2840037" cy="398462"/>
          </a:xfrm>
          <a:prstGeom prst="rect"/>
          <a:noFill/>
          <a:ln>
            <a:noFill/>
          </a:ln>
        </p:spPr>
      </p:pic>
      <p:sp>
        <p:nvSpPr>
          <p:cNvPr id="104998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8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54</a:t>
            </a:fld>
            <a:endParaRPr altLang="en-US" sz="1400" lang="zh-CN">
              <a:solidFill>
                <a:srgbClr val="656565"/>
              </a:solidFill>
            </a:endParaRPr>
          </a:p>
        </p:txBody>
      </p:sp>
      <p:sp>
        <p:nvSpPr>
          <p:cNvPr id="104998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84"/>
                                        </p:tgtEl>
                                        <p:attrNameLst>
                                          <p:attrName>style.visibility</p:attrName>
                                        </p:attrNameLst>
                                      </p:cBhvr>
                                      <p:to>
                                        <p:strVal val="visible"/>
                                      </p:to>
                                    </p:set>
                                    <p:anim calcmode="lin" valueType="num">
                                      <p:cBhvr additive="base">
                                        <p:cTn dur="500" fill="hold" id="7"/>
                                        <p:tgtEl>
                                          <p:spTgt spid="2097184"/>
                                        </p:tgtEl>
                                        <p:attrNameLst>
                                          <p:attrName>ppt_x</p:attrName>
                                        </p:attrNameLst>
                                      </p:cBhvr>
                                      <p:tavLst>
                                        <p:tav tm="0">
                                          <p:val>
                                            <p:strVal val="#ppt_x"/>
                                          </p:val>
                                        </p:tav>
                                        <p:tav tm="100000">
                                          <p:val>
                                            <p:strVal val="#ppt_x"/>
                                          </p:val>
                                        </p:tav>
                                      </p:tavLst>
                                    </p:anim>
                                    <p:anim calcmode="lin" valueType="num">
                                      <p:cBhvr additive="base">
                                        <p:cTn dur="500" fill="hold" id="8"/>
                                        <p:tgtEl>
                                          <p:spTgt spid="209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1" showMasterSp="1">
  <p:cSld>
    <p:spTree>
      <p:nvGrpSpPr>
        <p:cNvPr id="191" name=""/>
        <p:cNvGrpSpPr/>
        <p:nvPr/>
      </p:nvGrpSpPr>
      <p:grpSpPr>
        <a:xfrm rot="0">
          <a:off x="0" y="0"/>
          <a:ext cx="0" cy="0"/>
          <a:chOff x="0" y="0"/>
          <a:chExt cx="0" cy="0"/>
        </a:xfrm>
      </p:grpSpPr>
      <p:pic>
        <p:nvPicPr>
          <p:cNvPr id="2097186" name="Picture 2"/>
          <p:cNvPicPr>
            <a:picLocks/>
          </p:cNvPicPr>
          <p:nvPr/>
        </p:nvPicPr>
        <p:blipFill>
          <a:blip xmlns:r="http://schemas.openxmlformats.org/officeDocument/2006/relationships" r:embed="rId1"/>
          <a:srcRect l="0" t="0" r="0" b="0"/>
          <a:stretch>
            <a:fillRect/>
          </a:stretch>
        </p:blipFill>
        <p:spPr>
          <a:xfrm rot="0">
            <a:off x="1895475" y="1308100"/>
            <a:ext cx="5413375" cy="4929187"/>
          </a:xfrm>
          <a:prstGeom prst="rect"/>
          <a:noFill/>
          <a:ln>
            <a:noFill/>
          </a:ln>
        </p:spPr>
      </p:pic>
      <p:sp>
        <p:nvSpPr>
          <p:cNvPr id="104998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8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55</a:t>
            </a:fld>
            <a:endParaRPr altLang="en-US" sz="1400" lang="zh-CN">
              <a:solidFill>
                <a:srgbClr val="656565"/>
              </a:solidFill>
            </a:endParaRPr>
          </a:p>
        </p:txBody>
      </p:sp>
      <p:sp>
        <p:nvSpPr>
          <p:cNvPr id="104998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sld>
</file>

<file path=ppt/slides/slide56.xml><?xml version="1.0" encoding="utf-8"?>
<p:sld xmlns:a="http://schemas.openxmlformats.org/drawingml/2006/main" xmlns:r="http://schemas.openxmlformats.org/officeDocument/2006/relationships" xmlns:p="http://schemas.openxmlformats.org/presentationml/2006/main" show="1" showMasterSp="1">
  <p:cSld>
    <p:spTree>
      <p:nvGrpSpPr>
        <p:cNvPr id="192" name=""/>
        <p:cNvGrpSpPr/>
        <p:nvPr/>
      </p:nvGrpSpPr>
      <p:grpSpPr>
        <a:xfrm rot="0">
          <a:off x="0" y="0"/>
          <a:ext cx="0" cy="0"/>
          <a:chOff x="0" y="0"/>
          <a:chExt cx="0" cy="0"/>
        </a:xfrm>
      </p:grpSpPr>
      <p:pic>
        <p:nvPicPr>
          <p:cNvPr id="2097187" name="Picture 2"/>
          <p:cNvPicPr>
            <a:picLocks/>
          </p:cNvPicPr>
          <p:nvPr/>
        </p:nvPicPr>
        <p:blipFill>
          <a:blip xmlns:r="http://schemas.openxmlformats.org/officeDocument/2006/relationships" r:embed="rId1"/>
          <a:srcRect l="0" t="0" r="0" b="0"/>
          <a:stretch>
            <a:fillRect/>
          </a:stretch>
        </p:blipFill>
        <p:spPr>
          <a:xfrm rot="0">
            <a:off x="566737" y="1041400"/>
            <a:ext cx="3025775" cy="442912"/>
          </a:xfrm>
          <a:prstGeom prst="rect"/>
          <a:noFill/>
          <a:ln>
            <a:noFill/>
          </a:ln>
        </p:spPr>
      </p:pic>
      <p:pic>
        <p:nvPicPr>
          <p:cNvPr id="2097188" name="Picture 3"/>
          <p:cNvPicPr>
            <a:picLocks/>
          </p:cNvPicPr>
          <p:nvPr/>
        </p:nvPicPr>
        <p:blipFill>
          <a:blip xmlns:r="http://schemas.openxmlformats.org/officeDocument/2006/relationships" r:embed="rId2"/>
          <a:srcRect l="0" t="0" r="0" b="0"/>
          <a:stretch>
            <a:fillRect/>
          </a:stretch>
        </p:blipFill>
        <p:spPr>
          <a:xfrm rot="0">
            <a:off x="1038225" y="1452562"/>
            <a:ext cx="7566025" cy="5000625"/>
          </a:xfrm>
          <a:prstGeom prst="rect"/>
          <a:noFill/>
          <a:ln>
            <a:noFill/>
          </a:ln>
        </p:spPr>
      </p:pic>
      <p:sp>
        <p:nvSpPr>
          <p:cNvPr id="104999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9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56</a:t>
            </a:fld>
            <a:endParaRPr altLang="en-US" sz="1400" lang="zh-CN">
              <a:solidFill>
                <a:srgbClr val="656565"/>
              </a:solidFill>
            </a:endParaRPr>
          </a:p>
        </p:txBody>
      </p:sp>
      <p:sp>
        <p:nvSpPr>
          <p:cNvPr id="104999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88"/>
                                        </p:tgtEl>
                                        <p:attrNameLst>
                                          <p:attrName>style.visibility</p:attrName>
                                        </p:attrNameLst>
                                      </p:cBhvr>
                                      <p:to>
                                        <p:strVal val="visible"/>
                                      </p:to>
                                    </p:set>
                                    <p:anim calcmode="lin" valueType="num">
                                      <p:cBhvr additive="base">
                                        <p:cTn dur="500" fill="hold" id="7"/>
                                        <p:tgtEl>
                                          <p:spTgt spid="2097188"/>
                                        </p:tgtEl>
                                        <p:attrNameLst>
                                          <p:attrName>ppt_x</p:attrName>
                                        </p:attrNameLst>
                                      </p:cBhvr>
                                      <p:tavLst>
                                        <p:tav tm="0">
                                          <p:val>
                                            <p:strVal val="#ppt_x"/>
                                          </p:val>
                                        </p:tav>
                                        <p:tav tm="100000">
                                          <p:val>
                                            <p:strVal val="#ppt_x"/>
                                          </p:val>
                                        </p:tav>
                                      </p:tavLst>
                                    </p:anim>
                                    <p:anim calcmode="lin" valueType="num">
                                      <p:cBhvr additive="base">
                                        <p:cTn dur="500" fill="hold" id="8"/>
                                        <p:tgtEl>
                                          <p:spTgt spid="2097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1" showMasterSp="1">
  <p:cSld>
    <p:spTree>
      <p:nvGrpSpPr>
        <p:cNvPr id="193" name=""/>
        <p:cNvGrpSpPr/>
        <p:nvPr/>
      </p:nvGrpSpPr>
      <p:grpSpPr>
        <a:xfrm rot="0">
          <a:off x="0" y="0"/>
          <a:ext cx="0" cy="0"/>
          <a:chOff x="0" y="0"/>
          <a:chExt cx="0" cy="0"/>
        </a:xfrm>
      </p:grpSpPr>
      <p:pic>
        <p:nvPicPr>
          <p:cNvPr id="2097189" name="Picture 2"/>
          <p:cNvPicPr>
            <a:picLocks/>
          </p:cNvPicPr>
          <p:nvPr/>
        </p:nvPicPr>
        <p:blipFill>
          <a:blip xmlns:r="http://schemas.openxmlformats.org/officeDocument/2006/relationships" r:embed="rId1"/>
          <a:srcRect l="0" t="0" r="0" b="0"/>
          <a:stretch>
            <a:fillRect/>
          </a:stretch>
        </p:blipFill>
        <p:spPr>
          <a:xfrm rot="0">
            <a:off x="566737" y="1063625"/>
            <a:ext cx="2487612" cy="420687"/>
          </a:xfrm>
          <a:prstGeom prst="rect"/>
          <a:noFill/>
          <a:ln>
            <a:noFill/>
          </a:ln>
        </p:spPr>
      </p:pic>
      <p:pic>
        <p:nvPicPr>
          <p:cNvPr id="2097190" name="Picture 3"/>
          <p:cNvPicPr>
            <a:picLocks/>
          </p:cNvPicPr>
          <p:nvPr/>
        </p:nvPicPr>
        <p:blipFill>
          <a:blip xmlns:r="http://schemas.openxmlformats.org/officeDocument/2006/relationships" r:embed="rId2"/>
          <a:srcRect l="0" t="0" r="0" b="0"/>
          <a:stretch>
            <a:fillRect/>
          </a:stretch>
        </p:blipFill>
        <p:spPr>
          <a:xfrm rot="0">
            <a:off x="2051050" y="1473200"/>
            <a:ext cx="5922962" cy="4979987"/>
          </a:xfrm>
          <a:prstGeom prst="rect"/>
          <a:noFill/>
          <a:ln>
            <a:noFill/>
          </a:ln>
        </p:spPr>
      </p:pic>
      <p:sp>
        <p:nvSpPr>
          <p:cNvPr id="104999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9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57</a:t>
            </a:fld>
            <a:endParaRPr altLang="en-US" sz="1400" lang="zh-CN">
              <a:solidFill>
                <a:srgbClr val="656565"/>
              </a:solidFill>
            </a:endParaRPr>
          </a:p>
        </p:txBody>
      </p:sp>
      <p:sp>
        <p:nvSpPr>
          <p:cNvPr id="104999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90"/>
                                        </p:tgtEl>
                                        <p:attrNameLst>
                                          <p:attrName>style.visibility</p:attrName>
                                        </p:attrNameLst>
                                      </p:cBhvr>
                                      <p:to>
                                        <p:strVal val="visible"/>
                                      </p:to>
                                    </p:set>
                                    <p:anim calcmode="lin" valueType="num">
                                      <p:cBhvr additive="base">
                                        <p:cTn dur="500" fill="hold" id="7"/>
                                        <p:tgtEl>
                                          <p:spTgt spid="2097190"/>
                                        </p:tgtEl>
                                        <p:attrNameLst>
                                          <p:attrName>ppt_x</p:attrName>
                                        </p:attrNameLst>
                                      </p:cBhvr>
                                      <p:tavLst>
                                        <p:tav tm="0">
                                          <p:val>
                                            <p:strVal val="#ppt_x"/>
                                          </p:val>
                                        </p:tav>
                                        <p:tav tm="100000">
                                          <p:val>
                                            <p:strVal val="#ppt_x"/>
                                          </p:val>
                                        </p:tav>
                                      </p:tavLst>
                                    </p:anim>
                                    <p:anim calcmode="lin" valueType="num">
                                      <p:cBhvr additive="base">
                                        <p:cTn dur="500" fill="hold" id="8"/>
                                        <p:tgtEl>
                                          <p:spTgt spid="2097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1" showMasterSp="1">
  <p:cSld>
    <p:spTree>
      <p:nvGrpSpPr>
        <p:cNvPr id="194" name=""/>
        <p:cNvGrpSpPr/>
        <p:nvPr/>
      </p:nvGrpSpPr>
      <p:grpSpPr>
        <a:xfrm rot="0">
          <a:off x="0" y="0"/>
          <a:ext cx="0" cy="0"/>
          <a:chOff x="0" y="0"/>
          <a:chExt cx="0" cy="0"/>
        </a:xfrm>
      </p:grpSpPr>
      <p:pic>
        <p:nvPicPr>
          <p:cNvPr id="2097191" name="Picture 2"/>
          <p:cNvPicPr>
            <a:picLocks/>
          </p:cNvPicPr>
          <p:nvPr/>
        </p:nvPicPr>
        <p:blipFill>
          <a:blip xmlns:r="http://schemas.openxmlformats.org/officeDocument/2006/relationships" r:embed="rId1"/>
          <a:srcRect l="0" t="0" r="0" b="0"/>
          <a:stretch>
            <a:fillRect/>
          </a:stretch>
        </p:blipFill>
        <p:spPr>
          <a:xfrm rot="0">
            <a:off x="296862" y="1052512"/>
            <a:ext cx="8613775" cy="3209925"/>
          </a:xfrm>
          <a:prstGeom prst="rect"/>
          <a:noFill/>
          <a:ln>
            <a:noFill/>
          </a:ln>
        </p:spPr>
      </p:pic>
      <p:pic>
        <p:nvPicPr>
          <p:cNvPr id="2097192" name="Picture 3"/>
          <p:cNvPicPr>
            <a:picLocks/>
          </p:cNvPicPr>
          <p:nvPr/>
        </p:nvPicPr>
        <p:blipFill>
          <a:blip xmlns:r="http://schemas.openxmlformats.org/officeDocument/2006/relationships" r:embed="rId2"/>
          <a:srcRect l="0" t="0" r="0" b="0"/>
          <a:stretch>
            <a:fillRect/>
          </a:stretch>
        </p:blipFill>
        <p:spPr>
          <a:xfrm rot="0">
            <a:off x="1341437" y="4276725"/>
            <a:ext cx="6183312" cy="2174875"/>
          </a:xfrm>
          <a:prstGeom prst="rect"/>
          <a:noFill/>
          <a:ln>
            <a:noFill/>
          </a:ln>
        </p:spPr>
      </p:pic>
      <p:sp>
        <p:nvSpPr>
          <p:cNvPr id="104999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4999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58</a:t>
            </a:fld>
            <a:endParaRPr altLang="en-US" sz="1400" lang="zh-CN">
              <a:solidFill>
                <a:srgbClr val="656565"/>
              </a:solidFill>
            </a:endParaRPr>
          </a:p>
        </p:txBody>
      </p:sp>
      <p:sp>
        <p:nvSpPr>
          <p:cNvPr id="104999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2097192"/>
                                        </p:tgtEl>
                                        <p:attrNameLst>
                                          <p:attrName>style.visibility</p:attrName>
                                        </p:attrNameLst>
                                      </p:cBhvr>
                                      <p:to>
                                        <p:strVal val="visible"/>
                                      </p:to>
                                    </p:set>
                                    <p:anim calcmode="lin" valueType="num">
                                      <p:cBhvr additive="base">
                                        <p:cTn dur="500" fill="hold" id="7"/>
                                        <p:tgtEl>
                                          <p:spTgt spid="2097192"/>
                                        </p:tgtEl>
                                        <p:attrNameLst>
                                          <p:attrName>ppt_x</p:attrName>
                                        </p:attrNameLst>
                                      </p:cBhvr>
                                      <p:tavLst>
                                        <p:tav tm="0">
                                          <p:val>
                                            <p:strVal val="#ppt_x"/>
                                          </p:val>
                                        </p:tav>
                                        <p:tav tm="100000">
                                          <p:val>
                                            <p:strVal val="#ppt_x"/>
                                          </p:val>
                                        </p:tav>
                                      </p:tavLst>
                                    </p:anim>
                                    <p:anim calcmode="lin" valueType="num">
                                      <p:cBhvr additive="base">
                                        <p:cTn dur="500" fill="hold" id="8"/>
                                        <p:tgtEl>
                                          <p:spTgt spid="20971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1" showMasterSp="1">
  <p:cSld>
    <p:spTree>
      <p:nvGrpSpPr>
        <p:cNvPr id="195" name=""/>
        <p:cNvGrpSpPr/>
        <p:nvPr/>
      </p:nvGrpSpPr>
      <p:grpSpPr>
        <a:xfrm rot="0">
          <a:off x="0" y="0"/>
          <a:ext cx="0" cy="0"/>
          <a:chOff x="0" y="0"/>
          <a:chExt cx="0" cy="0"/>
        </a:xfrm>
      </p:grpSpPr>
      <p:pic>
        <p:nvPicPr>
          <p:cNvPr id="2097193" name="Picture 2"/>
          <p:cNvPicPr>
            <a:picLocks/>
          </p:cNvPicPr>
          <p:nvPr/>
        </p:nvPicPr>
        <p:blipFill>
          <a:blip xmlns:r="http://schemas.openxmlformats.org/officeDocument/2006/relationships" r:embed="rId1"/>
          <a:srcRect l="0" t="0" r="0" b="0"/>
          <a:stretch>
            <a:fillRect/>
          </a:stretch>
        </p:blipFill>
        <p:spPr>
          <a:xfrm rot="0">
            <a:off x="1754187" y="1076325"/>
            <a:ext cx="5626100" cy="5448300"/>
          </a:xfrm>
          <a:prstGeom prst="rect"/>
          <a:noFill/>
          <a:ln>
            <a:noFill/>
          </a:ln>
        </p:spPr>
      </p:pic>
      <p:sp>
        <p:nvSpPr>
          <p:cNvPr id="1049999" name="Oval 3"/>
          <p:cNvSpPr/>
          <p:nvPr/>
        </p:nvSpPr>
        <p:spPr>
          <a:xfrm rot="0">
            <a:off x="5381625" y="4733925"/>
            <a:ext cx="450850" cy="404812"/>
          </a:xfrm>
          <a:prstGeom prst="ellipse"/>
          <a:noFill/>
          <a:ln w="19050" cap="rnd" cmpd="sng">
            <a:solidFill>
              <a:srgbClr val="FF0000">
                <a:alpha val="100000"/>
              </a:srgbClr>
            </a:solidFill>
            <a:prstDash val="sysDot"/>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000"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50001"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59</a:t>
            </a:fld>
            <a:endParaRPr altLang="en-US" sz="1400" lang="zh-CN">
              <a:solidFill>
                <a:srgbClr val="656565"/>
              </a:solidFill>
            </a:endParaRPr>
          </a:p>
        </p:txBody>
      </p:sp>
      <p:sp>
        <p:nvSpPr>
          <p:cNvPr id="1050002"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049999"/>
                                        </p:tgtEl>
                                        <p:attrNameLst>
                                          <p:attrName>style.visibility</p:attrName>
                                        </p:attrNameLst>
                                      </p:cBhvr>
                                      <p:to>
                                        <p:strVal val="visible"/>
                                      </p:to>
                                    </p:set>
                                    <p:anim calcmode="lin" valueType="num">
                                      <p:cBhvr additive="base">
                                        <p:cTn dur="500" fill="hold" id="7"/>
                                        <p:tgtEl>
                                          <p:spTgt spid="1049999"/>
                                        </p:tgtEl>
                                        <p:attrNameLst>
                                          <p:attrName>ppt_x</p:attrName>
                                        </p:attrNameLst>
                                      </p:cBhvr>
                                      <p:tavLst>
                                        <p:tav tm="0">
                                          <p:val>
                                            <p:strVal val="#ppt_x"/>
                                          </p:val>
                                        </p:tav>
                                        <p:tav tm="100000">
                                          <p:val>
                                            <p:strVal val="#ppt_x"/>
                                          </p:val>
                                        </p:tav>
                                      </p:tavLst>
                                    </p:anim>
                                    <p:anim calcmode="lin" valueType="num">
                                      <p:cBhvr additive="base">
                                        <p:cTn dur="500" fill="hold" id="8"/>
                                        <p:tgtEl>
                                          <p:spTgt spid="1049999"/>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mph" presetID="6" presetSubtype="0">
                                  <p:stCondLst>
                                    <p:cond delay="0"/>
                                  </p:stCondLst>
                                  <p:childTnLst>
                                    <p:animScale>
                                      <p:cBhvr>
                                        <p:cTn dur="2000" fill="hold" id="12"/>
                                        <p:tgtEl>
                                          <p:spTgt spid="104999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1" showMasterSp="1">
  <p:cSld>
    <p:spTree>
      <p:nvGrpSpPr>
        <p:cNvPr id="117" name=""/>
        <p:cNvGrpSpPr/>
        <p:nvPr/>
      </p:nvGrpSpPr>
      <p:grpSpPr>
        <a:xfrm rot="0">
          <a:off x="0" y="0"/>
          <a:ext cx="0" cy="0"/>
          <a:chOff x="0" y="0"/>
          <a:chExt cx="0" cy="0"/>
        </a:xfrm>
      </p:grpSpPr>
      <p:sp>
        <p:nvSpPr>
          <p:cNvPr id="1048630" name="Text Box 2"/>
          <p:cNvSpPr txBox="1"/>
          <p:nvPr/>
        </p:nvSpPr>
        <p:spPr>
          <a:xfrm rot="0">
            <a:off x="395287" y="1362075"/>
            <a:ext cx="8239125"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20</a:t>
            </a:r>
            <a:r>
              <a:rPr altLang="en-US" sz="2400" lang="zh-CN">
                <a:latin typeface="Times New Roman" pitchFamily="18" charset="0"/>
              </a:rPr>
              <a:t>世纪</a:t>
            </a:r>
            <a:r>
              <a:rPr altLang="zh-CN" sz="2400" lang="en-US">
                <a:latin typeface="Times New Roman" pitchFamily="18" charset="0"/>
              </a:rPr>
              <a:t>80</a:t>
            </a:r>
            <a:r>
              <a:rPr altLang="en-US" sz="2400" lang="zh-CN">
                <a:latin typeface="Times New Roman" pitchFamily="18" charset="0"/>
              </a:rPr>
              <a:t>年代中期：先后出现了</a:t>
            </a:r>
            <a:r>
              <a:rPr altLang="zh-CN" sz="2400" lang="en-US">
                <a:solidFill>
                  <a:srgbClr val="FF3300"/>
                </a:solidFill>
                <a:latin typeface="Times New Roman" pitchFamily="18" charset="0"/>
              </a:rPr>
              <a:t>通用阵列逻辑(GAL)</a:t>
            </a:r>
            <a:r>
              <a:rPr altLang="en-US" sz="2400" lang="zh-CN">
                <a:latin typeface="Times New Roman" pitchFamily="18" charset="0"/>
              </a:rPr>
              <a:t>、</a:t>
            </a:r>
            <a:r>
              <a:rPr altLang="zh-CN" sz="2400" lang="en-US">
                <a:solidFill>
                  <a:srgbClr val="FF3300"/>
                </a:solidFill>
                <a:latin typeface="Times New Roman" pitchFamily="18" charset="0"/>
              </a:rPr>
              <a:t>复杂可编程逻辑器件（CPLD</a:t>
            </a:r>
            <a:r>
              <a:rPr altLang="en-US" sz="2400" lang="zh-CN">
                <a:solidFill>
                  <a:srgbClr val="FF3300"/>
                </a:solidFill>
                <a:latin typeface="Times New Roman" pitchFamily="18" charset="0"/>
              </a:rPr>
              <a:t>）</a:t>
            </a:r>
            <a:r>
              <a:rPr altLang="en-US" sz="2400" lang="zh-CN">
                <a:latin typeface="Times New Roman" pitchFamily="18" charset="0"/>
              </a:rPr>
              <a:t>和</a:t>
            </a:r>
            <a:r>
              <a:rPr altLang="zh-CN" sz="2400" lang="en-US">
                <a:solidFill>
                  <a:srgbClr val="FF3300"/>
                </a:solidFill>
                <a:latin typeface="Times New Roman" pitchFamily="18" charset="0"/>
              </a:rPr>
              <a:t>现场可编程门阵列(FPGA)</a:t>
            </a:r>
            <a:r>
              <a:rPr altLang="en-US" sz="2400" lang="zh-CN">
                <a:latin typeface="Times New Roman" pitchFamily="18" charset="0"/>
              </a:rPr>
              <a:t>等可编程器件； </a:t>
            </a:r>
          </a:p>
        </p:txBody>
      </p:sp>
      <p:sp>
        <p:nvSpPr>
          <p:cNvPr id="1048631" name="Text Box 3"/>
          <p:cNvSpPr txBox="1"/>
          <p:nvPr/>
        </p:nvSpPr>
        <p:spPr>
          <a:xfrm rot="0">
            <a:off x="395287" y="3162300"/>
            <a:ext cx="8497888"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20</a:t>
            </a:r>
            <a:r>
              <a:rPr altLang="en-US" sz="2400" lang="zh-CN">
                <a:latin typeface="Times New Roman" pitchFamily="18" charset="0"/>
              </a:rPr>
              <a:t>世纪</a:t>
            </a:r>
            <a:r>
              <a:rPr altLang="zh-CN" sz="2400" lang="en-US">
                <a:latin typeface="Times New Roman" pitchFamily="18" charset="0"/>
              </a:rPr>
              <a:t>90</a:t>
            </a:r>
            <a:r>
              <a:rPr altLang="en-US" sz="2400" lang="zh-CN">
                <a:latin typeface="Times New Roman" pitchFamily="18" charset="0"/>
              </a:rPr>
              <a:t>年代：产生了</a:t>
            </a:r>
            <a:r>
              <a:rPr altLang="zh-CN" sz="2400" lang="en-US">
                <a:solidFill>
                  <a:srgbClr val="FF3300"/>
                </a:solidFill>
                <a:latin typeface="Times New Roman" pitchFamily="18" charset="0"/>
              </a:rPr>
              <a:t>在系统编程(ISP)</a:t>
            </a:r>
            <a:r>
              <a:rPr altLang="en-US" sz="2400" lang="zh-CN">
                <a:solidFill>
                  <a:srgbClr val="FF3300"/>
                </a:solidFill>
                <a:latin typeface="Times New Roman" pitchFamily="18" charset="0"/>
              </a:rPr>
              <a:t>技术</a:t>
            </a:r>
            <a:r>
              <a:rPr altLang="zh-CN" sz="2400" lang="en-US">
                <a:latin typeface="Times New Roman" pitchFamily="18" charset="0"/>
              </a:rPr>
              <a:t>。在系统编程是指用户具有在自己设计的目标系统中或线路板上为重构逻辑而对逻辑器件进行编程或反复改写的能力。ISP</a:t>
            </a:r>
            <a:r>
              <a:rPr altLang="en-US" sz="2400" lang="zh-CN">
                <a:latin typeface="Times New Roman" pitchFamily="18" charset="0"/>
              </a:rPr>
              <a:t>器件为用户提供了传统的</a:t>
            </a:r>
            <a:r>
              <a:rPr altLang="zh-CN" sz="2400" lang="en-US">
                <a:latin typeface="Times New Roman" pitchFamily="18" charset="0"/>
              </a:rPr>
              <a:t>PLD</a:t>
            </a:r>
            <a:r>
              <a:rPr altLang="en-US" sz="2400" lang="zh-CN">
                <a:latin typeface="Times New Roman" pitchFamily="18" charset="0"/>
              </a:rPr>
              <a:t>技术无法达到的灵活性，使可编程逻辑技术发生了实质性飞跃。　　</a:t>
            </a:r>
          </a:p>
        </p:txBody>
      </p:sp>
      <p:sp>
        <p:nvSpPr>
          <p:cNvPr id="104863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600" lang="en-US">
                <a:solidFill>
                  <a:srgbClr val="222268"/>
                </a:solidFill>
                <a:latin typeface="微软雅黑" pitchFamily="34" charset="-122"/>
                <a:ea typeface="微软雅黑" pitchFamily="34" charset="-122"/>
              </a:rPr>
              <a:t>PLD </a:t>
            </a:r>
            <a:r>
              <a:rPr altLang="en-US" b="1" sz="3600" lang="zh-CN">
                <a:solidFill>
                  <a:srgbClr val="222268"/>
                </a:solidFill>
                <a:latin typeface="微软雅黑" pitchFamily="34" charset="-122"/>
                <a:ea typeface="微软雅黑" pitchFamily="34" charset="-122"/>
              </a:rPr>
              <a:t>概述</a:t>
            </a:r>
          </a:p>
        </p:txBody>
      </p:sp>
      <p:sp>
        <p:nvSpPr>
          <p:cNvPr id="104863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a:t>
            </a:fld>
            <a:endParaRPr altLang="en-US" sz="1400" lang="zh-CN">
              <a:solidFill>
                <a:srgbClr val="656565"/>
              </a:solidFill>
            </a:endParaRPr>
          </a:p>
        </p:txBody>
      </p:sp>
      <p:sp>
        <p:nvSpPr>
          <p:cNvPr id="104863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16">
                                  <p:stCondLst>
                                    <p:cond delay="0"/>
                                  </p:stCondLst>
                                  <p:childTnLst>
                                    <p:set>
                                      <p:cBhvr>
                                        <p:cTn dur="1" fill="hold" id="6">
                                          <p:stCondLst>
                                            <p:cond delay="0"/>
                                          </p:stCondLst>
                                        </p:cTn>
                                        <p:tgtEl>
                                          <p:spTgt spid="1048631"/>
                                        </p:tgtEl>
                                        <p:attrNameLst>
                                          <p:attrName>style.visibility</p:attrName>
                                        </p:attrNameLst>
                                      </p:cBhvr>
                                      <p:to>
                                        <p:strVal val="visible"/>
                                      </p:to>
                                    </p:set>
                                    <p:animEffect transition="in" filter="box(in)">
                                      <p:cBhvr>
                                        <p:cTn dur="500" id="7"/>
                                        <p:tgtEl>
                                          <p:spTgt spid="1048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1" grpId="0" uiExpand="0" build="whole"/>
    </p:bldLst>
  </p:timing>
</p:sld>
</file>

<file path=ppt/slides/slide60.xml><?xml version="1.0" encoding="utf-8"?>
<p:sld xmlns:a="http://schemas.openxmlformats.org/drawingml/2006/main" xmlns:r="http://schemas.openxmlformats.org/officeDocument/2006/relationships" xmlns:p="http://schemas.openxmlformats.org/presentationml/2006/main" show="1" showMasterSp="1">
  <p:cSld>
    <p:spTree>
      <p:nvGrpSpPr>
        <p:cNvPr id="196" name=""/>
        <p:cNvGrpSpPr/>
        <p:nvPr/>
      </p:nvGrpSpPr>
      <p:grpSpPr>
        <a:xfrm rot="0">
          <a:off x="0" y="0"/>
          <a:ext cx="0" cy="0"/>
          <a:chOff x="0" y="0"/>
          <a:chExt cx="0" cy="0"/>
        </a:xfrm>
      </p:grpSpPr>
      <p:sp>
        <p:nvSpPr>
          <p:cNvPr id="1050003" name="Text Box 2"/>
          <p:cNvSpPr txBox="1"/>
          <p:nvPr/>
        </p:nvSpPr>
        <p:spPr>
          <a:xfrm rot="0">
            <a:off x="620712" y="1031875"/>
            <a:ext cx="8047037" cy="53498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FPGA</a:t>
            </a:r>
            <a:r>
              <a:rPr altLang="en-US" sz="2400" lang="zh-CN">
                <a:latin typeface="Times New Roman" pitchFamily="18" charset="0"/>
              </a:rPr>
              <a:t>与前面介绍的低密度可编程逻辑器件和</a:t>
            </a:r>
            <a:r>
              <a:rPr altLang="zh-CN" sz="2400" lang="en-US">
                <a:latin typeface="Times New Roman" pitchFamily="18" charset="0"/>
              </a:rPr>
              <a:t>CPLD</a:t>
            </a:r>
            <a:r>
              <a:rPr altLang="en-US" sz="2400" lang="zh-CN">
                <a:latin typeface="Times New Roman" pitchFamily="18" charset="0"/>
              </a:rPr>
              <a:t>相比，在性能上主要有如下特点：</a:t>
            </a:r>
          </a:p>
          <a:p>
            <a:pPr eaLnBrk="1" hangingPunct="1" indent="0" lvl="0" marL="0">
              <a:lnSpc>
                <a:spcPct val="120000"/>
              </a:lnSpc>
              <a:spcBef>
                <a:spcPct val="0"/>
              </a:spcBef>
              <a:buFontTx/>
              <a:buNone/>
            </a:pPr>
            <a:r>
              <a:rPr altLang="en-US" sz="2400" lang="zh-CN">
                <a:latin typeface="Times New Roman" pitchFamily="18" charset="0"/>
              </a:rPr>
              <a:t>         </a:t>
            </a:r>
            <a:r>
              <a:rPr altLang="en-US" sz="2400" lang="zh-CN">
                <a:latin typeface="宋体" pitchFamily="2" charset="-122"/>
                <a:sym typeface="Wingdings" pitchFamily="2" charset="2"/>
              </a:rPr>
              <a:t>①</a:t>
            </a:r>
            <a:r>
              <a:rPr altLang="en-US" sz="2400" lang="zh-CN">
                <a:latin typeface="Times New Roman" pitchFamily="18" charset="0"/>
              </a:rPr>
              <a:t> </a:t>
            </a:r>
            <a:r>
              <a:rPr altLang="zh-CN" sz="2400" lang="en-US">
                <a:latin typeface="Times New Roman" pitchFamily="18" charset="0"/>
                <a:sym typeface="Wingdings" pitchFamily="2" charset="2"/>
              </a:rPr>
              <a:t>结构十分灵活，其内部的CLB</a:t>
            </a:r>
            <a:r>
              <a:rPr altLang="en-US" sz="2400" lang="zh-CN">
                <a:latin typeface="Times New Roman" pitchFamily="18" charset="0"/>
                <a:sym typeface="Wingdings" pitchFamily="2" charset="2"/>
              </a:rPr>
              <a:t>、</a:t>
            </a:r>
            <a:r>
              <a:rPr altLang="zh-CN" sz="2400" lang="en-US">
                <a:latin typeface="Times New Roman" pitchFamily="18" charset="0"/>
                <a:sym typeface="Wingdings" pitchFamily="2" charset="2"/>
              </a:rPr>
              <a:t>IOB</a:t>
            </a:r>
            <a:r>
              <a:rPr altLang="en-US" sz="2400" lang="zh-CN">
                <a:latin typeface="Times New Roman" pitchFamily="18" charset="0"/>
                <a:sym typeface="Wingdings" pitchFamily="2" charset="2"/>
              </a:rPr>
              <a:t>和</a:t>
            </a:r>
            <a:r>
              <a:rPr altLang="zh-CN" sz="2400" lang="en-US">
                <a:latin typeface="Times New Roman" pitchFamily="18" charset="0"/>
                <a:sym typeface="Wingdings" pitchFamily="2" charset="2"/>
              </a:rPr>
              <a:t>IR</a:t>
            </a:r>
            <a:r>
              <a:rPr altLang="en-US" sz="2400" lang="zh-CN">
                <a:latin typeface="Times New Roman" pitchFamily="18" charset="0"/>
                <a:sym typeface="Wingdings" pitchFamily="2" charset="2"/>
              </a:rPr>
              <a:t>均可编程，设计非常方便；</a:t>
            </a:r>
          </a:p>
          <a:p>
            <a:pPr eaLnBrk="1" hangingPunct="1" indent="0" lvl="0" marL="0">
              <a:lnSpc>
                <a:spcPct val="120000"/>
              </a:lnSpc>
              <a:spcBef>
                <a:spcPct val="0"/>
              </a:spcBef>
              <a:buFontTx/>
              <a:buNone/>
            </a:pPr>
            <a:r>
              <a:rPr altLang="en-US" sz="2400" lang="zh-CN">
                <a:latin typeface="Times New Roman" pitchFamily="18" charset="0"/>
                <a:sym typeface="Wingdings" pitchFamily="2" charset="2"/>
              </a:rPr>
              <a:t>         </a:t>
            </a:r>
            <a:r>
              <a:rPr altLang="en-US" sz="2400" lang="zh-CN">
                <a:latin typeface="宋体" pitchFamily="2" charset="-122"/>
                <a:sym typeface="Wingdings" pitchFamily="2" charset="2"/>
              </a:rPr>
              <a:t>②</a:t>
            </a:r>
            <a:r>
              <a:rPr altLang="en-US" sz="2400" lang="zh-CN">
                <a:latin typeface="Times New Roman" pitchFamily="18" charset="0"/>
                <a:sym typeface="Wingdings" pitchFamily="2" charset="2"/>
              </a:rPr>
              <a:t> 集成度高、速度快、功耗低；</a:t>
            </a:r>
          </a:p>
          <a:p>
            <a:pPr eaLnBrk="1" hangingPunct="1" indent="0" lvl="0" marL="0">
              <a:lnSpc>
                <a:spcPct val="120000"/>
              </a:lnSpc>
              <a:spcBef>
                <a:spcPct val="0"/>
              </a:spcBef>
              <a:buFontTx/>
              <a:buNone/>
            </a:pPr>
            <a:r>
              <a:rPr altLang="en-US" sz="2400" lang="zh-CN">
                <a:latin typeface="Times New Roman" pitchFamily="18" charset="0"/>
                <a:sym typeface="Wingdings" pitchFamily="2" charset="2"/>
              </a:rPr>
              <a:t>         </a:t>
            </a:r>
            <a:r>
              <a:rPr altLang="en-US" sz="2400" lang="zh-CN">
                <a:latin typeface="宋体" pitchFamily="2" charset="-122"/>
                <a:sym typeface="Wingdings" pitchFamily="2" charset="2"/>
              </a:rPr>
              <a:t>③</a:t>
            </a:r>
            <a:r>
              <a:rPr altLang="zh-CN" sz="2400" lang="en-US">
                <a:latin typeface="Times New Roman" pitchFamily="18" charset="0"/>
                <a:sym typeface="Wingdings" pitchFamily="2" charset="2"/>
              </a:rPr>
              <a:t> 采用SRAM</a:t>
            </a:r>
            <a:r>
              <a:rPr altLang="en-US" sz="2400" lang="zh-CN">
                <a:latin typeface="Times New Roman" pitchFamily="18" charset="0"/>
                <a:sym typeface="Wingdings" pitchFamily="2" charset="2"/>
              </a:rPr>
              <a:t>编程技术，可以无限次编程，但需要附加外部存储芯片（如</a:t>
            </a:r>
            <a:r>
              <a:rPr altLang="zh-CN" sz="2400" lang="en-US">
                <a:latin typeface="Times New Roman" pitchFamily="18" charset="0"/>
                <a:sym typeface="Wingdings" pitchFamily="2" charset="2"/>
              </a:rPr>
              <a:t>EPROM</a:t>
            </a:r>
            <a:r>
              <a:rPr altLang="en-US" sz="2400" lang="zh-CN">
                <a:latin typeface="Times New Roman" pitchFamily="18" charset="0"/>
                <a:sym typeface="Wingdings" pitchFamily="2" charset="2"/>
              </a:rPr>
              <a:t>）来保存已编程信息；</a:t>
            </a:r>
          </a:p>
          <a:p>
            <a:pPr eaLnBrk="1" hangingPunct="1" indent="0" lvl="0" marL="0">
              <a:lnSpc>
                <a:spcPct val="120000"/>
              </a:lnSpc>
              <a:spcBef>
                <a:spcPct val="0"/>
              </a:spcBef>
              <a:buFontTx/>
              <a:buNone/>
            </a:pPr>
            <a:r>
              <a:rPr altLang="en-US" sz="2400" lang="zh-CN">
                <a:latin typeface="Times New Roman" pitchFamily="18" charset="0"/>
                <a:sym typeface="Wingdings" pitchFamily="2" charset="2"/>
              </a:rPr>
              <a:t>         </a:t>
            </a:r>
            <a:r>
              <a:rPr altLang="en-US" sz="2400" lang="zh-CN">
                <a:latin typeface="宋体" pitchFamily="2" charset="-122"/>
                <a:sym typeface="Wingdings" pitchFamily="2" charset="2"/>
              </a:rPr>
              <a:t>④</a:t>
            </a:r>
            <a:r>
              <a:rPr altLang="zh-CN" sz="2400" lang="en-US">
                <a:latin typeface="Times New Roman" pitchFamily="18" charset="0"/>
                <a:sym typeface="Wingdings" pitchFamily="2" charset="2"/>
              </a:rPr>
              <a:t> 提供强有力的组合函数发生器、丰富的触发器和I/O</a:t>
            </a:r>
            <a:r>
              <a:rPr altLang="en-US" sz="2400" lang="zh-CN">
                <a:latin typeface="Times New Roman" pitchFamily="18" charset="0"/>
                <a:sym typeface="Wingdings" pitchFamily="2" charset="2"/>
              </a:rPr>
              <a:t>引脚，可以满足各种数字系统设计要求</a:t>
            </a:r>
            <a:r>
              <a:rPr altLang="en-US" sz="2400" lang="zh-CN">
                <a:latin typeface="Times New Roman" pitchFamily="18" charset="0"/>
              </a:rPr>
              <a:t>；</a:t>
            </a:r>
          </a:p>
          <a:p>
            <a:pPr eaLnBrk="1" hangingPunct="1" indent="0" lvl="0" marL="0">
              <a:lnSpc>
                <a:spcPct val="120000"/>
              </a:lnSpc>
              <a:spcBef>
                <a:spcPct val="0"/>
              </a:spcBef>
              <a:buFontTx/>
              <a:buNone/>
            </a:pPr>
            <a:r>
              <a:rPr altLang="en-US" sz="2400" lang="zh-CN">
                <a:latin typeface="宋体" pitchFamily="2" charset="-122"/>
                <a:sym typeface="Wingdings" pitchFamily="2" charset="2"/>
              </a:rPr>
              <a:t>    ⑤ 逻辑资源和布线资源在结构上分开，其互连是分布式的，布线相当灵活，但其</a:t>
            </a:r>
            <a:r>
              <a:rPr altLang="en-US" sz="2400" lang="zh-CN">
                <a:latin typeface="Times New Roman" pitchFamily="18" charset="0"/>
                <a:sym typeface="Wingdings" pitchFamily="2" charset="2"/>
              </a:rPr>
              <a:t>延迟与系统布局有关，因而</a:t>
            </a:r>
            <a:r>
              <a:rPr altLang="en-US" sz="2400" lang="zh-CN">
                <a:latin typeface="宋体" pitchFamily="2" charset="-122"/>
                <a:sym typeface="Wingdings" pitchFamily="2" charset="2"/>
              </a:rPr>
              <a:t>延迟</a:t>
            </a:r>
            <a:r>
              <a:rPr altLang="en-US" sz="2400" lang="zh-CN">
                <a:latin typeface="Times New Roman" pitchFamily="18" charset="0"/>
                <a:sym typeface="Wingdings" pitchFamily="2" charset="2"/>
              </a:rPr>
              <a:t>不可预测。</a:t>
            </a:r>
          </a:p>
        </p:txBody>
      </p:sp>
      <p:sp>
        <p:nvSpPr>
          <p:cNvPr id="105000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高密度可编程逻辑器件</a:t>
            </a:r>
          </a:p>
        </p:txBody>
      </p:sp>
      <p:sp>
        <p:nvSpPr>
          <p:cNvPr id="105000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60</a:t>
            </a:fld>
            <a:endParaRPr altLang="en-US" sz="1400" lang="zh-CN">
              <a:solidFill>
                <a:srgbClr val="656565"/>
              </a:solidFill>
            </a:endParaRPr>
          </a:p>
        </p:txBody>
      </p:sp>
      <p:sp>
        <p:nvSpPr>
          <p:cNvPr id="105000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4">
                                  <p:stCondLst>
                                    <p:cond delay="0"/>
                                  </p:stCondLst>
                                  <p:childTnLst>
                                    <p:set>
                                      <p:cBhvr>
                                        <p:cTn dur="1" fill="hold" id="6">
                                          <p:stCondLst>
                                            <p:cond delay="0"/>
                                          </p:stCondLst>
                                        </p:cTn>
                                        <p:tgtEl>
                                          <p:spTgt spid="1050003">
                                            <p:txEl>
                                              <p:charRg st="50" end="95"/>
                                            </p:txEl>
                                          </p:spTgt>
                                        </p:tgtEl>
                                        <p:attrNameLst>
                                          <p:attrName>style.visibility</p:attrName>
                                        </p:attrNameLst>
                                      </p:cBhvr>
                                      <p:to>
                                        <p:strVal val="visible"/>
                                      </p:to>
                                    </p:set>
                                    <p:anim calcmode="lin" valueType="num">
                                      <p:cBhvr additive="base">
                                        <p:cTn dur="500" fill="hold" id="7"/>
                                        <p:tgtEl>
                                          <p:spTgt spid="1050003">
                                            <p:txEl>
                                              <p:charRg st="50" end="95"/>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03">
                                            <p:txEl>
                                              <p:charRg st="50" end="95"/>
                                            </p:txEl>
                                          </p:spTgt>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2" presetSubtype="4">
                                  <p:stCondLst>
                                    <p:cond delay="0"/>
                                  </p:stCondLst>
                                  <p:childTnLst>
                                    <p:set>
                                      <p:cBhvr>
                                        <p:cTn dur="1" fill="hold" id="12">
                                          <p:stCondLst>
                                            <p:cond delay="0"/>
                                          </p:stCondLst>
                                        </p:cTn>
                                        <p:tgtEl>
                                          <p:spTgt spid="1050003">
                                            <p:txEl>
                                              <p:charRg st="95" end="120"/>
                                            </p:txEl>
                                          </p:spTgt>
                                        </p:tgtEl>
                                        <p:attrNameLst>
                                          <p:attrName>style.visibility</p:attrName>
                                        </p:attrNameLst>
                                      </p:cBhvr>
                                      <p:to>
                                        <p:strVal val="visible"/>
                                      </p:to>
                                    </p:set>
                                    <p:anim calcmode="lin" valueType="num">
                                      <p:cBhvr additive="base">
                                        <p:cTn dur="500" fill="hold" id="13"/>
                                        <p:tgtEl>
                                          <p:spTgt spid="1050003">
                                            <p:txEl>
                                              <p:charRg st="95" end="12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03">
                                            <p:txEl>
                                              <p:charRg st="95" end="120"/>
                                            </p:txEl>
                                          </p:spTgt>
                                        </p:tgtEl>
                                        <p:attrNameLst>
                                          <p:attrName>ppt_y</p:attrName>
                                        </p:attrNameLst>
                                      </p:cBhvr>
                                      <p:tavLst>
                                        <p:tav tm="0">
                                          <p:val>
                                            <p:strVal val="1+#ppt_h/2"/>
                                          </p:val>
                                        </p:tav>
                                        <p:tav tm="100000">
                                          <p:val>
                                            <p:strVal val="#ppt_y"/>
                                          </p:val>
                                        </p:tav>
                                      </p:tavLst>
                                    </p:anim>
                                  </p:childTnLst>
                                </p:cTn>
                              </p:par>
                            </p:childTnLst>
                          </p:cTn>
                        </p:par>
                      </p:childTnLst>
                    </p:cTn>
                  </p:par>
                  <p:par>
                    <p:cTn fill="hold" id="15" nodeType="clickPar">
                      <p:stCondLst>
                        <p:cond delay="indefinite"/>
                      </p:stCondLst>
                      <p:childTnLst>
                        <p:par>
                          <p:cTn fill="hold" id="16" nodeType="withGroup">
                            <p:stCondLst>
                              <p:cond delay="0"/>
                            </p:stCondLst>
                            <p:childTnLst>
                              <p:par>
                                <p:cTn fill="hold" id="17" nodeType="clickEffect" presetClass="entr" presetID="2" presetSubtype="4">
                                  <p:stCondLst>
                                    <p:cond delay="0"/>
                                  </p:stCondLst>
                                  <p:childTnLst>
                                    <p:set>
                                      <p:cBhvr>
                                        <p:cTn dur="1" fill="hold" id="18">
                                          <p:stCondLst>
                                            <p:cond delay="0"/>
                                          </p:stCondLst>
                                        </p:cTn>
                                        <p:tgtEl>
                                          <p:spTgt spid="1050003">
                                            <p:txEl>
                                              <p:charRg st="120" end="179"/>
                                            </p:txEl>
                                          </p:spTgt>
                                        </p:tgtEl>
                                        <p:attrNameLst>
                                          <p:attrName>style.visibility</p:attrName>
                                        </p:attrNameLst>
                                      </p:cBhvr>
                                      <p:to>
                                        <p:strVal val="visible"/>
                                      </p:to>
                                    </p:set>
                                    <p:anim calcmode="lin" valueType="num">
                                      <p:cBhvr additive="base">
                                        <p:cTn dur="500" fill="hold" id="19"/>
                                        <p:tgtEl>
                                          <p:spTgt spid="1050003">
                                            <p:txEl>
                                              <p:charRg st="120" end="179"/>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03">
                                            <p:txEl>
                                              <p:charRg st="120" end="179"/>
                                            </p:txEl>
                                          </p:spTgt>
                                        </p:tgtEl>
                                        <p:attrNameLst>
                                          <p:attrName>ppt_y</p:attrName>
                                        </p:attrNameLst>
                                      </p:cBhvr>
                                      <p:tavLst>
                                        <p:tav tm="0">
                                          <p:val>
                                            <p:strVal val="1+#ppt_h/2"/>
                                          </p:val>
                                        </p:tav>
                                        <p:tav tm="100000">
                                          <p:val>
                                            <p:strVal val="#ppt_y"/>
                                          </p:val>
                                        </p:tav>
                                      </p:tavLst>
                                    </p:anim>
                                  </p:childTnLst>
                                </p:cTn>
                              </p:par>
                            </p:childTnLst>
                          </p:cTn>
                        </p:par>
                      </p:childTnLst>
                    </p:cTn>
                  </p:par>
                  <p:par>
                    <p:cTn fill="hold" id="21" nodeType="clickPar">
                      <p:stCondLst>
                        <p:cond delay="indefinite"/>
                      </p:stCondLst>
                      <p:childTnLst>
                        <p:par>
                          <p:cTn fill="hold" id="22" nodeType="withGroup">
                            <p:stCondLst>
                              <p:cond delay="0"/>
                            </p:stCondLst>
                            <p:childTnLst>
                              <p:par>
                                <p:cTn fill="hold" id="23" nodeType="clickEffect" presetClass="entr" presetID="2" presetSubtype="4">
                                  <p:stCondLst>
                                    <p:cond delay="0"/>
                                  </p:stCondLst>
                                  <p:childTnLst>
                                    <p:set>
                                      <p:cBhvr>
                                        <p:cTn dur="1" fill="hold" id="24">
                                          <p:stCondLst>
                                            <p:cond delay="0"/>
                                          </p:stCondLst>
                                        </p:cTn>
                                        <p:tgtEl>
                                          <p:spTgt spid="1050003">
                                            <p:txEl>
                                              <p:charRg st="179" end="233"/>
                                            </p:txEl>
                                          </p:spTgt>
                                        </p:tgtEl>
                                        <p:attrNameLst>
                                          <p:attrName>style.visibility</p:attrName>
                                        </p:attrNameLst>
                                      </p:cBhvr>
                                      <p:to>
                                        <p:strVal val="visible"/>
                                      </p:to>
                                    </p:set>
                                    <p:anim calcmode="lin" valueType="num">
                                      <p:cBhvr additive="base">
                                        <p:cTn dur="500" fill="hold" id="25"/>
                                        <p:tgtEl>
                                          <p:spTgt spid="1050003">
                                            <p:txEl>
                                              <p:charRg st="179" end="23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03">
                                            <p:txEl>
                                              <p:charRg st="179" end="23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nodeType="clickPar">
                      <p:stCondLst>
                        <p:cond delay="indefinite"/>
                      </p:stCondLst>
                      <p:childTnLst>
                        <p:par>
                          <p:cTn fill="hold" id="28" nodeType="withGroup">
                            <p:stCondLst>
                              <p:cond delay="0"/>
                            </p:stCondLst>
                            <p:childTnLst>
                              <p:par>
                                <p:cTn fill="hold" id="29" nodeType="clickEffect" presetClass="entr" presetID="2" presetSubtype="4">
                                  <p:stCondLst>
                                    <p:cond delay="0"/>
                                  </p:stCondLst>
                                  <p:childTnLst>
                                    <p:set>
                                      <p:cBhvr>
                                        <p:cTn dur="1" fill="hold" id="30">
                                          <p:stCondLst>
                                            <p:cond delay="0"/>
                                          </p:stCondLst>
                                        </p:cTn>
                                        <p:tgtEl>
                                          <p:spTgt spid="1050003">
                                            <p:txEl>
                                              <p:charRg st="233" end="293"/>
                                            </p:txEl>
                                          </p:spTgt>
                                        </p:tgtEl>
                                        <p:attrNameLst>
                                          <p:attrName>style.visibility</p:attrName>
                                        </p:attrNameLst>
                                      </p:cBhvr>
                                      <p:to>
                                        <p:strVal val="visible"/>
                                      </p:to>
                                    </p:set>
                                    <p:anim calcmode="lin" valueType="num">
                                      <p:cBhvr additive="base">
                                        <p:cTn dur="500" fill="hold" id="31"/>
                                        <p:tgtEl>
                                          <p:spTgt spid="1050003">
                                            <p:txEl>
                                              <p:charRg st="233" end="293"/>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03">
                                            <p:txEl>
                                              <p:charRg st="233" end="29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1">
  <p:cSld>
    <p:spTree>
      <p:nvGrpSpPr>
        <p:cNvPr id="197" name=""/>
        <p:cNvGrpSpPr/>
        <p:nvPr/>
      </p:nvGrpSpPr>
      <p:grpSpPr>
        <a:xfrm rot="0">
          <a:off x="0" y="0"/>
          <a:ext cx="0" cy="0"/>
          <a:chOff x="0" y="0"/>
          <a:chExt cx="0" cy="0"/>
        </a:xfrm>
      </p:grpSpPr>
      <p:sp>
        <p:nvSpPr>
          <p:cNvPr id="1050007" name="AutoShape 40"/>
          <p:cNvSpPr/>
          <p:nvPr/>
        </p:nvSpPr>
        <p:spPr bwMode="gray">
          <a:xfrm rot="0">
            <a:off x="941387" y="2493962"/>
            <a:ext cx="6510337"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50008" name="Text Box 42"/>
          <p:cNvSpPr txBox="1"/>
          <p:nvPr/>
        </p:nvSpPr>
        <p:spPr bwMode="gray">
          <a:xfrm rot="0">
            <a:off x="1216025" y="2493962"/>
            <a:ext cx="6235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低密度可编程逻辑器件</a:t>
            </a:r>
          </a:p>
        </p:txBody>
      </p:sp>
      <p:sp>
        <p:nvSpPr>
          <p:cNvPr id="1050009" name="AutoShape 50"/>
          <p:cNvSpPr/>
          <p:nvPr/>
        </p:nvSpPr>
        <p:spPr bwMode="gray">
          <a:xfrm rot="0">
            <a:off x="927100" y="1555750"/>
            <a:ext cx="6524625" cy="552450"/>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50010" name="Text Box 52"/>
          <p:cNvSpPr txBox="1"/>
          <p:nvPr/>
        </p:nvSpPr>
        <p:spPr bwMode="gray">
          <a:xfrm rot="0">
            <a:off x="1201737" y="1549400"/>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000" lang="zh-CN">
                <a:solidFill>
                  <a:srgbClr val="17347D"/>
                </a:solidFill>
                <a:latin typeface="微软雅黑" pitchFamily="34" charset="-122"/>
                <a:ea typeface="微软雅黑" pitchFamily="34" charset="-122"/>
              </a:rPr>
              <a:t> </a:t>
            </a:r>
            <a:r>
              <a:rPr altLang="zh-CN" b="1" sz="3000" lang="en-US">
                <a:solidFill>
                  <a:srgbClr val="17347D"/>
                </a:solidFill>
                <a:latin typeface="微软雅黑" pitchFamily="34" charset="-122"/>
                <a:ea typeface="微软雅黑" pitchFamily="34" charset="-122"/>
              </a:rPr>
              <a:t>PLD </a:t>
            </a:r>
            <a:r>
              <a:rPr altLang="en-US" b="1" sz="3000" lang="zh-CN">
                <a:solidFill>
                  <a:srgbClr val="17347D"/>
                </a:solidFill>
                <a:latin typeface="微软雅黑" pitchFamily="34" charset="-122"/>
                <a:ea typeface="微软雅黑" pitchFamily="34" charset="-122"/>
              </a:rPr>
              <a:t>概述</a:t>
            </a:r>
          </a:p>
        </p:txBody>
      </p:sp>
      <p:sp>
        <p:nvSpPr>
          <p:cNvPr id="1050011" name="AutoShape 40"/>
          <p:cNvSpPr/>
          <p:nvPr/>
        </p:nvSpPr>
        <p:spPr bwMode="gray">
          <a:xfrm rot="0">
            <a:off x="962025" y="3429000"/>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50012" name="Text Box 42"/>
          <p:cNvSpPr txBox="1"/>
          <p:nvPr/>
        </p:nvSpPr>
        <p:spPr bwMode="gray">
          <a:xfrm rot="0">
            <a:off x="1236662" y="3440112"/>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高密度可编程逻辑器件</a:t>
            </a:r>
          </a:p>
        </p:txBody>
      </p:sp>
      <p:sp>
        <p:nvSpPr>
          <p:cNvPr id="1050013" name="AutoShape 40"/>
          <p:cNvSpPr/>
          <p:nvPr/>
        </p:nvSpPr>
        <p:spPr bwMode="gray">
          <a:xfrm rot="0">
            <a:off x="976312" y="4398962"/>
            <a:ext cx="6489700" cy="550862"/>
          </a:xfrm>
          <a:prstGeom prst="roundRect"/>
          <a:noFill/>
          <a:ln w="28575" cap="flat" cmpd="sng">
            <a:solidFill>
              <a:srgbClr val="336699">
                <a:alpha val="100000"/>
              </a:srgbClr>
            </a:solidFill>
            <a:prstDash val="solid"/>
            <a:round/>
          </a:ln>
          <a:effectLst>
            <a:outerShdw algn="ctr" dir="2388334" dist="99190" kx="0" sx="100000" sy="100000">
              <a:srgbClr val="DDDDDD">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50014" name="Text Box 42"/>
          <p:cNvSpPr txBox="1"/>
          <p:nvPr/>
        </p:nvSpPr>
        <p:spPr bwMode="gray">
          <a:xfrm rot="0">
            <a:off x="1250950" y="4410075"/>
            <a:ext cx="6489700" cy="5492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000" lang="en-US">
                <a:solidFill>
                  <a:srgbClr val="17347D"/>
                </a:solidFill>
                <a:latin typeface="微软雅黑" pitchFamily="34" charset="-122"/>
                <a:ea typeface="微软雅黑" pitchFamily="34" charset="-122"/>
              </a:rPr>
              <a:t> </a:t>
            </a:r>
            <a:r>
              <a:rPr altLang="en-US" b="1" sz="3000" lang="zh-CN">
                <a:solidFill>
                  <a:srgbClr val="17347D"/>
                </a:solidFill>
                <a:latin typeface="微软雅黑" pitchFamily="34" charset="-122"/>
                <a:ea typeface="微软雅黑" pitchFamily="34" charset="-122"/>
              </a:rPr>
              <a:t>在系统编程技术简介</a:t>
            </a:r>
          </a:p>
        </p:txBody>
      </p:sp>
      <p:sp>
        <p:nvSpPr>
          <p:cNvPr id="1050015"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eaLnBrk="1" hangingPunct="1" lvl="0"/>
            <a:r>
              <a:rPr altLang="en-US" b="1" sz="3800" lang="zh-CN">
                <a:solidFill>
                  <a:srgbClr val="17347D"/>
                </a:solidFill>
                <a:latin typeface="微软雅黑" pitchFamily="34" charset="-122"/>
                <a:ea typeface="微软雅黑" pitchFamily="34" charset="-122"/>
              </a:rPr>
              <a:t>提 纲</a:t>
            </a:r>
          </a:p>
        </p:txBody>
      </p:sp>
      <p:sp>
        <p:nvSpPr>
          <p:cNvPr id="1050016" name="幻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61</a:t>
            </a:fld>
            <a:endParaRPr altLang="en-US" sz="1400" lang="zh-CN">
              <a:solidFill>
                <a:srgbClr val="656565"/>
              </a:solidFill>
            </a:endParaRPr>
          </a:p>
        </p:txBody>
      </p:sp>
      <p:sp>
        <p:nvSpPr>
          <p:cNvPr id="1050017" name="AutoShape 41"/>
          <p:cNvSpPr/>
          <p:nvPr/>
        </p:nvSpPr>
        <p:spPr bwMode="gray">
          <a:xfrm rot="0">
            <a:off x="482600" y="2349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50018" name="Text Box 43"/>
          <p:cNvSpPr txBox="1"/>
          <p:nvPr/>
        </p:nvSpPr>
        <p:spPr bwMode="gray">
          <a:xfrm rot="0">
            <a:off x="668337" y="2540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2</a:t>
            </a:r>
          </a:p>
        </p:txBody>
      </p:sp>
      <p:sp>
        <p:nvSpPr>
          <p:cNvPr id="1050019" name="AutoShape 51"/>
          <p:cNvSpPr/>
          <p:nvPr/>
        </p:nvSpPr>
        <p:spPr bwMode="gray">
          <a:xfrm rot="0">
            <a:off x="468312" y="1412875"/>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50020" name="Text Box 53"/>
          <p:cNvSpPr txBox="1"/>
          <p:nvPr/>
        </p:nvSpPr>
        <p:spPr bwMode="gray">
          <a:xfrm rot="0">
            <a:off x="687387" y="1601787"/>
            <a:ext cx="398462" cy="554037"/>
          </a:xfrm>
          <a:prstGeom prst="rect"/>
          <a:noFill/>
          <a:ln>
            <a:noFill/>
          </a:ln>
        </p:spPr>
        <p:txBody>
          <a:bodyPr anchor="t" bIns="45720" lIns="91440" rIns="91440" tIns="45720" vert="horz" wrap="none">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1</a:t>
            </a:r>
          </a:p>
        </p:txBody>
      </p:sp>
      <p:sp>
        <p:nvSpPr>
          <p:cNvPr id="1050021" name="AutoShape 41"/>
          <p:cNvSpPr/>
          <p:nvPr/>
        </p:nvSpPr>
        <p:spPr bwMode="gray">
          <a:xfrm rot="0">
            <a:off x="503237" y="3284537"/>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50022" name="Text Box 43"/>
          <p:cNvSpPr txBox="1"/>
          <p:nvPr/>
        </p:nvSpPr>
        <p:spPr bwMode="gray">
          <a:xfrm rot="0">
            <a:off x="688975" y="3475037"/>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3</a:t>
            </a:r>
          </a:p>
        </p:txBody>
      </p:sp>
      <p:sp>
        <p:nvSpPr>
          <p:cNvPr id="1050023" name="AutoShape 6"/>
          <p:cNvSpPr/>
          <p:nvPr/>
        </p:nvSpPr>
        <p:spPr>
          <a:xfrm rot="0">
            <a:off x="7596187" y="4468812"/>
            <a:ext cx="588962" cy="400050"/>
          </a:xfrm>
          <a:prstGeom prst="leftArrow">
            <a:avLst>
              <a:gd name="adj1" fmla="val 50000"/>
              <a:gd name="adj2" fmla="val 41726"/>
            </a:avLst>
          </a:prstGeom>
          <a:solidFill>
            <a:srgbClr val="336699"/>
          </a:solidFill>
          <a:ln w="9525" cap="flat" cmpd="sng">
            <a:solidFill>
              <a:srgbClr val="000000">
                <a:alpha val="100000"/>
              </a:srgbClr>
            </a:solidFill>
            <a:prstDash val="solid"/>
            <a:round/>
          </a:ln>
          <a:effectLst>
            <a:outerShdw algn="ctr" dir="2699999" dist="35921" kx="0" sx="100000" sy="100000">
              <a:srgbClr val="00007D">
                <a:alpha val="10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zh-CN" sz="3000" lang="zh-CN">
              <a:solidFill>
                <a:srgbClr val="77B7E7"/>
              </a:solidFill>
            </a:endParaRPr>
          </a:p>
        </p:txBody>
      </p:sp>
      <p:sp>
        <p:nvSpPr>
          <p:cNvPr id="1050024" name="AutoShape 41"/>
          <p:cNvSpPr/>
          <p:nvPr/>
        </p:nvSpPr>
        <p:spPr bwMode="gray">
          <a:xfrm rot="0">
            <a:off x="517525" y="4254500"/>
            <a:ext cx="825500" cy="830262"/>
          </a:xfrm>
          <a:prstGeom prst="diamond"/>
          <a:solidFill>
            <a:srgbClr val="336699"/>
          </a:solidFill>
          <a:ln w="25400" cap="flat" cmpd="sng">
            <a:solidFill>
              <a:srgbClr val="FFFFFF">
                <a:alpha val="100000"/>
              </a:srgbClr>
            </a:solidFill>
            <a:prstDash val="solid"/>
            <a:round/>
          </a:ln>
          <a:effectLst>
            <a:outerShdw algn="ctr" dir="2212193" dist="63500" kx="0" sx="100000" sy="100000">
              <a:srgbClr val="333333">
                <a:alpha val="50000"/>
              </a:srgbClr>
            </a:outerShdw>
          </a:effectLst>
        </p:spPr>
        <p:txBody>
          <a:bodyPr anchor="ctr" bIns="45720" lIns="91440" rIns="91440" tIns="45720" vert="horz" wrap="none"/>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eaLnBrk="1" hangingPunct="1" lvl="0"/>
            <a:endParaRPr altLang="en-US" sz="3000" lang="zh-CN">
              <a:solidFill>
                <a:srgbClr val="000000"/>
              </a:solidFill>
            </a:endParaRPr>
          </a:p>
        </p:txBody>
      </p:sp>
      <p:sp>
        <p:nvSpPr>
          <p:cNvPr id="1050025" name="Text Box 43"/>
          <p:cNvSpPr txBox="1"/>
          <p:nvPr/>
        </p:nvSpPr>
        <p:spPr bwMode="gray">
          <a:xfrm rot="0">
            <a:off x="703262" y="4445000"/>
            <a:ext cx="425450" cy="5540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zh-CN" sz="3000" lang="en-US">
                <a:solidFill>
                  <a:srgbClr val="FFFFFF"/>
                </a:solidFill>
              </a:rPr>
              <a:t>4</a:t>
            </a:r>
          </a:p>
        </p:txBody>
      </p:sp>
      <p:sp>
        <p:nvSpPr>
          <p:cNvPr id="1050026" name="页脚占位符 2"/>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 presetSubtype="2">
                                  <p:stCondLst>
                                    <p:cond delay="0"/>
                                  </p:stCondLst>
                                  <p:childTnLst>
                                    <p:set>
                                      <p:cBhvr>
                                        <p:cTn dur="1" fill="hold" id="6">
                                          <p:stCondLst>
                                            <p:cond delay="0"/>
                                          </p:stCondLst>
                                        </p:cTn>
                                        <p:tgtEl>
                                          <p:spTgt spid="1050023"/>
                                        </p:tgtEl>
                                        <p:attrNameLst>
                                          <p:attrName>style.visibility</p:attrName>
                                        </p:attrNameLst>
                                      </p:cBhvr>
                                      <p:to>
                                        <p:strVal val="visible"/>
                                      </p:to>
                                    </p:set>
                                    <p:anim calcmode="lin" valueType="num">
                                      <p:cBhvr additive="base">
                                        <p:cTn dur="500" fill="hold" id="7"/>
                                        <p:tgtEl>
                                          <p:spTgt spid="1050023"/>
                                        </p:tgtEl>
                                        <p:attrNameLst>
                                          <p:attrName>ppt_x</p:attrName>
                                        </p:attrNameLst>
                                      </p:cBhvr>
                                      <p:tavLst>
                                        <p:tav tm="0">
                                          <p:val>
                                            <p:strVal val="1+#ppt_w/2"/>
                                          </p:val>
                                        </p:tav>
                                        <p:tav tm="100000">
                                          <p:val>
                                            <p:strVal val="#ppt_x"/>
                                          </p:val>
                                        </p:tav>
                                      </p:tavLst>
                                    </p:anim>
                                    <p:anim calcmode="lin" valueType="num">
                                      <p:cBhvr additive="base">
                                        <p:cTn dur="500" fill="hold" id="8"/>
                                        <p:tgtEl>
                                          <p:spTgt spid="10500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23" grpId="0" uiExpand="0" build="whole"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1">
  <p:cSld>
    <p:spTree>
      <p:nvGrpSpPr>
        <p:cNvPr id="198" name=""/>
        <p:cNvGrpSpPr/>
        <p:nvPr/>
      </p:nvGrpSpPr>
      <p:grpSpPr>
        <a:xfrm rot="0">
          <a:off x="0" y="0"/>
          <a:ext cx="0" cy="0"/>
          <a:chOff x="0" y="0"/>
          <a:chExt cx="0" cy="0"/>
        </a:xfrm>
      </p:grpSpPr>
      <p:sp>
        <p:nvSpPr>
          <p:cNvPr id="1050027"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17347D"/>
                </a:solidFill>
                <a:latin typeface="微软雅黑" pitchFamily="34" charset="-122"/>
                <a:ea typeface="微软雅黑" pitchFamily="34" charset="-122"/>
              </a:rPr>
              <a:t>在系统编程技术简介</a:t>
            </a:r>
          </a:p>
        </p:txBody>
      </p:sp>
      <p:sp>
        <p:nvSpPr>
          <p:cNvPr id="105002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62</a:t>
            </a:fld>
            <a:endParaRPr altLang="en-US" sz="1400" lang="zh-CN">
              <a:solidFill>
                <a:srgbClr val="656565"/>
              </a:solidFill>
            </a:endParaRPr>
          </a:p>
        </p:txBody>
      </p:sp>
      <p:sp>
        <p:nvSpPr>
          <p:cNvPr id="105002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50030" name="Text Box 7"/>
          <p:cNvSpPr txBox="1"/>
          <p:nvPr/>
        </p:nvSpPr>
        <p:spPr>
          <a:xfrm rot="0">
            <a:off x="539750" y="1773237"/>
            <a:ext cx="8023225"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在系统编程</a:t>
            </a:r>
            <a:r>
              <a:rPr altLang="zh-CN" sz="2400" lang="en-US">
                <a:latin typeface="Times New Roman" pitchFamily="18" charset="0"/>
              </a:rPr>
              <a:t>(In System Programmable</a:t>
            </a:r>
            <a:r>
              <a:rPr altLang="en-US" sz="2400" lang="zh-CN">
                <a:latin typeface="Times New Roman" pitchFamily="18" charset="0"/>
              </a:rPr>
              <a:t>，简称</a:t>
            </a:r>
            <a:r>
              <a:rPr altLang="zh-CN" sz="2400" lang="en-US">
                <a:latin typeface="Times New Roman" pitchFamily="18" charset="0"/>
              </a:rPr>
              <a:t>ISP)</a:t>
            </a:r>
            <a:r>
              <a:rPr altLang="en-US" sz="2400" lang="zh-CN">
                <a:latin typeface="Times New Roman" pitchFamily="18" charset="0"/>
              </a:rPr>
              <a:t>技术是</a:t>
            </a:r>
            <a:r>
              <a:rPr altLang="zh-CN" sz="2400" lang="en-US">
                <a:latin typeface="Times New Roman" pitchFamily="18" charset="0"/>
              </a:rPr>
              <a:t>20</a:t>
            </a:r>
            <a:r>
              <a:rPr altLang="en-US" sz="2400" lang="zh-CN">
                <a:latin typeface="Times New Roman" pitchFamily="18" charset="0"/>
              </a:rPr>
              <a:t>世纪</a:t>
            </a:r>
            <a:r>
              <a:rPr altLang="zh-CN" sz="2400" lang="en-US">
                <a:latin typeface="Times New Roman" pitchFamily="18" charset="0"/>
              </a:rPr>
              <a:t>90</a:t>
            </a:r>
            <a:r>
              <a:rPr altLang="en-US" sz="2400" lang="zh-CN">
                <a:latin typeface="Times New Roman" pitchFamily="18" charset="0"/>
              </a:rPr>
              <a:t>年代发展起来的一种</a:t>
            </a:r>
            <a:r>
              <a:rPr altLang="zh-CN" sz="2400" lang="en-US">
                <a:latin typeface="Times New Roman" pitchFamily="18" charset="0"/>
              </a:rPr>
              <a:t>PLD</a:t>
            </a:r>
            <a:r>
              <a:rPr altLang="en-US" sz="2400" lang="zh-CN">
                <a:latin typeface="Times New Roman" pitchFamily="18" charset="0"/>
              </a:rPr>
              <a:t>技术。</a:t>
            </a:r>
          </a:p>
          <a:p>
            <a:pPr algn="just" eaLnBrk="1" hangingPunct="1" indent="0" lvl="0" marL="0">
              <a:lnSpc>
                <a:spcPct val="120000"/>
              </a:lnSpc>
              <a:spcBef>
                <a:spcPct val="0"/>
              </a:spcBef>
              <a:buFontTx/>
              <a:buNone/>
            </a:pPr>
            <a:r>
              <a:rPr altLang="en-US" b="1" sz="2400" lang="zh-CN">
                <a:solidFill>
                  <a:srgbClr val="0033CC"/>
                </a:solidFill>
                <a:latin typeface="Times New Roman" pitchFamily="18" charset="0"/>
              </a:rPr>
              <a:t>　　所谓在系统编程 ，是指可以在用户自己设计的目标系统上、为实现预定逻辑功能而对逻辑器件进行编程或改写。</a:t>
            </a:r>
          </a:p>
        </p:txBody>
      </p:sp>
      <p:sp>
        <p:nvSpPr>
          <p:cNvPr id="1050031" name="Text Box 8"/>
          <p:cNvSpPr txBox="1"/>
          <p:nvPr/>
        </p:nvSpPr>
        <p:spPr>
          <a:xfrm rot="0">
            <a:off x="560387" y="4059237"/>
            <a:ext cx="7931150"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a:t>
            </a:r>
            <a:r>
              <a:rPr altLang="zh-CN" sz="2400" lang="en-US">
                <a:latin typeface="Times New Roman" pitchFamily="18" charset="0"/>
              </a:rPr>
              <a:t>ISP</a:t>
            </a:r>
            <a:r>
              <a:rPr altLang="en-US" sz="2400" lang="zh-CN">
                <a:latin typeface="Times New Roman" pitchFamily="18" charset="0"/>
              </a:rPr>
              <a:t>器件的出现，使数字系统设计更加灵活、方便，为用户带来了显著的经济效益和时间效益。可以说</a:t>
            </a:r>
            <a:r>
              <a:rPr altLang="zh-CN" sz="2400" lang="en-US">
                <a:latin typeface="Times New Roman" pitchFamily="18" charset="0"/>
              </a:rPr>
              <a:t>,ISP</a:t>
            </a:r>
            <a:r>
              <a:rPr altLang="en-US" sz="2400" lang="zh-CN">
                <a:latin typeface="Times New Roman" pitchFamily="18" charset="0"/>
              </a:rPr>
              <a:t>技术是</a:t>
            </a:r>
            <a:r>
              <a:rPr altLang="zh-CN" sz="2400" lang="en-US">
                <a:latin typeface="Times New Roman" pitchFamily="18" charset="0"/>
              </a:rPr>
              <a:t>PLD</a:t>
            </a:r>
            <a:r>
              <a:rPr altLang="en-US" sz="2400" lang="zh-CN">
                <a:latin typeface="Times New Roman" pitchFamily="18" charset="0"/>
              </a:rPr>
              <a:t>设计技术发展中的一次重要变革。</a:t>
            </a:r>
          </a:p>
        </p:txBody>
      </p:sp>
    </p:spTree>
  </p:cSld>
  <p:clrMapOvr>
    <a:masterClrMapping/>
  </p:clrMapOvr>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16">
                                  <p:stCondLst>
                                    <p:cond delay="0"/>
                                  </p:stCondLst>
                                  <p:childTnLst>
                                    <p:set>
                                      <p:cBhvr>
                                        <p:cTn dur="1" fill="hold" id="6">
                                          <p:stCondLst>
                                            <p:cond delay="0"/>
                                          </p:stCondLst>
                                        </p:cTn>
                                        <p:tgtEl>
                                          <p:spTgt spid="1050031"/>
                                        </p:tgtEl>
                                        <p:attrNameLst>
                                          <p:attrName>style.visibility</p:attrName>
                                        </p:attrNameLst>
                                      </p:cBhvr>
                                      <p:to>
                                        <p:strVal val="visible"/>
                                      </p:to>
                                    </p:set>
                                    <p:animEffect transition="in" filter="box(in)">
                                      <p:cBhvr>
                                        <p:cTn dur="500" id="7"/>
                                        <p:tgtEl>
                                          <p:spTgt spid="1050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31" grpId="0" uiExpand="0" build="whole"/>
    </p:bldLst>
  </p:timing>
</p:sld>
</file>

<file path=ppt/slides/slide63.xml><?xml version="1.0" encoding="utf-8"?>
<p:sld xmlns:a="http://schemas.openxmlformats.org/drawingml/2006/main" xmlns:r="http://schemas.openxmlformats.org/officeDocument/2006/relationships" xmlns:p="http://schemas.openxmlformats.org/presentationml/2006/main" show="1" showMasterSp="1">
  <p:cSld>
    <p:spTree>
      <p:nvGrpSpPr>
        <p:cNvPr id="199" name=""/>
        <p:cNvGrpSpPr/>
        <p:nvPr/>
      </p:nvGrpSpPr>
      <p:grpSpPr>
        <a:xfrm rot="0">
          <a:off x="0" y="0"/>
          <a:ext cx="0" cy="0"/>
          <a:chOff x="0" y="0"/>
          <a:chExt cx="0" cy="0"/>
        </a:xfrm>
      </p:grpSpPr>
      <p:sp>
        <p:nvSpPr>
          <p:cNvPr id="1050032" name="Text Box 2"/>
          <p:cNvSpPr txBox="1"/>
          <p:nvPr/>
        </p:nvSpPr>
        <p:spPr>
          <a:xfrm rot="0">
            <a:off x="468312" y="1098550"/>
            <a:ext cx="4967287"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800" lang="en-US">
                <a:solidFill>
                  <a:srgbClr val="990000"/>
                </a:solidFill>
                <a:latin typeface="Times New Roman" pitchFamily="18" charset="0"/>
              </a:rPr>
              <a:t>8.5.1    ISP</a:t>
            </a:r>
            <a:r>
              <a:rPr altLang="en-US" b="1" sz="2800" lang="zh-CN">
                <a:solidFill>
                  <a:srgbClr val="990000"/>
                </a:solidFill>
                <a:latin typeface="Times New Roman" pitchFamily="18" charset="0"/>
              </a:rPr>
              <a:t>技术的主要特点</a:t>
            </a:r>
          </a:p>
        </p:txBody>
      </p:sp>
      <p:sp>
        <p:nvSpPr>
          <p:cNvPr id="1050033" name="Text Box 3"/>
          <p:cNvSpPr txBox="1"/>
          <p:nvPr/>
        </p:nvSpPr>
        <p:spPr>
          <a:xfrm rot="0">
            <a:off x="457200" y="1701800"/>
            <a:ext cx="8397875"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ISP</a:t>
            </a:r>
            <a:r>
              <a:rPr altLang="en-US" sz="2400" lang="zh-CN">
                <a:latin typeface="Times New Roman" pitchFamily="18" charset="0"/>
              </a:rPr>
              <a:t>技术的应用，对数字系统硬件设计方法、设计环境、</a:t>
            </a:r>
          </a:p>
          <a:p>
            <a:pPr algn="just" eaLnBrk="1" hangingPunct="1" indent="0" lvl="0" marL="0">
              <a:spcBef>
                <a:spcPct val="0"/>
              </a:spcBef>
              <a:buFontTx/>
              <a:buNone/>
            </a:pPr>
            <a:r>
              <a:rPr altLang="en-US" sz="2400" lang="zh-CN">
                <a:latin typeface="Times New Roman" pitchFamily="18" charset="0"/>
              </a:rPr>
              <a:t>系统调试周期、测试与维护、系统的升级以及器件的充分利</a:t>
            </a:r>
          </a:p>
          <a:p>
            <a:pPr algn="just" eaLnBrk="1" hangingPunct="1" indent="0" lvl="0" marL="0">
              <a:spcBef>
                <a:spcPct val="0"/>
              </a:spcBef>
              <a:buFontTx/>
              <a:buNone/>
            </a:pPr>
            <a:r>
              <a:rPr altLang="en-US" sz="2400" lang="zh-CN">
                <a:latin typeface="Times New Roman" pitchFamily="18" charset="0"/>
              </a:rPr>
              <a:t>用等均产生了重要影响。</a:t>
            </a:r>
            <a:r>
              <a:rPr altLang="en-US" b="1" sz="2400" lang="zh-CN">
                <a:solidFill>
                  <a:srgbClr val="CC3300"/>
                </a:solidFill>
                <a:latin typeface="Times New Roman" pitchFamily="18" charset="0"/>
              </a:rPr>
              <a:t>主要特点如下：</a:t>
            </a:r>
          </a:p>
        </p:txBody>
      </p:sp>
      <p:sp>
        <p:nvSpPr>
          <p:cNvPr id="1050034" name="Text Box 4"/>
          <p:cNvSpPr txBox="1"/>
          <p:nvPr/>
        </p:nvSpPr>
        <p:spPr>
          <a:xfrm rot="0">
            <a:off x="755650" y="2971800"/>
            <a:ext cx="5699125"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一、全面实现了硬件设计与修改的软件化</a:t>
            </a:r>
          </a:p>
        </p:txBody>
      </p:sp>
      <p:sp>
        <p:nvSpPr>
          <p:cNvPr id="1050035" name="Text Box 5"/>
          <p:cNvSpPr txBox="1"/>
          <p:nvPr/>
        </p:nvSpPr>
        <p:spPr>
          <a:xfrm rot="0">
            <a:off x="755650" y="3619500"/>
            <a:ext cx="4343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二、简化了设计与调试过程</a:t>
            </a:r>
          </a:p>
        </p:txBody>
      </p:sp>
      <p:sp>
        <p:nvSpPr>
          <p:cNvPr id="1050036" name="Text Box 6"/>
          <p:cNvSpPr txBox="1"/>
          <p:nvPr/>
        </p:nvSpPr>
        <p:spPr>
          <a:xfrm rot="0">
            <a:off x="755650" y="4267200"/>
            <a:ext cx="5029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三、容易实现系统硬件的现场升级</a:t>
            </a:r>
          </a:p>
        </p:txBody>
      </p:sp>
      <p:sp>
        <p:nvSpPr>
          <p:cNvPr id="1050037" name="Text Box 7"/>
          <p:cNvSpPr txBox="1"/>
          <p:nvPr/>
        </p:nvSpPr>
        <p:spPr>
          <a:xfrm rot="0">
            <a:off x="755650" y="4987925"/>
            <a:ext cx="6248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四、可降低系统成本，提高系统可靠性</a:t>
            </a:r>
          </a:p>
        </p:txBody>
      </p:sp>
      <p:sp>
        <p:nvSpPr>
          <p:cNvPr id="1050038" name="Text Box 8"/>
          <p:cNvSpPr txBox="1"/>
          <p:nvPr/>
        </p:nvSpPr>
        <p:spPr>
          <a:xfrm rot="0">
            <a:off x="755650" y="5708650"/>
            <a:ext cx="5562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五、器件制造工艺先进，性能参数好</a:t>
            </a:r>
          </a:p>
        </p:txBody>
      </p:sp>
      <p:sp>
        <p:nvSpPr>
          <p:cNvPr id="105003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4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63</a:t>
            </a:fld>
            <a:endParaRPr altLang="en-US" sz="1400" lang="zh-CN">
              <a:solidFill>
                <a:srgbClr val="656565"/>
              </a:solidFill>
            </a:endParaRPr>
          </a:p>
        </p:txBody>
      </p:sp>
      <p:sp>
        <p:nvSpPr>
          <p:cNvPr id="105004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033"/>
                                        </p:tgtEl>
                                        <p:attrNameLst>
                                          <p:attrName>style.visibility</p:attrName>
                                        </p:attrNameLst>
                                      </p:cBhvr>
                                      <p:to>
                                        <p:strVal val="visible"/>
                                      </p:to>
                                    </p:set>
                                    <p:animEffect transition="in" filter="blinds(horizontal)">
                                      <p:cBhvr>
                                        <p:cTn dur="500" id="7"/>
                                        <p:tgtEl>
                                          <p:spTgt spid="1050033"/>
                                        </p:tgtEl>
                                      </p:cBhvr>
                                    </p:animEffect>
                                  </p:childTnLst>
                                </p:cTn>
                              </p:par>
                            </p:childTnLst>
                          </p:cTn>
                        </p:par>
                        <p:par>
                          <p:cTn fill="hold" id="8" nodeType="afterGroup">
                            <p:stCondLst>
                              <p:cond delay="500"/>
                            </p:stCondLst>
                            <p:childTnLst>
                              <p:par>
                                <p:cTn fill="hold" grpId="0" id="9" nodeType="afterEffect" presetClass="entr" presetID="1" presetSubtype="0">
                                  <p:stCondLst>
                                    <p:cond delay="0"/>
                                  </p:stCondLst>
                                  <p:childTnLst>
                                    <p:set>
                                      <p:cBhvr>
                                        <p:cTn dur="1" fill="hold" id="10">
                                          <p:stCondLst>
                                            <p:cond delay="499"/>
                                          </p:stCondLst>
                                        </p:cTn>
                                        <p:tgtEl>
                                          <p:spTgt spid="1050034"/>
                                        </p:tgtEl>
                                        <p:attrNameLst>
                                          <p:attrName>style.visibility</p:attrName>
                                        </p:attrNameLst>
                                      </p:cBhvr>
                                      <p:to>
                                        <p:strVal val="visible"/>
                                      </p:to>
                                    </p:set>
                                  </p:childTnLst>
                                </p:cTn>
                              </p:par>
                            </p:childTnLst>
                          </p:cTn>
                        </p:par>
                        <p:par>
                          <p:cTn fill="hold" id="11" nodeType="afterGroup">
                            <p:stCondLst>
                              <p:cond delay="1000"/>
                            </p:stCondLst>
                            <p:childTnLst>
                              <p:par>
                                <p:cTn fill="hold" grpId="0" id="12" nodeType="afterEffect" presetClass="entr" presetID="1" presetSubtype="0">
                                  <p:stCondLst>
                                    <p:cond delay="0"/>
                                  </p:stCondLst>
                                  <p:childTnLst>
                                    <p:set>
                                      <p:cBhvr>
                                        <p:cTn dur="1" fill="hold" id="14">
                                          <p:stCondLst>
                                            <p:cond delay="499"/>
                                          </p:stCondLst>
                                        </p:cTn>
                                        <p:tgtEl>
                                          <p:spTgt spid="1050035"/>
                                        </p:tgtEl>
                                        <p:attrNameLst>
                                          <p:attrName>style.visibility</p:attrName>
                                        </p:attrNameLst>
                                      </p:cBhvr>
                                      <p:to>
                                        <p:strVal val="visible"/>
                                      </p:to>
                                    </p:set>
                                  </p:childTnLst>
                                  <p:subTnLst>
                                    <p:audio>
                                      <p:cMediaNode mute="0" vol="50000">
                                        <p:cTn display="0" id="13" masterRel="sameClick" presetSubtype="1">
                                          <p:stCondLst>
                                            <p:cond evt="begin" delay="0">
                                              <p:tn val="12"/>
                                            </p:cond>
                                          </p:stCondLst>
                                          <p:endCondLst>
                                            <p:cond evt="onStopAudio" delay="0">
                                              <p:tgtEl>
                                                <p:sldTgt/>
                                              </p:tgtEl>
                                            </p:cond>
                                          </p:endCondLst>
                                        </p:cTn>
                                        <p:tgtEl>
                                          <p:sndTgt r:embed="rId1"/>
                                        </p:tgtEl>
                                      </p:cMediaNode>
                                    </p:audio>
                                  </p:subTnLst>
                                </p:cTn>
                              </p:par>
                            </p:childTnLst>
                          </p:cTn>
                        </p:par>
                        <p:par>
                          <p:cTn fill="hold" id="15" nodeType="afterGroup">
                            <p:stCondLst>
                              <p:cond delay="1500"/>
                            </p:stCondLst>
                            <p:childTnLst>
                              <p:par>
                                <p:cTn fill="hold" grpId="0" id="16" nodeType="afterEffect" presetClass="entr" presetID="1" presetSubtype="0">
                                  <p:stCondLst>
                                    <p:cond delay="0"/>
                                  </p:stCondLst>
                                  <p:childTnLst>
                                    <p:set>
                                      <p:cBhvr>
                                        <p:cTn dur="1" fill="hold" id="17">
                                          <p:stCondLst>
                                            <p:cond delay="499"/>
                                          </p:stCondLst>
                                        </p:cTn>
                                        <p:tgtEl>
                                          <p:spTgt spid="1050036"/>
                                        </p:tgtEl>
                                        <p:attrNameLst>
                                          <p:attrName>style.visibility</p:attrName>
                                        </p:attrNameLst>
                                      </p:cBhvr>
                                      <p:to>
                                        <p:strVal val="visible"/>
                                      </p:to>
                                    </p:set>
                                  </p:childTnLst>
                                </p:cTn>
                              </p:par>
                            </p:childTnLst>
                          </p:cTn>
                        </p:par>
                        <p:par>
                          <p:cTn fill="hold" id="18" nodeType="afterGroup">
                            <p:stCondLst>
                              <p:cond delay="2000"/>
                            </p:stCondLst>
                            <p:childTnLst>
                              <p:par>
                                <p:cTn fill="hold" grpId="0" id="19" nodeType="afterEffect" presetClass="entr" presetID="1" presetSubtype="0">
                                  <p:stCondLst>
                                    <p:cond delay="0"/>
                                  </p:stCondLst>
                                  <p:childTnLst>
                                    <p:set>
                                      <p:cBhvr>
                                        <p:cTn dur="1" fill="hold" id="21">
                                          <p:stCondLst>
                                            <p:cond delay="499"/>
                                          </p:stCondLst>
                                        </p:cTn>
                                        <p:tgtEl>
                                          <p:spTgt spid="1050037"/>
                                        </p:tgtEl>
                                        <p:attrNameLst>
                                          <p:attrName>style.visibility</p:attrName>
                                        </p:attrNameLst>
                                      </p:cBhvr>
                                      <p:to>
                                        <p:strVal val="visible"/>
                                      </p:to>
                                    </p:set>
                                  </p:childTnLst>
                                  <p:subTnLst>
                                    <p:audio>
                                      <p:cMediaNode mute="0" vol="50000">
                                        <p:cTn display="0" id="20" masterRel="sameClick" presetSubtype="1">
                                          <p:stCondLst>
                                            <p:cond evt="begin" delay="0">
                                              <p:tn val="18"/>
                                            </p:cond>
                                          </p:stCondLst>
                                          <p:endCondLst>
                                            <p:cond evt="onStopAudio" delay="0">
                                              <p:tgtEl>
                                                <p:sldTgt/>
                                              </p:tgtEl>
                                            </p:cond>
                                          </p:endCondLst>
                                        </p:cTn>
                                        <p:tgtEl>
                                          <p:sndTgt r:embed="rId1"/>
                                        </p:tgtEl>
                                      </p:cMediaNode>
                                    </p:audio>
                                  </p:subTnLst>
                                </p:cTn>
                              </p:par>
                            </p:childTnLst>
                          </p:cTn>
                        </p:par>
                        <p:par>
                          <p:cTn fill="hold" id="22" nodeType="afterGroup">
                            <p:stCondLst>
                              <p:cond delay="2500"/>
                            </p:stCondLst>
                            <p:childTnLst>
                              <p:par>
                                <p:cTn fill="hold" grpId="0" id="23" nodeType="afterEffect" presetClass="entr" presetID="1" presetSubtype="0">
                                  <p:stCondLst>
                                    <p:cond delay="0"/>
                                  </p:stCondLst>
                                  <p:childTnLst>
                                    <p:set>
                                      <p:cBhvr>
                                        <p:cTn dur="1" fill="hold" id="24">
                                          <p:stCondLst>
                                            <p:cond delay="499"/>
                                          </p:stCondLst>
                                        </p:cTn>
                                        <p:tgtEl>
                                          <p:spTgt spid="1050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33" grpId="0" uiExpand="0" build="whole"/>
      <p:bldP spid="1050034" grpId="0" uiExpand="0" build="whole"/>
      <p:bldP spid="1050035" grpId="0" uiExpand="0" build="whole"/>
      <p:bldP spid="1050036" grpId="0" uiExpand="0" build="whole"/>
      <p:bldP spid="1050037" grpId="0" uiExpand="0" build="whole"/>
      <p:bldP spid="1050038" grpId="0" uiExpand="0" build="whole"/>
    </p:bldLst>
  </p:timing>
</p:sld>
</file>

<file path=ppt/slides/slide64.xml><?xml version="1.0" encoding="utf-8"?>
<p:sld xmlns:a="http://schemas.openxmlformats.org/drawingml/2006/main" xmlns:r="http://schemas.openxmlformats.org/officeDocument/2006/relationships" xmlns:p="http://schemas.openxmlformats.org/presentationml/2006/main" show="1" showMasterSp="1">
  <p:cSld>
    <p:spTree>
      <p:nvGrpSpPr>
        <p:cNvPr id="200" name=""/>
        <p:cNvGrpSpPr/>
        <p:nvPr/>
      </p:nvGrpSpPr>
      <p:grpSpPr>
        <a:xfrm rot="0">
          <a:off x="0" y="0"/>
          <a:ext cx="0" cy="0"/>
          <a:chOff x="0" y="0"/>
          <a:chExt cx="0" cy="0"/>
        </a:xfrm>
      </p:grpSpPr>
      <p:sp>
        <p:nvSpPr>
          <p:cNvPr id="1050042" name="Text Box 2"/>
          <p:cNvSpPr txBox="1"/>
          <p:nvPr/>
        </p:nvSpPr>
        <p:spPr>
          <a:xfrm rot="0">
            <a:off x="877887" y="1120775"/>
            <a:ext cx="3276600"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800" lang="en-US">
                <a:solidFill>
                  <a:srgbClr val="990000"/>
                </a:solidFill>
                <a:latin typeface="Times New Roman" pitchFamily="18" charset="0"/>
              </a:rPr>
              <a:t>8.5.2</a:t>
            </a:r>
            <a:r>
              <a:rPr altLang="en-US" b="1" sz="2800" lang="zh-CN">
                <a:solidFill>
                  <a:srgbClr val="990000"/>
                </a:solidFill>
                <a:latin typeface="Times New Roman" pitchFamily="18" charset="0"/>
              </a:rPr>
              <a:t>　</a:t>
            </a:r>
            <a:r>
              <a:rPr altLang="zh-CN" b="1" sz="2800" lang="en-US">
                <a:solidFill>
                  <a:srgbClr val="990000"/>
                </a:solidFill>
                <a:latin typeface="Times New Roman" pitchFamily="18" charset="0"/>
              </a:rPr>
              <a:t>ISP</a:t>
            </a:r>
            <a:r>
              <a:rPr altLang="en-US" b="1" sz="2800" lang="zh-CN">
                <a:solidFill>
                  <a:srgbClr val="990000"/>
                </a:solidFill>
                <a:latin typeface="Times New Roman" pitchFamily="18" charset="0"/>
              </a:rPr>
              <a:t>逻辑器件</a:t>
            </a:r>
          </a:p>
        </p:txBody>
      </p:sp>
      <p:sp>
        <p:nvSpPr>
          <p:cNvPr id="1050043" name="Text Box 3"/>
          <p:cNvSpPr txBox="1"/>
          <p:nvPr/>
        </p:nvSpPr>
        <p:spPr>
          <a:xfrm rot="0">
            <a:off x="468312" y="1882775"/>
            <a:ext cx="3810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一、</a:t>
            </a:r>
            <a:r>
              <a:rPr altLang="zh-CN" b="1" sz="2400" lang="en-US">
                <a:solidFill>
                  <a:srgbClr val="0033CC"/>
                </a:solidFill>
                <a:latin typeface="Times New Roman" pitchFamily="18" charset="0"/>
              </a:rPr>
              <a:t>ISP</a:t>
            </a:r>
            <a:r>
              <a:rPr altLang="en-US" b="1" sz="2400" lang="zh-CN">
                <a:solidFill>
                  <a:srgbClr val="0033CC"/>
                </a:solidFill>
                <a:latin typeface="Times New Roman" pitchFamily="18" charset="0"/>
              </a:rPr>
              <a:t>逻辑器件的类型</a:t>
            </a:r>
            <a:r>
              <a:rPr altLang="en-US" b="1" sz="2400" lang="zh-CN">
                <a:solidFill>
                  <a:schemeClr val="accent1"/>
                </a:solidFill>
                <a:latin typeface="Times New Roman" pitchFamily="18" charset="0"/>
              </a:rPr>
              <a:t> </a:t>
            </a:r>
          </a:p>
        </p:txBody>
      </p:sp>
      <p:sp>
        <p:nvSpPr>
          <p:cNvPr id="1050044" name="Text Box 4"/>
          <p:cNvSpPr txBox="1"/>
          <p:nvPr/>
        </p:nvSpPr>
        <p:spPr>
          <a:xfrm rot="0">
            <a:off x="366712" y="2487612"/>
            <a:ext cx="83820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目前，市场上提供的</a:t>
            </a:r>
            <a:r>
              <a:rPr altLang="zh-CN" sz="2400" lang="en-US">
                <a:latin typeface="Times New Roman" pitchFamily="18" charset="0"/>
              </a:rPr>
              <a:t>ISP</a:t>
            </a:r>
            <a:r>
              <a:rPr altLang="en-US" sz="2400" lang="zh-CN">
                <a:latin typeface="Times New Roman" pitchFamily="18" charset="0"/>
              </a:rPr>
              <a:t>逻辑器件可分为</a:t>
            </a:r>
            <a:r>
              <a:rPr altLang="zh-CN" sz="2400" lang="en-US">
                <a:solidFill>
                  <a:schemeClr val="lt2"/>
                </a:solidFill>
                <a:latin typeface="Times New Roman" pitchFamily="18" charset="0"/>
              </a:rPr>
              <a:t>ispLSI</a:t>
            </a:r>
            <a:r>
              <a:rPr altLang="en-US" sz="2400" lang="zh-CN">
                <a:latin typeface="Times New Roman" pitchFamily="18" charset="0"/>
              </a:rPr>
              <a:t>、</a:t>
            </a:r>
            <a:r>
              <a:rPr altLang="zh-CN" sz="2400" lang="en-US">
                <a:solidFill>
                  <a:schemeClr val="lt2"/>
                </a:solidFill>
                <a:latin typeface="Times New Roman" pitchFamily="18" charset="0"/>
              </a:rPr>
              <a:t>ispGAL</a:t>
            </a:r>
            <a:r>
              <a:rPr altLang="en-US" sz="2400" lang="zh-CN">
                <a:latin typeface="Times New Roman" pitchFamily="18" charset="0"/>
              </a:rPr>
              <a:t>和</a:t>
            </a:r>
            <a:r>
              <a:rPr altLang="zh-CN" sz="2400" lang="en-US">
                <a:solidFill>
                  <a:schemeClr val="lt2"/>
                </a:solidFill>
                <a:latin typeface="Times New Roman" pitchFamily="18" charset="0"/>
              </a:rPr>
              <a:t>ispGDS</a:t>
            </a:r>
            <a:r>
              <a:rPr altLang="en-US" sz="2400" lang="zh-CN">
                <a:latin typeface="Times New Roman" pitchFamily="18" charset="0"/>
              </a:rPr>
              <a:t>三种类型。</a:t>
            </a:r>
          </a:p>
        </p:txBody>
      </p:sp>
      <p:sp>
        <p:nvSpPr>
          <p:cNvPr id="1050045" name="Text Box 5"/>
          <p:cNvSpPr txBox="1"/>
          <p:nvPr/>
        </p:nvSpPr>
        <p:spPr>
          <a:xfrm rot="0">
            <a:off x="942975" y="3711575"/>
            <a:ext cx="2733675" cy="45720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1</a:t>
            </a:r>
            <a:r>
              <a:rPr altLang="en-US" b="1" sz="2400" lang="zh-CN">
                <a:solidFill>
                  <a:srgbClr val="0033CC"/>
                </a:solidFill>
                <a:latin typeface="Times New Roman" pitchFamily="18" charset="0"/>
              </a:rPr>
              <a:t>．</a:t>
            </a:r>
            <a:r>
              <a:rPr altLang="zh-CN" b="1" sz="2400" lang="en-US">
                <a:solidFill>
                  <a:srgbClr val="0033CC"/>
                </a:solidFill>
                <a:latin typeface="Times New Roman" pitchFamily="18" charset="0"/>
              </a:rPr>
              <a:t>ispLSI</a:t>
            </a:r>
            <a:r>
              <a:rPr altLang="en-US" b="1" sz="2400" lang="zh-CN">
                <a:solidFill>
                  <a:srgbClr val="0033CC"/>
                </a:solidFill>
                <a:latin typeface="Times New Roman" pitchFamily="18" charset="0"/>
              </a:rPr>
              <a:t>逻辑器件</a:t>
            </a:r>
          </a:p>
        </p:txBody>
      </p:sp>
      <p:sp>
        <p:nvSpPr>
          <p:cNvPr id="1050046" name="Text Box 6"/>
          <p:cNvSpPr txBox="1"/>
          <p:nvPr/>
        </p:nvSpPr>
        <p:spPr>
          <a:xfrm rot="0">
            <a:off x="420687" y="4397375"/>
            <a:ext cx="8328025" cy="1552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ispLSI(</a:t>
            </a:r>
            <a:r>
              <a:rPr altLang="en-US" sz="2400" lang="zh-CN">
                <a:latin typeface="Times New Roman" pitchFamily="18" charset="0"/>
              </a:rPr>
              <a:t>在系统编程大规模集成</a:t>
            </a:r>
            <a:r>
              <a:rPr altLang="zh-CN" sz="2400" lang="en-US">
                <a:latin typeface="Times New Roman" pitchFamily="18" charset="0"/>
              </a:rPr>
              <a:t>)</a:t>
            </a:r>
            <a:r>
              <a:rPr altLang="en-US" sz="2400" lang="zh-CN">
                <a:latin typeface="Times New Roman" pitchFamily="18" charset="0"/>
              </a:rPr>
              <a:t>逻辑器件具有集成度高、速度快、可靠性好、灵活方便等优点，能满足在高性能系统中实现各种复杂逻辑功能的需要，被广泛应用于数据处理、图形处理、空间技术、军事装备及通信、自动控制等领域。</a:t>
            </a:r>
          </a:p>
        </p:txBody>
      </p:sp>
      <p:sp>
        <p:nvSpPr>
          <p:cNvPr id="105004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4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64</a:t>
            </a:fld>
            <a:endParaRPr altLang="en-US" sz="1400" lang="zh-CN">
              <a:solidFill>
                <a:srgbClr val="656565"/>
              </a:solidFill>
            </a:endParaRPr>
          </a:p>
        </p:txBody>
      </p:sp>
      <p:sp>
        <p:nvSpPr>
          <p:cNvPr id="105004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50043"/>
                                        </p:tgtEl>
                                        <p:attrNameLst>
                                          <p:attrName>style.visibility</p:attrName>
                                        </p:attrNameLst>
                                      </p:cBhvr>
                                      <p:to>
                                        <p:strVal val="visible"/>
                                      </p:to>
                                    </p:set>
                                  </p:childTnLst>
                                </p:cTn>
                              </p:par>
                            </p:childTnLst>
                          </p:cTn>
                        </p:par>
                      </p:childTnLst>
                    </p:cTn>
                  </p:par>
                  <p:par>
                    <p:cTn fill="hold" id="7" nodeType="clickPar">
                      <p:stCondLst>
                        <p:cond delay="indefinite"/>
                      </p:stCondLst>
                      <p:childTnLst>
                        <p:par>
                          <p:cTn fill="hold" id="8" nodeType="withGroup">
                            <p:stCondLst>
                              <p:cond delay="0"/>
                            </p:stCondLst>
                            <p:childTnLst>
                              <p:par>
                                <p:cTn fill="hold" grpId="0" id="9" nodeType="clickEffect" presetClass="entr" presetID="12" presetSubtype="4">
                                  <p:stCondLst>
                                    <p:cond delay="0"/>
                                  </p:stCondLst>
                                  <p:childTnLst>
                                    <p:set>
                                      <p:cBhvr>
                                        <p:cTn dur="1" fill="hold" id="10">
                                          <p:stCondLst>
                                            <p:cond delay="0"/>
                                          </p:stCondLst>
                                        </p:cTn>
                                        <p:tgtEl>
                                          <p:spTgt spid="1050044"/>
                                        </p:tgtEl>
                                        <p:attrNameLst>
                                          <p:attrName>style.visibility</p:attrName>
                                        </p:attrNameLst>
                                      </p:cBhvr>
                                      <p:to>
                                        <p:strVal val="visible"/>
                                      </p:to>
                                    </p:set>
                                    <p:animEffect transition="in" filter="slide(fromBottom)">
                                      <p:cBhvr>
                                        <p:cTn dur="500" id="11"/>
                                        <p:tgtEl>
                                          <p:spTgt spid="1050044"/>
                                        </p:tgtEl>
                                      </p:cBhvr>
                                    </p:animEffect>
                                  </p:childTnLst>
                                </p:cTn>
                              </p:par>
                            </p:childTnLst>
                          </p:cTn>
                        </p:par>
                      </p:childTnLst>
                    </p:cTn>
                  </p:par>
                  <p:par>
                    <p:cTn fill="hold" id="12" nodeType="clickPar">
                      <p:stCondLst>
                        <p:cond delay="indefinite"/>
                      </p:stCondLst>
                      <p:childTnLst>
                        <p:par>
                          <p:cTn fill="hold" id="13" nodeType="withGroup">
                            <p:stCondLst>
                              <p:cond delay="0"/>
                            </p:stCondLst>
                            <p:childTnLst>
                              <p:par>
                                <p:cTn accel="0" autoRev="0" decel="0" fill="hold" grpId="0" id="14" nodeType="clickEffect" presetClass="entr" presetID="2" presetSubtype="4">
                                  <p:stCondLst>
                                    <p:cond delay="0"/>
                                  </p:stCondLst>
                                  <p:childTnLst>
                                    <p:set>
                                      <p:cBhvr>
                                        <p:cTn dur="1" fill="hold" id="15">
                                          <p:stCondLst>
                                            <p:cond delay="0"/>
                                          </p:stCondLst>
                                        </p:cTn>
                                        <p:tgtEl>
                                          <p:spTgt spid="1050045"/>
                                        </p:tgtEl>
                                        <p:attrNameLst>
                                          <p:attrName>style.visibility</p:attrName>
                                        </p:attrNameLst>
                                      </p:cBhvr>
                                      <p:to>
                                        <p:strVal val="visible"/>
                                      </p:to>
                                    </p:set>
                                    <p:anim calcmode="lin" valueType="num">
                                      <p:cBhvr additive="base">
                                        <p:cTn dur="500" fill="hold" id="16"/>
                                        <p:tgtEl>
                                          <p:spTgt spid="1050045"/>
                                        </p:tgtEl>
                                        <p:attrNameLst>
                                          <p:attrName>ppt_x</p:attrName>
                                        </p:attrNameLst>
                                      </p:cBhvr>
                                      <p:tavLst>
                                        <p:tav tm="0">
                                          <p:val>
                                            <p:strVal val="#ppt_x"/>
                                          </p:val>
                                        </p:tav>
                                        <p:tav tm="100000">
                                          <p:val>
                                            <p:strVal val="#ppt_x"/>
                                          </p:val>
                                        </p:tav>
                                      </p:tavLst>
                                    </p:anim>
                                    <p:anim calcmode="lin" valueType="num">
                                      <p:cBhvr additive="base">
                                        <p:cTn dur="500" fill="hold" id="17"/>
                                        <p:tgtEl>
                                          <p:spTgt spid="1050045"/>
                                        </p:tgtEl>
                                        <p:attrNameLst>
                                          <p:attrName>ppt_y</p:attrName>
                                        </p:attrNameLst>
                                      </p:cBhvr>
                                      <p:tavLst>
                                        <p:tav tm="0">
                                          <p:val>
                                            <p:strVal val="1+#ppt_h/2"/>
                                          </p:val>
                                        </p:tav>
                                        <p:tav tm="100000">
                                          <p:val>
                                            <p:strVal val="#ppt_y"/>
                                          </p:val>
                                        </p:tav>
                                      </p:tavLst>
                                    </p:anim>
                                  </p:childTnLst>
                                </p:cTn>
                              </p:par>
                            </p:childTnLst>
                          </p:cTn>
                        </p:par>
                      </p:childTnLst>
                    </p:cTn>
                  </p:par>
                  <p:par>
                    <p:cTn fill="hold" id="18" nodeType="clickPar">
                      <p:stCondLst>
                        <p:cond delay="indefinite"/>
                      </p:stCondLst>
                      <p:childTnLst>
                        <p:par>
                          <p:cTn fill="hold" id="19" nodeType="withGroup">
                            <p:stCondLst>
                              <p:cond delay="0"/>
                            </p:stCondLst>
                            <p:childTnLst>
                              <p:par>
                                <p:cTn fill="hold" grpId="0" id="20" nodeType="clickEffect" presetClass="entr" presetID="14" presetSubtype="10">
                                  <p:stCondLst>
                                    <p:cond delay="0"/>
                                  </p:stCondLst>
                                  <p:childTnLst>
                                    <p:set>
                                      <p:cBhvr>
                                        <p:cTn dur="1" fill="hold" id="21">
                                          <p:stCondLst>
                                            <p:cond delay="0"/>
                                          </p:stCondLst>
                                        </p:cTn>
                                        <p:tgtEl>
                                          <p:spTgt spid="1050046"/>
                                        </p:tgtEl>
                                        <p:attrNameLst>
                                          <p:attrName>style.visibility</p:attrName>
                                        </p:attrNameLst>
                                      </p:cBhvr>
                                      <p:to>
                                        <p:strVal val="visible"/>
                                      </p:to>
                                    </p:set>
                                    <p:animEffect transition="in" filter="randombar(horizontal)">
                                      <p:cBhvr>
                                        <p:cTn dur="500" id="22"/>
                                        <p:tgtEl>
                                          <p:spTgt spid="1050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43" grpId="0" uiExpand="0" build="whole"/>
      <p:bldP spid="1050044" grpId="0" uiExpand="0" build="whole"/>
      <p:bldP spid="1050045" grpId="0" uiExpand="0" build="whole"/>
      <p:bldP spid="1050046" grpId="0" uiExpand="0" build="whole"/>
    </p:bldLst>
  </p:timing>
</p:sld>
</file>

<file path=ppt/slides/slide65.xml><?xml version="1.0" encoding="utf-8"?>
<p:sld xmlns:a="http://schemas.openxmlformats.org/drawingml/2006/main" xmlns:r="http://schemas.openxmlformats.org/officeDocument/2006/relationships" xmlns:p="http://schemas.openxmlformats.org/presentationml/2006/main" show="1" showMasterSp="1">
  <p:cSld>
    <p:spTree>
      <p:nvGrpSpPr>
        <p:cNvPr id="201" name=""/>
        <p:cNvGrpSpPr/>
        <p:nvPr/>
      </p:nvGrpSpPr>
      <p:grpSpPr>
        <a:xfrm rot="0">
          <a:off x="0" y="0"/>
          <a:ext cx="0" cy="0"/>
          <a:chOff x="0" y="0"/>
          <a:chExt cx="0" cy="0"/>
        </a:xfrm>
      </p:grpSpPr>
      <p:sp>
        <p:nvSpPr>
          <p:cNvPr id="1050050" name="Text Box 2"/>
          <p:cNvSpPr txBox="1"/>
          <p:nvPr/>
        </p:nvSpPr>
        <p:spPr>
          <a:xfrm rot="0">
            <a:off x="277812" y="1125537"/>
            <a:ext cx="868680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ISP</a:t>
            </a:r>
            <a:r>
              <a:rPr altLang="en-US" sz="2400" lang="zh-CN">
                <a:latin typeface="Times New Roman" pitchFamily="18" charset="0"/>
              </a:rPr>
              <a:t>技术是美国</a:t>
            </a:r>
            <a:r>
              <a:rPr altLang="zh-CN" sz="2400" lang="en-US">
                <a:latin typeface="Times New Roman" pitchFamily="18" charset="0"/>
              </a:rPr>
              <a:t>Lattice</a:t>
            </a:r>
            <a:r>
              <a:rPr altLang="en-US" sz="2400" lang="zh-CN">
                <a:latin typeface="Times New Roman" pitchFamily="18" charset="0"/>
              </a:rPr>
              <a:t>公司率先推出的，该公司将</a:t>
            </a:r>
            <a:r>
              <a:rPr altLang="zh-CN" sz="2400" lang="en-US">
                <a:latin typeface="Times New Roman" pitchFamily="18" charset="0"/>
              </a:rPr>
              <a:t>ISP</a:t>
            </a:r>
            <a:r>
              <a:rPr altLang="en-US" sz="2400" lang="zh-CN">
                <a:latin typeface="Times New Roman" pitchFamily="18" charset="0"/>
              </a:rPr>
              <a:t>技术应用到高密度可编程逻辑器件</a:t>
            </a:r>
            <a:r>
              <a:rPr altLang="zh-CN" sz="2400" lang="en-US">
                <a:latin typeface="Times New Roman" pitchFamily="18" charset="0"/>
              </a:rPr>
              <a:t>(HDPLD)</a:t>
            </a:r>
            <a:r>
              <a:rPr altLang="en-US" sz="2400" lang="zh-CN">
                <a:latin typeface="Times New Roman" pitchFamily="18" charset="0"/>
              </a:rPr>
              <a:t>中，形成了</a:t>
            </a:r>
            <a:r>
              <a:rPr altLang="zh-CN" sz="2400" lang="en-US">
                <a:latin typeface="Times New Roman" pitchFamily="18" charset="0"/>
              </a:rPr>
              <a:t>ispLSI</a:t>
            </a:r>
            <a:r>
              <a:rPr altLang="en-US" sz="2400" lang="zh-CN">
                <a:latin typeface="Times New Roman" pitchFamily="18" charset="0"/>
              </a:rPr>
              <a:t>系列高密度在系统可编程逻辑器件。常用</a:t>
            </a:r>
            <a:r>
              <a:rPr altLang="zh-CN" sz="2400" lang="en-US">
                <a:latin typeface="Times New Roman" pitchFamily="18" charset="0"/>
              </a:rPr>
              <a:t>ispLSI</a:t>
            </a:r>
            <a:r>
              <a:rPr altLang="en-US" sz="2400" lang="zh-CN">
                <a:latin typeface="Times New Roman" pitchFamily="18" charset="0"/>
              </a:rPr>
              <a:t>器件有</a:t>
            </a:r>
            <a:r>
              <a:rPr altLang="zh-CN" b="1" sz="2400" lang="en-US">
                <a:solidFill>
                  <a:srgbClr val="0033CC"/>
                </a:solidFill>
                <a:latin typeface="Times New Roman" pitchFamily="18" charset="0"/>
              </a:rPr>
              <a:t>4</a:t>
            </a:r>
            <a:r>
              <a:rPr altLang="en-US" b="1" sz="2400" lang="zh-CN">
                <a:solidFill>
                  <a:srgbClr val="0033CC"/>
                </a:solidFill>
                <a:latin typeface="Times New Roman" pitchFamily="18" charset="0"/>
              </a:rPr>
              <a:t>个系列</a:t>
            </a:r>
            <a:r>
              <a:rPr altLang="en-US" sz="2400" lang="zh-CN">
                <a:latin typeface="Times New Roman" pitchFamily="18" charset="0"/>
              </a:rPr>
              <a:t>：</a:t>
            </a:r>
          </a:p>
        </p:txBody>
      </p:sp>
      <p:sp>
        <p:nvSpPr>
          <p:cNvPr id="1050051" name="Text Box 3"/>
          <p:cNvSpPr txBox="1"/>
          <p:nvPr/>
        </p:nvSpPr>
        <p:spPr>
          <a:xfrm rot="0">
            <a:off x="323850" y="2563812"/>
            <a:ext cx="819626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① 基本系列</a:t>
            </a:r>
            <a:r>
              <a:rPr altLang="zh-CN" b="1" sz="2400" lang="en-US">
                <a:solidFill>
                  <a:srgbClr val="0033CC"/>
                </a:solidFill>
                <a:latin typeface="Times New Roman" pitchFamily="18" charset="0"/>
              </a:rPr>
              <a:t>ispLSI1000</a:t>
            </a:r>
            <a:r>
              <a:rPr altLang="en-US" b="1" sz="2400" lang="zh-CN">
                <a:solidFill>
                  <a:srgbClr val="0033CC"/>
                </a:solidFill>
                <a:latin typeface="Times New Roman" pitchFamily="18" charset="0"/>
              </a:rPr>
              <a:t>：</a:t>
            </a:r>
            <a:r>
              <a:rPr altLang="en-US" sz="2400" lang="zh-CN">
                <a:latin typeface="Times New Roman" pitchFamily="18" charset="0"/>
              </a:rPr>
              <a:t>适用于高速编码、总线管理等；</a:t>
            </a:r>
          </a:p>
        </p:txBody>
      </p:sp>
      <p:sp>
        <p:nvSpPr>
          <p:cNvPr id="1050052" name="Text Box 4"/>
          <p:cNvSpPr txBox="1"/>
          <p:nvPr/>
        </p:nvSpPr>
        <p:spPr>
          <a:xfrm rot="0">
            <a:off x="323850" y="3211512"/>
            <a:ext cx="8642350" cy="11588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0033CC"/>
                </a:solidFill>
                <a:latin typeface="Times New Roman" pitchFamily="18" charset="0"/>
              </a:rPr>
              <a:t>② 高速系列</a:t>
            </a:r>
            <a:r>
              <a:rPr altLang="zh-CN" b="1" sz="2400" lang="en-US">
                <a:solidFill>
                  <a:srgbClr val="0033CC"/>
                </a:solidFill>
                <a:latin typeface="Times New Roman" pitchFamily="18" charset="0"/>
              </a:rPr>
              <a:t>ispLSI2000</a:t>
            </a:r>
            <a:r>
              <a:rPr altLang="en-US" b="1" sz="2400" lang="zh-CN">
                <a:solidFill>
                  <a:srgbClr val="0033CC"/>
                </a:solidFill>
                <a:latin typeface="Times New Roman" pitchFamily="18" charset="0"/>
              </a:rPr>
              <a:t>：</a:t>
            </a:r>
            <a:r>
              <a:rPr altLang="zh-CN" sz="2400" lang="en-US">
                <a:latin typeface="Times New Roman" pitchFamily="18" charset="0"/>
              </a:rPr>
              <a:t>I/O</a:t>
            </a:r>
            <a:r>
              <a:rPr altLang="en-US" sz="2400" lang="zh-CN">
                <a:latin typeface="Times New Roman" pitchFamily="18" charset="0"/>
              </a:rPr>
              <a:t>端口数较多</a:t>
            </a:r>
            <a:r>
              <a:rPr altLang="zh-CN" sz="2400" lang="en-US">
                <a:latin typeface="Times New Roman" pitchFamily="18" charset="0"/>
              </a:rPr>
              <a:t>,</a:t>
            </a:r>
            <a:r>
              <a:rPr altLang="en-US" sz="2400" lang="zh-CN">
                <a:latin typeface="Times New Roman" pitchFamily="18" charset="0"/>
              </a:rPr>
              <a:t>适用于高速</a:t>
            </a:r>
            <a:r>
              <a:rPr altLang="zh-CN" sz="2300" lang="en-US">
                <a:latin typeface="Times New Roman" pitchFamily="18" charset="0"/>
              </a:rPr>
              <a:t>计 数、定时</a:t>
            </a:r>
          </a:p>
          <a:p>
            <a:pPr eaLnBrk="1" hangingPunct="1" indent="0" lvl="0" marL="0">
              <a:spcBef>
                <a:spcPct val="0"/>
              </a:spcBef>
              <a:buFontTx/>
              <a:buNone/>
            </a:pPr>
            <a:r>
              <a:rPr altLang="zh-CN" sz="2300" lang="en-US">
                <a:latin typeface="Times New Roman" pitchFamily="18" charset="0"/>
              </a:rPr>
              <a:t>                                            等场合，并可用作高速RISC/CISC</a:t>
            </a:r>
            <a:r>
              <a:rPr altLang="en-US" sz="2300" lang="zh-CN">
                <a:latin typeface="Times New Roman" pitchFamily="18" charset="0"/>
              </a:rPr>
              <a:t>微处理</a:t>
            </a:r>
          </a:p>
          <a:p>
            <a:pPr eaLnBrk="1" hangingPunct="1" indent="0" lvl="0" marL="0">
              <a:spcBef>
                <a:spcPct val="0"/>
              </a:spcBef>
              <a:buFontTx/>
              <a:buNone/>
            </a:pPr>
            <a:r>
              <a:rPr altLang="en-US" sz="2300" lang="zh-CN">
                <a:latin typeface="Times New Roman" pitchFamily="18" charset="0"/>
              </a:rPr>
              <a:t>                                             器的接口；</a:t>
            </a:r>
          </a:p>
        </p:txBody>
      </p:sp>
      <p:sp>
        <p:nvSpPr>
          <p:cNvPr id="1050053" name="Text Box 5"/>
          <p:cNvSpPr txBox="1"/>
          <p:nvPr/>
        </p:nvSpPr>
        <p:spPr>
          <a:xfrm rot="0">
            <a:off x="323850" y="4437062"/>
            <a:ext cx="849630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0033CC"/>
                </a:solidFill>
                <a:latin typeface="Times New Roman" pitchFamily="18" charset="0"/>
              </a:rPr>
              <a:t>③ 高密系列</a:t>
            </a:r>
            <a:r>
              <a:rPr altLang="zh-CN" b="1" sz="2400" lang="en-US">
                <a:solidFill>
                  <a:srgbClr val="0033CC"/>
                </a:solidFill>
                <a:latin typeface="Times New Roman" pitchFamily="18" charset="0"/>
              </a:rPr>
              <a:t>ispLSI3000</a:t>
            </a:r>
            <a:r>
              <a:rPr altLang="en-US" b="1" sz="2400" lang="zh-CN">
                <a:solidFill>
                  <a:srgbClr val="0033CC"/>
                </a:solidFill>
                <a:latin typeface="Times New Roman" pitchFamily="18" charset="0"/>
              </a:rPr>
              <a:t>：</a:t>
            </a:r>
            <a:r>
              <a:rPr altLang="en-US" sz="2400" lang="zh-CN">
                <a:latin typeface="Times New Roman" pitchFamily="18" charset="0"/>
              </a:rPr>
              <a:t>集成密度高，能实现非常复杂的逻辑</a:t>
            </a:r>
          </a:p>
          <a:p>
            <a:pPr eaLnBrk="1" hangingPunct="1" indent="0" lvl="0" marL="0">
              <a:spcBef>
                <a:spcPct val="0"/>
              </a:spcBef>
              <a:buFontTx/>
              <a:buNone/>
            </a:pPr>
            <a:r>
              <a:rPr altLang="en-US" sz="2400" lang="zh-CN">
                <a:latin typeface="Times New Roman" pitchFamily="18" charset="0"/>
              </a:rPr>
              <a:t>                                            功能，适用于数字信号处理、图形处</a:t>
            </a:r>
          </a:p>
          <a:p>
            <a:pPr eaLnBrk="1" hangingPunct="1" indent="0" lvl="0" marL="0">
              <a:spcBef>
                <a:spcPct val="0"/>
              </a:spcBef>
              <a:buFontTx/>
              <a:buNone/>
            </a:pPr>
            <a:r>
              <a:rPr altLang="en-US" sz="2400" lang="zh-CN">
                <a:latin typeface="Times New Roman" pitchFamily="18" charset="0"/>
              </a:rPr>
              <a:t>                                            理、数据压缩等；</a:t>
            </a:r>
          </a:p>
        </p:txBody>
      </p:sp>
      <p:sp>
        <p:nvSpPr>
          <p:cNvPr id="1050054" name="Text Box 6"/>
          <p:cNvSpPr txBox="1"/>
          <p:nvPr/>
        </p:nvSpPr>
        <p:spPr>
          <a:xfrm rot="0">
            <a:off x="323850" y="5588000"/>
            <a:ext cx="8569325"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400" lang="zh-CN">
                <a:solidFill>
                  <a:srgbClr val="0033CC"/>
                </a:solidFill>
                <a:latin typeface="Times New Roman" pitchFamily="18" charset="0"/>
              </a:rPr>
              <a:t>④ 模块化系列</a:t>
            </a:r>
            <a:r>
              <a:rPr altLang="zh-CN" b="1" sz="2400" lang="en-US">
                <a:solidFill>
                  <a:srgbClr val="0033CC"/>
                </a:solidFill>
                <a:latin typeface="Times New Roman" pitchFamily="18" charset="0"/>
              </a:rPr>
              <a:t>ispLSI6000</a:t>
            </a:r>
            <a:r>
              <a:rPr altLang="en-US" b="1" sz="2400" lang="zh-CN">
                <a:solidFill>
                  <a:srgbClr val="0033CC"/>
                </a:solidFill>
                <a:latin typeface="Times New Roman" pitchFamily="18" charset="0"/>
              </a:rPr>
              <a:t>：</a:t>
            </a:r>
            <a:r>
              <a:rPr altLang="zh-CN" sz="2400" lang="en-US">
                <a:latin typeface="Times New Roman" pitchFamily="18" charset="0"/>
              </a:rPr>
              <a:t>带有存储器和寄存器/</a:t>
            </a:r>
            <a:r>
              <a:rPr altLang="en-US" sz="2400" lang="zh-CN">
                <a:latin typeface="Times New Roman" pitchFamily="18" charset="0"/>
              </a:rPr>
              <a:t>计数器，适用</a:t>
            </a:r>
          </a:p>
          <a:p>
            <a:pPr eaLnBrk="1" hangingPunct="1" indent="0" lvl="0" marL="0">
              <a:spcBef>
                <a:spcPct val="0"/>
              </a:spcBef>
              <a:buFontTx/>
              <a:buNone/>
            </a:pPr>
            <a:r>
              <a:rPr altLang="en-US" sz="2400" lang="zh-CN">
                <a:latin typeface="Times New Roman" pitchFamily="18" charset="0"/>
              </a:rPr>
              <a:t>                                                于数据处理、数据通信等。</a:t>
            </a:r>
          </a:p>
        </p:txBody>
      </p:sp>
      <p:sp>
        <p:nvSpPr>
          <p:cNvPr id="105005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5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65</a:t>
            </a:fld>
            <a:endParaRPr altLang="en-US" sz="1400" lang="zh-CN">
              <a:solidFill>
                <a:srgbClr val="656565"/>
              </a:solidFill>
            </a:endParaRPr>
          </a:p>
        </p:txBody>
      </p:sp>
      <p:sp>
        <p:nvSpPr>
          <p:cNvPr id="105005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accel="0" autoRev="0" decel="0" fill="hold" grpId="0" id="5" nodeType="afterEffect" presetClass="entr" presetID="2" presetSubtype="4">
                                  <p:stCondLst>
                                    <p:cond delay="0"/>
                                  </p:stCondLst>
                                  <p:childTnLst>
                                    <p:set>
                                      <p:cBhvr>
                                        <p:cTn dur="1" fill="hold" id="6">
                                          <p:stCondLst>
                                            <p:cond delay="0"/>
                                          </p:stCondLst>
                                        </p:cTn>
                                        <p:tgtEl>
                                          <p:spTgt spid="1050051"/>
                                        </p:tgtEl>
                                        <p:attrNameLst>
                                          <p:attrName>style.visibility</p:attrName>
                                        </p:attrNameLst>
                                      </p:cBhvr>
                                      <p:to>
                                        <p:strVal val="visible"/>
                                      </p:to>
                                    </p:set>
                                    <p:anim calcmode="lin" valueType="num">
                                      <p:cBhvr additive="base">
                                        <p:cTn dur="500" fill="hold" id="7"/>
                                        <p:tgtEl>
                                          <p:spTgt spid="1050051"/>
                                        </p:tgtEl>
                                        <p:attrNameLst>
                                          <p:attrName>ppt_x</p:attrName>
                                        </p:attrNameLst>
                                      </p:cBhvr>
                                      <p:tavLst>
                                        <p:tav tm="0">
                                          <p:val>
                                            <p:strVal val="#ppt_x"/>
                                          </p:val>
                                        </p:tav>
                                        <p:tav tm="100000">
                                          <p:val>
                                            <p:strVal val="#ppt_x"/>
                                          </p:val>
                                        </p:tav>
                                      </p:tavLst>
                                    </p:anim>
                                    <p:anim calcmode="lin" valueType="num">
                                      <p:cBhvr additive="base">
                                        <p:cTn dur="500" fill="hold" id="8"/>
                                        <p:tgtEl>
                                          <p:spTgt spid="1050051"/>
                                        </p:tgtEl>
                                        <p:attrNameLst>
                                          <p:attrName>ppt_y</p:attrName>
                                        </p:attrNameLst>
                                      </p:cBhvr>
                                      <p:tavLst>
                                        <p:tav tm="0">
                                          <p:val>
                                            <p:strVal val="1+#ppt_h/2"/>
                                          </p:val>
                                        </p:tav>
                                        <p:tav tm="100000">
                                          <p:val>
                                            <p:strVal val="#ppt_y"/>
                                          </p:val>
                                        </p:tav>
                                      </p:tavLst>
                                    </p:anim>
                                  </p:childTnLst>
                                </p:cTn>
                              </p:par>
                            </p:childTnLst>
                          </p:cTn>
                        </p:par>
                        <p:par>
                          <p:cTn fill="hold" id="9" nodeType="afterGroup">
                            <p:stCondLst>
                              <p:cond delay="500"/>
                            </p:stCondLst>
                            <p:childTnLst>
                              <p:par>
                                <p:cTn accel="0" autoRev="0" decel="0" fill="hold" grpId="0" id="10" nodeType="afterEffect" presetClass="entr" presetID="2" presetSubtype="4">
                                  <p:stCondLst>
                                    <p:cond delay="0"/>
                                  </p:stCondLst>
                                  <p:childTnLst>
                                    <p:set>
                                      <p:cBhvr>
                                        <p:cTn dur="1" fill="hold" id="11">
                                          <p:stCondLst>
                                            <p:cond delay="0"/>
                                          </p:stCondLst>
                                        </p:cTn>
                                        <p:tgtEl>
                                          <p:spTgt spid="1050052"/>
                                        </p:tgtEl>
                                        <p:attrNameLst>
                                          <p:attrName>style.visibility</p:attrName>
                                        </p:attrNameLst>
                                      </p:cBhvr>
                                      <p:to>
                                        <p:strVal val="visible"/>
                                      </p:to>
                                    </p:set>
                                    <p:anim calcmode="lin" valueType="num">
                                      <p:cBhvr additive="base">
                                        <p:cTn dur="500" fill="hold" id="12"/>
                                        <p:tgtEl>
                                          <p:spTgt spid="1050052"/>
                                        </p:tgtEl>
                                        <p:attrNameLst>
                                          <p:attrName>ppt_x</p:attrName>
                                        </p:attrNameLst>
                                      </p:cBhvr>
                                      <p:tavLst>
                                        <p:tav tm="0">
                                          <p:val>
                                            <p:strVal val="#ppt_x"/>
                                          </p:val>
                                        </p:tav>
                                        <p:tav tm="100000">
                                          <p:val>
                                            <p:strVal val="#ppt_x"/>
                                          </p:val>
                                        </p:tav>
                                      </p:tavLst>
                                    </p:anim>
                                    <p:anim calcmode="lin" valueType="num">
                                      <p:cBhvr additive="base">
                                        <p:cTn dur="500" fill="hold" id="13"/>
                                        <p:tgtEl>
                                          <p:spTgt spid="1050052"/>
                                        </p:tgtEl>
                                        <p:attrNameLst>
                                          <p:attrName>ppt_y</p:attrName>
                                        </p:attrNameLst>
                                      </p:cBhvr>
                                      <p:tavLst>
                                        <p:tav tm="0">
                                          <p:val>
                                            <p:strVal val="1+#ppt_h/2"/>
                                          </p:val>
                                        </p:tav>
                                        <p:tav tm="100000">
                                          <p:val>
                                            <p:strVal val="#ppt_y"/>
                                          </p:val>
                                        </p:tav>
                                      </p:tavLst>
                                    </p:anim>
                                  </p:childTnLst>
                                </p:cTn>
                              </p:par>
                            </p:childTnLst>
                          </p:cTn>
                        </p:par>
                        <p:par>
                          <p:cTn fill="hold" id="14" nodeType="afterGroup">
                            <p:stCondLst>
                              <p:cond delay="1000"/>
                            </p:stCondLst>
                            <p:childTnLst>
                              <p:par>
                                <p:cTn accel="0" autoRev="0" decel="0" fill="hold" grpId="0" id="15" nodeType="afterEffect" presetClass="entr" presetID="2" presetSubtype="4">
                                  <p:stCondLst>
                                    <p:cond delay="0"/>
                                  </p:stCondLst>
                                  <p:childTnLst>
                                    <p:set>
                                      <p:cBhvr>
                                        <p:cTn dur="1" fill="hold" id="16">
                                          <p:stCondLst>
                                            <p:cond delay="0"/>
                                          </p:stCondLst>
                                        </p:cTn>
                                        <p:tgtEl>
                                          <p:spTgt spid="1050053"/>
                                        </p:tgtEl>
                                        <p:attrNameLst>
                                          <p:attrName>style.visibility</p:attrName>
                                        </p:attrNameLst>
                                      </p:cBhvr>
                                      <p:to>
                                        <p:strVal val="visible"/>
                                      </p:to>
                                    </p:set>
                                    <p:anim calcmode="lin" valueType="num">
                                      <p:cBhvr additive="base">
                                        <p:cTn dur="500" fill="hold" id="17"/>
                                        <p:tgtEl>
                                          <p:spTgt spid="1050053"/>
                                        </p:tgtEl>
                                        <p:attrNameLst>
                                          <p:attrName>ppt_x</p:attrName>
                                        </p:attrNameLst>
                                      </p:cBhvr>
                                      <p:tavLst>
                                        <p:tav tm="0">
                                          <p:val>
                                            <p:strVal val="#ppt_x"/>
                                          </p:val>
                                        </p:tav>
                                        <p:tav tm="100000">
                                          <p:val>
                                            <p:strVal val="#ppt_x"/>
                                          </p:val>
                                        </p:tav>
                                      </p:tavLst>
                                    </p:anim>
                                    <p:anim calcmode="lin" valueType="num">
                                      <p:cBhvr additive="base">
                                        <p:cTn dur="500" fill="hold" id="18"/>
                                        <p:tgtEl>
                                          <p:spTgt spid="1050053"/>
                                        </p:tgtEl>
                                        <p:attrNameLst>
                                          <p:attrName>ppt_y</p:attrName>
                                        </p:attrNameLst>
                                      </p:cBhvr>
                                      <p:tavLst>
                                        <p:tav tm="0">
                                          <p:val>
                                            <p:strVal val="1+#ppt_h/2"/>
                                          </p:val>
                                        </p:tav>
                                        <p:tav tm="100000">
                                          <p:val>
                                            <p:strVal val="#ppt_y"/>
                                          </p:val>
                                        </p:tav>
                                      </p:tavLst>
                                    </p:anim>
                                  </p:childTnLst>
                                </p:cTn>
                              </p:par>
                            </p:childTnLst>
                          </p:cTn>
                        </p:par>
                        <p:par>
                          <p:cTn fill="hold" id="19" nodeType="afterGroup">
                            <p:stCondLst>
                              <p:cond delay="1500"/>
                            </p:stCondLst>
                            <p:childTnLst>
                              <p:par>
                                <p:cTn accel="0" autoRev="0" decel="0" fill="hold" grpId="0" id="20" nodeType="afterEffect" presetClass="entr" presetID="2" presetSubtype="4">
                                  <p:stCondLst>
                                    <p:cond delay="0"/>
                                  </p:stCondLst>
                                  <p:childTnLst>
                                    <p:set>
                                      <p:cBhvr>
                                        <p:cTn dur="1" fill="hold" id="21">
                                          <p:stCondLst>
                                            <p:cond delay="0"/>
                                          </p:stCondLst>
                                        </p:cTn>
                                        <p:tgtEl>
                                          <p:spTgt spid="1050054"/>
                                        </p:tgtEl>
                                        <p:attrNameLst>
                                          <p:attrName>style.visibility</p:attrName>
                                        </p:attrNameLst>
                                      </p:cBhvr>
                                      <p:to>
                                        <p:strVal val="visible"/>
                                      </p:to>
                                    </p:set>
                                    <p:anim calcmode="lin" valueType="num">
                                      <p:cBhvr additive="base">
                                        <p:cTn dur="500" fill="hold" id="22"/>
                                        <p:tgtEl>
                                          <p:spTgt spid="1050054"/>
                                        </p:tgtEl>
                                        <p:attrNameLst>
                                          <p:attrName>ppt_x</p:attrName>
                                        </p:attrNameLst>
                                      </p:cBhvr>
                                      <p:tavLst>
                                        <p:tav tm="0">
                                          <p:val>
                                            <p:strVal val="#ppt_x"/>
                                          </p:val>
                                        </p:tav>
                                        <p:tav tm="100000">
                                          <p:val>
                                            <p:strVal val="#ppt_x"/>
                                          </p:val>
                                        </p:tav>
                                      </p:tavLst>
                                    </p:anim>
                                    <p:anim calcmode="lin" valueType="num">
                                      <p:cBhvr additive="base">
                                        <p:cTn dur="500" fill="hold" id="23"/>
                                        <p:tgtEl>
                                          <p:spTgt spid="1050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51" grpId="0" uiExpand="0" build="whole"/>
      <p:bldP spid="1050052" grpId="0" uiExpand="0" build="whole"/>
      <p:bldP spid="1050053" grpId="0" uiExpand="0" build="whole"/>
      <p:bldP spid="1050054" grpId="0" uiExpand="0" build="whole"/>
    </p:bldLst>
  </p:timing>
</p:sld>
</file>

<file path=ppt/slides/slide66.xml><?xml version="1.0" encoding="utf-8"?>
<p:sld xmlns:a="http://schemas.openxmlformats.org/drawingml/2006/main" xmlns:r="http://schemas.openxmlformats.org/officeDocument/2006/relationships" xmlns:p="http://schemas.openxmlformats.org/presentationml/2006/main" show="1" showMasterSp="1">
  <p:cSld>
    <p:spTree>
      <p:nvGrpSpPr>
        <p:cNvPr id="202" name=""/>
        <p:cNvGrpSpPr/>
        <p:nvPr/>
      </p:nvGrpSpPr>
      <p:grpSpPr>
        <a:xfrm rot="0">
          <a:off x="0" y="0"/>
          <a:ext cx="0" cy="0"/>
          <a:chOff x="0" y="0"/>
          <a:chExt cx="0" cy="0"/>
        </a:xfrm>
      </p:grpSpPr>
      <p:sp>
        <p:nvSpPr>
          <p:cNvPr id="1050058" name="Text Box 2"/>
          <p:cNvSpPr txBox="1"/>
          <p:nvPr/>
        </p:nvSpPr>
        <p:spPr>
          <a:xfrm rot="0">
            <a:off x="914400" y="1273175"/>
            <a:ext cx="3048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2</a:t>
            </a:r>
            <a:r>
              <a:rPr altLang="en-US" b="1" sz="2400" lang="zh-CN">
                <a:solidFill>
                  <a:srgbClr val="0033CC"/>
                </a:solidFill>
                <a:latin typeface="Times New Roman" pitchFamily="18" charset="0"/>
              </a:rPr>
              <a:t>．</a:t>
            </a:r>
            <a:r>
              <a:rPr altLang="zh-CN" b="1" sz="2400" lang="en-US">
                <a:solidFill>
                  <a:srgbClr val="0033CC"/>
                </a:solidFill>
                <a:latin typeface="Times New Roman" pitchFamily="18" charset="0"/>
              </a:rPr>
              <a:t>ispGAL</a:t>
            </a:r>
            <a:r>
              <a:rPr altLang="en-US" b="1" sz="2400" lang="zh-CN">
                <a:solidFill>
                  <a:srgbClr val="0033CC"/>
                </a:solidFill>
                <a:latin typeface="Times New Roman" pitchFamily="18" charset="0"/>
              </a:rPr>
              <a:t>器件</a:t>
            </a:r>
          </a:p>
        </p:txBody>
      </p:sp>
      <p:sp>
        <p:nvSpPr>
          <p:cNvPr id="1050059" name="Text Box 3"/>
          <p:cNvSpPr txBox="1"/>
          <p:nvPr/>
        </p:nvSpPr>
        <p:spPr>
          <a:xfrm rot="0">
            <a:off x="495300" y="1730375"/>
            <a:ext cx="8397875"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ispGAL</a:t>
            </a:r>
            <a:r>
              <a:rPr altLang="en-US" sz="2400" lang="zh-CN">
                <a:latin typeface="Times New Roman" pitchFamily="18" charset="0"/>
              </a:rPr>
              <a:t>系列器件</a:t>
            </a:r>
            <a:r>
              <a:rPr altLang="zh-CN" sz="2400" lang="en-US">
                <a:latin typeface="Times New Roman" pitchFamily="18" charset="0"/>
              </a:rPr>
              <a:t>,</a:t>
            </a:r>
            <a:r>
              <a:rPr altLang="en-US" sz="2400" lang="zh-CN">
                <a:latin typeface="Times New Roman" pitchFamily="18" charset="0"/>
              </a:rPr>
              <a:t>是把</a:t>
            </a:r>
            <a:r>
              <a:rPr altLang="zh-CN" sz="2400" lang="en-US">
                <a:latin typeface="Times New Roman" pitchFamily="18" charset="0"/>
              </a:rPr>
              <a:t>ISP</a:t>
            </a:r>
            <a:r>
              <a:rPr altLang="en-US" sz="2400" lang="zh-CN">
                <a:latin typeface="Times New Roman" pitchFamily="18" charset="0"/>
              </a:rPr>
              <a:t>技术引入到标准的低密度系列可</a:t>
            </a:r>
          </a:p>
          <a:p>
            <a:pPr algn="just" eaLnBrk="1" hangingPunct="1" indent="0" lvl="0" marL="0">
              <a:spcBef>
                <a:spcPct val="0"/>
              </a:spcBef>
              <a:buFontTx/>
              <a:buNone/>
            </a:pPr>
            <a:r>
              <a:rPr altLang="en-US" sz="2400" lang="zh-CN">
                <a:latin typeface="Times New Roman" pitchFamily="18" charset="0"/>
              </a:rPr>
              <a:t>编程逻辑器件中形成的</a:t>
            </a:r>
            <a:r>
              <a:rPr altLang="zh-CN" sz="2400" lang="en-US">
                <a:latin typeface="Times New Roman" pitchFamily="18" charset="0"/>
              </a:rPr>
              <a:t>ISP</a:t>
            </a:r>
            <a:r>
              <a:rPr altLang="en-US" sz="2400" lang="zh-CN">
                <a:latin typeface="Times New Roman" pitchFamily="18" charset="0"/>
              </a:rPr>
              <a:t>器件。</a:t>
            </a:r>
          </a:p>
        </p:txBody>
      </p:sp>
      <p:sp>
        <p:nvSpPr>
          <p:cNvPr id="1050060" name="Text Box 4"/>
          <p:cNvSpPr txBox="1"/>
          <p:nvPr/>
        </p:nvSpPr>
        <p:spPr>
          <a:xfrm rot="0">
            <a:off x="457200" y="2720975"/>
            <a:ext cx="8291512" cy="30130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CC3300"/>
                </a:solidFill>
                <a:latin typeface="Times New Roman" pitchFamily="18" charset="0"/>
              </a:rPr>
              <a:t>　　</a:t>
            </a:r>
            <a:r>
              <a:rPr altLang="zh-CN" b="1" sz="2400" lang="en-US">
                <a:solidFill>
                  <a:srgbClr val="0033CC"/>
                </a:solidFill>
                <a:latin typeface="Times New Roman" pitchFamily="18" charset="0"/>
              </a:rPr>
              <a:t>典型产品：ispGAL22V10</a:t>
            </a: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ispGAL22V10</a:t>
            </a:r>
            <a:r>
              <a:rPr altLang="en-US" sz="2400" lang="zh-CN">
                <a:latin typeface="Times New Roman" pitchFamily="18" charset="0"/>
              </a:rPr>
              <a:t>是把流行的</a:t>
            </a:r>
            <a:r>
              <a:rPr altLang="zh-CN" sz="2400" lang="en-US">
                <a:latin typeface="Times New Roman" pitchFamily="18" charset="0"/>
              </a:rPr>
              <a:t>GAL22V10</a:t>
            </a:r>
            <a:r>
              <a:rPr altLang="en-US" sz="2400" lang="zh-CN">
                <a:latin typeface="Times New Roman" pitchFamily="18" charset="0"/>
              </a:rPr>
              <a:t>与</a:t>
            </a:r>
            <a:r>
              <a:rPr altLang="zh-CN" sz="2400" lang="en-US">
                <a:latin typeface="Times New Roman" pitchFamily="18" charset="0"/>
              </a:rPr>
              <a:t>ISP</a:t>
            </a:r>
            <a:r>
              <a:rPr altLang="en-US" sz="2400" lang="zh-CN">
                <a:latin typeface="Times New Roman" pitchFamily="18" charset="0"/>
              </a:rPr>
              <a:t>技术相结合形成的产品，在功能和结构上与</a:t>
            </a:r>
            <a:r>
              <a:rPr altLang="zh-CN" sz="2400" lang="en-US">
                <a:latin typeface="Times New Roman" pitchFamily="18" charset="0"/>
              </a:rPr>
              <a:t>GAL22V10</a:t>
            </a:r>
            <a:r>
              <a:rPr altLang="en-US" sz="2400" lang="zh-CN">
                <a:latin typeface="Times New Roman" pitchFamily="18" charset="0"/>
              </a:rPr>
              <a:t>完全相同。</a:t>
            </a:r>
          </a:p>
          <a:p>
            <a:pPr algn="just" eaLnBrk="1" hangingPunct="1" indent="0" lvl="0" marL="0">
              <a:spcBef>
                <a:spcPct val="0"/>
              </a:spcBef>
              <a:buFontTx/>
              <a:buNone/>
            </a:pPr>
            <a:r>
              <a:rPr altLang="en-US" sz="2400" lang="zh-CN">
                <a:latin typeface="Times New Roman" pitchFamily="18" charset="0"/>
              </a:rPr>
              <a:t>   </a:t>
            </a:r>
            <a:br>
              <a:rPr altLang="en-US" sz="2400" lang="zh-CN">
                <a:solidFill>
                  <a:srgbClr val="CC3300"/>
                </a:solidFill>
                <a:latin typeface="Times New Roman" pitchFamily="18" charset="0"/>
              </a:rPr>
            </a:br>
            <a:r>
              <a:rPr altLang="en-US" sz="2400" lang="zh-CN">
                <a:solidFill>
                  <a:srgbClr val="CC3300"/>
                </a:solidFill>
                <a:latin typeface="Times New Roman" pitchFamily="18" charset="0"/>
              </a:rPr>
              <a:t>　　</a:t>
            </a:r>
          </a:p>
          <a:p>
            <a:pPr algn="just" eaLnBrk="1" hangingPunct="1" indent="0" lvl="0" marL="0">
              <a:spcBef>
                <a:spcPct val="0"/>
              </a:spcBef>
              <a:buFontTx/>
              <a:buNone/>
            </a:pPr>
            <a:r>
              <a:rPr altLang="en-US" sz="2400" lang="zh-CN">
                <a:solidFill>
                  <a:srgbClr val="CC3300"/>
                </a:solidFill>
                <a:latin typeface="Times New Roman" pitchFamily="18" charset="0"/>
              </a:rPr>
              <a:t>　　</a:t>
            </a:r>
            <a:r>
              <a:rPr altLang="en-US" b="1" sz="2400" lang="zh-CN">
                <a:solidFill>
                  <a:srgbClr val="0033CC"/>
                </a:solidFill>
                <a:latin typeface="Times New Roman" pitchFamily="18" charset="0"/>
              </a:rPr>
              <a:t>适应范围：</a:t>
            </a:r>
            <a:r>
              <a:rPr altLang="en-US" sz="2400" lang="zh-CN">
                <a:latin typeface="Times New Roman" pitchFamily="18" charset="0"/>
              </a:rPr>
              <a:t>高速图形处理和高速总线管理，状态控制、数据处理、通信工程、测量仪器以及实现诸如地址译码器之类的基本逻辑功能。</a:t>
            </a:r>
          </a:p>
        </p:txBody>
      </p:sp>
      <p:sp>
        <p:nvSpPr>
          <p:cNvPr id="105006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6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66</a:t>
            </a:fld>
            <a:endParaRPr altLang="en-US" sz="1400" lang="zh-CN">
              <a:solidFill>
                <a:srgbClr val="656565"/>
              </a:solidFill>
            </a:endParaRPr>
          </a:p>
        </p:txBody>
      </p:sp>
      <p:sp>
        <p:nvSpPr>
          <p:cNvPr id="105006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16" presetSubtype="37">
                                  <p:stCondLst>
                                    <p:cond delay="0"/>
                                  </p:stCondLst>
                                  <p:childTnLst>
                                    <p:set>
                                      <p:cBhvr>
                                        <p:cTn dur="1" fill="hold" id="6">
                                          <p:stCondLst>
                                            <p:cond delay="0"/>
                                          </p:stCondLst>
                                        </p:cTn>
                                        <p:tgtEl>
                                          <p:spTgt spid="1050059"/>
                                        </p:tgtEl>
                                        <p:attrNameLst>
                                          <p:attrName>style.visibility</p:attrName>
                                        </p:attrNameLst>
                                      </p:cBhvr>
                                      <p:to>
                                        <p:strVal val="visible"/>
                                      </p:to>
                                    </p:set>
                                    <p:animEffect transition="in" filter="barn(outVertical)">
                                      <p:cBhvr>
                                        <p:cTn dur="500" id="7"/>
                                        <p:tgtEl>
                                          <p:spTgt spid="1050059"/>
                                        </p:tgtEl>
                                      </p:cBhvr>
                                    </p:animEffect>
                                  </p:childTnLst>
                                </p:cTn>
                              </p:par>
                            </p:childTnLst>
                          </p:cTn>
                        </p:par>
                        <p:par>
                          <p:cTn fill="hold" id="8" nodeType="afterGroup">
                            <p:stCondLst>
                              <p:cond delay="500"/>
                            </p:stCondLst>
                            <p:childTnLst>
                              <p:par>
                                <p:cTn accel="0" autoRev="0" decel="0" fill="hold" grpId="0" id="9" nodeType="afterEffect" presetClass="entr" presetID="2" presetSubtype="4">
                                  <p:stCondLst>
                                    <p:cond delay="0"/>
                                  </p:stCondLst>
                                  <p:childTnLst>
                                    <p:set>
                                      <p:cBhvr>
                                        <p:cTn dur="1" fill="hold" id="10">
                                          <p:stCondLst>
                                            <p:cond delay="0"/>
                                          </p:stCondLst>
                                        </p:cTn>
                                        <p:tgtEl>
                                          <p:spTgt spid="1050060"/>
                                        </p:tgtEl>
                                        <p:attrNameLst>
                                          <p:attrName>style.visibility</p:attrName>
                                        </p:attrNameLst>
                                      </p:cBhvr>
                                      <p:to>
                                        <p:strVal val="visible"/>
                                      </p:to>
                                    </p:set>
                                    <p:anim calcmode="lin" valueType="num">
                                      <p:cBhvr additive="base">
                                        <p:cTn dur="500" fill="hold" id="11"/>
                                        <p:tgtEl>
                                          <p:spTgt spid="1050060"/>
                                        </p:tgtEl>
                                        <p:attrNameLst>
                                          <p:attrName>ppt_x</p:attrName>
                                        </p:attrNameLst>
                                      </p:cBhvr>
                                      <p:tavLst>
                                        <p:tav tm="0">
                                          <p:val>
                                            <p:strVal val="#ppt_x"/>
                                          </p:val>
                                        </p:tav>
                                        <p:tav tm="100000">
                                          <p:val>
                                            <p:strVal val="#ppt_x"/>
                                          </p:val>
                                        </p:tav>
                                      </p:tavLst>
                                    </p:anim>
                                    <p:anim calcmode="lin" valueType="num">
                                      <p:cBhvr additive="base">
                                        <p:cTn dur="500" fill="hold" id="12"/>
                                        <p:tgtEl>
                                          <p:spTgt spid="10500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59" grpId="0" uiExpand="0" build="whole"/>
      <p:bldP spid="1050060" grpId="0" uiExpand="0" build="whole"/>
    </p:bldLst>
  </p:timing>
</p:sld>
</file>

<file path=ppt/slides/slide67.xml><?xml version="1.0" encoding="utf-8"?>
<p:sld xmlns:a="http://schemas.openxmlformats.org/drawingml/2006/main" xmlns:r="http://schemas.openxmlformats.org/officeDocument/2006/relationships" xmlns:p="http://schemas.openxmlformats.org/presentationml/2006/main" show="1" showMasterSp="1">
  <p:cSld>
    <p:spTree>
      <p:nvGrpSpPr>
        <p:cNvPr id="203" name=""/>
        <p:cNvGrpSpPr/>
        <p:nvPr/>
      </p:nvGrpSpPr>
      <p:grpSpPr>
        <a:xfrm rot="0">
          <a:off x="0" y="0"/>
          <a:ext cx="0" cy="0"/>
          <a:chOff x="0" y="0"/>
          <a:chExt cx="0" cy="0"/>
        </a:xfrm>
      </p:grpSpPr>
      <p:sp>
        <p:nvSpPr>
          <p:cNvPr id="1050064" name="Text Box 3"/>
          <p:cNvSpPr txBox="1"/>
          <p:nvPr/>
        </p:nvSpPr>
        <p:spPr>
          <a:xfrm rot="0">
            <a:off x="990600" y="1223962"/>
            <a:ext cx="2971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3</a:t>
            </a:r>
            <a:r>
              <a:rPr altLang="en-US" b="1" sz="2400" lang="zh-CN">
                <a:solidFill>
                  <a:srgbClr val="0033CC"/>
                </a:solidFill>
                <a:latin typeface="Times New Roman" pitchFamily="18" charset="0"/>
              </a:rPr>
              <a:t>．</a:t>
            </a:r>
            <a:r>
              <a:rPr altLang="zh-CN" b="1" sz="2400" lang="en-US">
                <a:solidFill>
                  <a:srgbClr val="0033CC"/>
                </a:solidFill>
                <a:latin typeface="Times New Roman" pitchFamily="18" charset="0"/>
              </a:rPr>
              <a:t>ispGDS</a:t>
            </a:r>
            <a:r>
              <a:rPr altLang="en-US" b="1" sz="2400" lang="zh-CN">
                <a:solidFill>
                  <a:srgbClr val="0033CC"/>
                </a:solidFill>
                <a:latin typeface="Times New Roman" pitchFamily="18" charset="0"/>
              </a:rPr>
              <a:t>器件</a:t>
            </a:r>
          </a:p>
        </p:txBody>
      </p:sp>
      <p:sp>
        <p:nvSpPr>
          <p:cNvPr id="1050065" name="Text Box 4"/>
          <p:cNvSpPr txBox="1"/>
          <p:nvPr/>
        </p:nvSpPr>
        <p:spPr>
          <a:xfrm rot="0">
            <a:off x="395287" y="1916112"/>
            <a:ext cx="8550275" cy="3743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ispGDS(</a:t>
            </a:r>
            <a:r>
              <a:rPr altLang="en-US" sz="2400" lang="zh-CN">
                <a:latin typeface="Times New Roman" pitchFamily="18" charset="0"/>
              </a:rPr>
              <a:t>在系统可编程数字开关</a:t>
            </a:r>
            <a:r>
              <a:rPr altLang="zh-CN" sz="2400" lang="en-US">
                <a:latin typeface="Times New Roman" pitchFamily="18" charset="0"/>
              </a:rPr>
              <a:t>)</a:t>
            </a:r>
            <a:r>
              <a:rPr altLang="en-US" sz="2400" lang="zh-CN">
                <a:latin typeface="Times New Roman" pitchFamily="18" charset="0"/>
              </a:rPr>
              <a:t>是</a:t>
            </a:r>
            <a:r>
              <a:rPr altLang="zh-CN" sz="2400" lang="en-US">
                <a:latin typeface="Times New Roman" pitchFamily="18" charset="0"/>
              </a:rPr>
              <a:t>ISP</a:t>
            </a:r>
            <a:r>
              <a:rPr altLang="en-US" sz="2400" lang="zh-CN">
                <a:latin typeface="Times New Roman" pitchFamily="18" charset="0"/>
              </a:rPr>
              <a:t>技术与开关矩阵相结合的产物。它标志着</a:t>
            </a:r>
            <a:r>
              <a:rPr altLang="zh-CN" sz="2400" lang="en-US">
                <a:latin typeface="Times New Roman" pitchFamily="18" charset="0"/>
              </a:rPr>
              <a:t>ISP</a:t>
            </a:r>
            <a:r>
              <a:rPr altLang="en-US" sz="2400" lang="zh-CN">
                <a:latin typeface="Times New Roman" pitchFamily="18" charset="0"/>
              </a:rPr>
              <a:t>技术已从系统逻辑领域扩展到系统互连领域。</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ispGDS</a:t>
            </a:r>
            <a:r>
              <a:rPr altLang="en-US" sz="2400" lang="zh-CN">
                <a:latin typeface="Times New Roman" pitchFamily="18" charset="0"/>
              </a:rPr>
              <a:t>器件能提供的一种独特功能是</a:t>
            </a:r>
            <a:r>
              <a:rPr altLang="zh-CN" sz="2400" lang="en-US">
                <a:latin typeface="Times New Roman" pitchFamily="18" charset="0"/>
              </a:rPr>
              <a:t>,</a:t>
            </a:r>
            <a:r>
              <a:rPr altLang="en-US" sz="2400" lang="zh-CN">
                <a:latin typeface="Times New Roman" pitchFamily="18" charset="0"/>
              </a:rPr>
              <a:t>在不拨动机械开关或</a:t>
            </a:r>
          </a:p>
          <a:p>
            <a:pPr algn="just" eaLnBrk="1" hangingPunct="1" indent="0" lvl="0" marL="0">
              <a:spcBef>
                <a:spcPct val="0"/>
              </a:spcBef>
              <a:buFontTx/>
              <a:buNone/>
            </a:pPr>
            <a:r>
              <a:rPr altLang="en-US" sz="2400" lang="zh-CN">
                <a:latin typeface="Times New Roman" pitchFamily="18" charset="0"/>
              </a:rPr>
              <a:t>不改变系统硬件的情况下</a:t>
            </a:r>
            <a:r>
              <a:rPr altLang="zh-CN" sz="2400" lang="en-US">
                <a:latin typeface="Times New Roman" pitchFamily="18" charset="0"/>
              </a:rPr>
              <a:t>,</a:t>
            </a:r>
            <a:r>
              <a:rPr altLang="en-US" sz="2400" lang="zh-CN">
                <a:latin typeface="Times New Roman" pitchFamily="18" charset="0"/>
              </a:rPr>
              <a:t>快速地改变或重构印制电路板的连接</a:t>
            </a:r>
          </a:p>
          <a:p>
            <a:pPr algn="just" eaLnBrk="1" hangingPunct="1" indent="0" lvl="0" marL="0">
              <a:spcBef>
                <a:spcPct val="0"/>
              </a:spcBef>
              <a:buFontTx/>
              <a:buNone/>
            </a:pPr>
            <a:r>
              <a:rPr altLang="en-US" sz="2400" lang="zh-CN">
                <a:latin typeface="Times New Roman" pitchFamily="18" charset="0"/>
              </a:rPr>
              <a:t>关系。</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ispGDS</a:t>
            </a:r>
            <a:r>
              <a:rPr altLang="en-US" sz="2400" lang="zh-CN">
                <a:latin typeface="Times New Roman" pitchFamily="18" charset="0"/>
              </a:rPr>
              <a:t>系列器件非常适合于重构目标系统的连接关系</a:t>
            </a:r>
            <a:r>
              <a:rPr altLang="zh-CN" sz="2400" lang="en-US">
                <a:latin typeface="Times New Roman" pitchFamily="18" charset="0"/>
              </a:rPr>
              <a:t>,</a:t>
            </a:r>
            <a:r>
              <a:rPr altLang="en-US" sz="2400" lang="zh-CN">
                <a:latin typeface="Times New Roman" pitchFamily="18" charset="0"/>
              </a:rPr>
              <a:t>它使</a:t>
            </a:r>
          </a:p>
          <a:p>
            <a:pPr algn="just" eaLnBrk="1" hangingPunct="1" indent="0" lvl="0" marL="0">
              <a:spcBef>
                <a:spcPct val="0"/>
              </a:spcBef>
              <a:buFontTx/>
              <a:buNone/>
            </a:pPr>
            <a:r>
              <a:rPr altLang="en-US" sz="2400" lang="zh-CN">
                <a:latin typeface="Times New Roman" pitchFamily="18" charset="0"/>
              </a:rPr>
              <a:t>系统硬件可以通过软件控制进行重构而无需人工干预。</a:t>
            </a:r>
          </a:p>
        </p:txBody>
      </p:sp>
      <p:sp>
        <p:nvSpPr>
          <p:cNvPr id="105006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6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67</a:t>
            </a:fld>
            <a:endParaRPr altLang="en-US" sz="1400" lang="zh-CN">
              <a:solidFill>
                <a:srgbClr val="656565"/>
              </a:solidFill>
            </a:endParaRPr>
          </a:p>
        </p:txBody>
      </p:sp>
      <p:sp>
        <p:nvSpPr>
          <p:cNvPr id="105006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8" presetSubtype="6">
                                  <p:stCondLst>
                                    <p:cond delay="0"/>
                                  </p:stCondLst>
                                  <p:childTnLst>
                                    <p:set>
                                      <p:cBhvr>
                                        <p:cTn dur="1" fill="hold" id="6">
                                          <p:stCondLst>
                                            <p:cond delay="0"/>
                                          </p:stCondLst>
                                        </p:cTn>
                                        <p:tgtEl>
                                          <p:spTgt spid="1050065"/>
                                        </p:tgtEl>
                                        <p:attrNameLst>
                                          <p:attrName>style.visibility</p:attrName>
                                        </p:attrNameLst>
                                      </p:cBhvr>
                                      <p:to>
                                        <p:strVal val="visible"/>
                                      </p:to>
                                    </p:set>
                                    <p:animEffect transition="in" filter="strips(downRight)">
                                      <p:cBhvr>
                                        <p:cTn dur="500" id="7"/>
                                        <p:tgtEl>
                                          <p:spTgt spid="1050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65" grpId="0" uiExpand="0" build="whole"/>
    </p:bldLst>
  </p:timing>
</p:sld>
</file>

<file path=ppt/slides/slide68.xml><?xml version="1.0" encoding="utf-8"?>
<p:sld xmlns:a="http://schemas.openxmlformats.org/drawingml/2006/main" xmlns:r="http://schemas.openxmlformats.org/officeDocument/2006/relationships" xmlns:p="http://schemas.openxmlformats.org/presentationml/2006/main" show="1" showMasterSp="1">
  <p:cSld>
    <p:spTree>
      <p:nvGrpSpPr>
        <p:cNvPr id="204" name=""/>
        <p:cNvGrpSpPr/>
        <p:nvPr/>
      </p:nvGrpSpPr>
      <p:grpSpPr>
        <a:xfrm rot="0">
          <a:off x="0" y="0"/>
          <a:ext cx="0" cy="0"/>
          <a:chOff x="0" y="0"/>
          <a:chExt cx="0" cy="0"/>
        </a:xfrm>
      </p:grpSpPr>
      <p:sp>
        <p:nvSpPr>
          <p:cNvPr id="1050069" name="Text Box 2"/>
          <p:cNvSpPr txBox="1"/>
          <p:nvPr/>
        </p:nvSpPr>
        <p:spPr>
          <a:xfrm rot="0">
            <a:off x="468312" y="1171575"/>
            <a:ext cx="43497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二、</a:t>
            </a:r>
            <a:r>
              <a:rPr altLang="zh-CN" b="1" sz="2400" lang="en-US">
                <a:solidFill>
                  <a:srgbClr val="0033CC"/>
                </a:solidFill>
                <a:latin typeface="Times New Roman" pitchFamily="18" charset="0"/>
              </a:rPr>
              <a:t>ispLSI </a:t>
            </a:r>
            <a:r>
              <a:rPr altLang="en-US" b="1" sz="2400" lang="zh-CN">
                <a:solidFill>
                  <a:srgbClr val="0033CC"/>
                </a:solidFill>
                <a:latin typeface="Times New Roman" pitchFamily="18" charset="0"/>
              </a:rPr>
              <a:t>逻辑器件的结构 </a:t>
            </a:r>
          </a:p>
        </p:txBody>
      </p:sp>
      <p:sp>
        <p:nvSpPr>
          <p:cNvPr id="1050070" name="Text Box 3"/>
          <p:cNvSpPr txBox="1"/>
          <p:nvPr/>
        </p:nvSpPr>
        <p:spPr>
          <a:xfrm rot="0">
            <a:off x="381000" y="1762125"/>
            <a:ext cx="8474075" cy="19177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ispLSI</a:t>
            </a:r>
            <a:r>
              <a:rPr altLang="en-US" sz="2400" lang="zh-CN">
                <a:latin typeface="Times New Roman" pitchFamily="18" charset="0"/>
              </a:rPr>
              <a:t>是</a:t>
            </a:r>
            <a:r>
              <a:rPr altLang="zh-CN" sz="2400" lang="en-US">
                <a:latin typeface="Times New Roman" pitchFamily="18" charset="0"/>
              </a:rPr>
              <a:t>ISP</a:t>
            </a:r>
            <a:r>
              <a:rPr altLang="en-US" sz="2400" lang="zh-CN">
                <a:latin typeface="Times New Roman" pitchFamily="18" charset="0"/>
              </a:rPr>
              <a:t>逻辑器件中最早问世、最具代表性的逻辑器件。该系列器件是基于与、或阵列结构的复杂</a:t>
            </a:r>
            <a:r>
              <a:rPr altLang="zh-CN" sz="2400" lang="en-US">
                <a:latin typeface="Times New Roman" pitchFamily="18" charset="0"/>
              </a:rPr>
              <a:t>PLD</a:t>
            </a:r>
            <a:r>
              <a:rPr altLang="en-US" sz="2400" lang="zh-CN">
                <a:latin typeface="Times New Roman" pitchFamily="18" charset="0"/>
              </a:rPr>
              <a:t>产品。 </a:t>
            </a:r>
            <a:br>
              <a:rPr altLang="en-US" sz="2400" lang="zh-CN">
                <a:latin typeface="Times New Roman" pitchFamily="18" charset="0"/>
              </a:rPr>
            </a:br>
            <a:r>
              <a:rPr altLang="en-US" sz="2400" lang="zh-CN">
                <a:latin typeface="Times New Roman" pitchFamily="18" charset="0"/>
              </a:rPr>
              <a:t>　</a:t>
            </a:r>
            <a:r>
              <a:rPr altLang="zh-CN" sz="2300" lang="en-US">
                <a:latin typeface="Times New Roman" pitchFamily="18" charset="0"/>
              </a:rPr>
              <a:t>　ispLSI</a:t>
            </a:r>
            <a:r>
              <a:rPr altLang="en-US" sz="2300" lang="zh-CN">
                <a:latin typeface="Times New Roman" pitchFamily="18" charset="0"/>
              </a:rPr>
              <a:t>芯片由若干巨块组成，巨块之间通过全局布线区</a:t>
            </a:r>
            <a:r>
              <a:rPr altLang="zh-CN" sz="2300" lang="en-US">
                <a:latin typeface="Times New Roman" pitchFamily="18" charset="0"/>
              </a:rPr>
              <a:t>GRP</a:t>
            </a:r>
          </a:p>
          <a:p>
            <a:pPr algn="just" eaLnBrk="1" hangingPunct="1" indent="0" lvl="0" marL="0">
              <a:spcBef>
                <a:spcPct val="0"/>
              </a:spcBef>
              <a:buFontTx/>
              <a:buNone/>
            </a:pPr>
            <a:r>
              <a:rPr altLang="en-US" sz="2400" lang="zh-CN">
                <a:latin typeface="Times New Roman" pitchFamily="18" charset="0"/>
              </a:rPr>
              <a:t>连接起来，每个巨块包括若干个通用逻辑块</a:t>
            </a:r>
            <a:r>
              <a:rPr altLang="zh-CN" sz="2400" lang="en-US">
                <a:latin typeface="Times New Roman" pitchFamily="18" charset="0"/>
              </a:rPr>
              <a:t>GLB</a:t>
            </a:r>
            <a:r>
              <a:rPr altLang="en-US" sz="2400" lang="zh-CN">
                <a:latin typeface="Times New Roman" pitchFamily="18" charset="0"/>
              </a:rPr>
              <a:t>、输出布线区</a:t>
            </a:r>
          </a:p>
          <a:p>
            <a:pPr algn="just" eaLnBrk="1" hangingPunct="1" indent="0" lvl="0" marL="0">
              <a:spcBef>
                <a:spcPct val="0"/>
              </a:spcBef>
              <a:buFontTx/>
              <a:buNone/>
            </a:pPr>
            <a:r>
              <a:rPr altLang="zh-CN" sz="2400" lang="en-US">
                <a:latin typeface="Times New Roman" pitchFamily="18" charset="0"/>
              </a:rPr>
              <a:t>ORP</a:t>
            </a:r>
            <a:r>
              <a:rPr altLang="en-US" sz="2400" lang="zh-CN">
                <a:latin typeface="Times New Roman" pitchFamily="18" charset="0"/>
              </a:rPr>
              <a:t>、若干输入输出引脚和专用输入引脚等。        </a:t>
            </a:r>
          </a:p>
        </p:txBody>
      </p:sp>
      <p:sp>
        <p:nvSpPr>
          <p:cNvPr id="1050071" name="Text Box 4"/>
          <p:cNvSpPr txBox="1"/>
          <p:nvPr/>
        </p:nvSpPr>
        <p:spPr>
          <a:xfrm rot="0">
            <a:off x="395287" y="4535487"/>
            <a:ext cx="8497888" cy="19177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chemeClr val="lt2"/>
                </a:solidFill>
                <a:latin typeface="Times New Roman" pitchFamily="18" charset="0"/>
              </a:rPr>
              <a:t>　</a:t>
            </a:r>
            <a:r>
              <a:rPr altLang="zh-CN" b="1" sz="2400" lang="en-US">
                <a:solidFill>
                  <a:srgbClr val="0033CC"/>
                </a:solidFill>
                <a:latin typeface="Times New Roman" pitchFamily="18" charset="0"/>
              </a:rPr>
              <a:t>　1.  ispLSI1016</a:t>
            </a:r>
            <a:r>
              <a:rPr altLang="en-US" b="1" sz="2400" lang="zh-CN">
                <a:solidFill>
                  <a:srgbClr val="0033CC"/>
                </a:solidFill>
                <a:latin typeface="Times New Roman" pitchFamily="18" charset="0"/>
              </a:rPr>
              <a:t>的特性</a:t>
            </a:r>
          </a:p>
          <a:p>
            <a:pPr algn="just" eaLnBrk="1" hangingPunct="1" indent="0" lvl="0" marL="0">
              <a:spcBef>
                <a:spcPct val="0"/>
              </a:spcBef>
              <a:buFontTx/>
              <a:buNone/>
            </a:pPr>
            <a:r>
              <a:rPr altLang="en-US" b="1" sz="2400" lang="zh-CN">
                <a:solidFill>
                  <a:schemeClr val="lt2"/>
                </a:solidFill>
                <a:latin typeface="Times New Roman" pitchFamily="18" charset="0"/>
              </a:rPr>
              <a:t>　　</a:t>
            </a:r>
            <a:r>
              <a:rPr altLang="zh-CN" sz="2400" lang="en-US">
                <a:latin typeface="Times New Roman" pitchFamily="18" charset="0"/>
              </a:rPr>
              <a:t>ispLSI1016</a:t>
            </a:r>
            <a:r>
              <a:rPr altLang="en-US" sz="2400" lang="zh-CN">
                <a:latin typeface="Times New Roman" pitchFamily="18" charset="0"/>
              </a:rPr>
              <a:t>是采用</a:t>
            </a:r>
            <a:r>
              <a:rPr altLang="zh-CN" sz="2400" lang="en-US">
                <a:latin typeface="Times New Roman" pitchFamily="18" charset="0"/>
              </a:rPr>
              <a:t>E</a:t>
            </a:r>
            <a:r>
              <a:rPr altLang="zh-CN" baseline="30000" sz="2400" lang="en-US">
                <a:latin typeface="Times New Roman" pitchFamily="18" charset="0"/>
              </a:rPr>
              <a:t>2</a:t>
            </a:r>
            <a:r>
              <a:rPr altLang="en-US" sz="2400" lang="zh-CN">
                <a:latin typeface="Times New Roman" pitchFamily="18" charset="0"/>
              </a:rPr>
              <a:t>CMOS工艺制造、</a:t>
            </a:r>
            <a:r>
              <a:rPr altLang="zh-CN" sz="2400" lang="en-US">
                <a:latin typeface="Times New Roman" pitchFamily="18" charset="0"/>
              </a:rPr>
              <a:t>PLCC(</a:t>
            </a:r>
            <a:r>
              <a:rPr altLang="en-US" sz="2400" lang="zh-CN">
                <a:latin typeface="Times New Roman" pitchFamily="18" charset="0"/>
              </a:rPr>
              <a:t>塑料有引脚芯片载体</a:t>
            </a:r>
            <a:r>
              <a:rPr altLang="zh-CN" sz="2400" lang="en-US">
                <a:latin typeface="Times New Roman" pitchFamily="18" charset="0"/>
              </a:rPr>
              <a:t>)</a:t>
            </a:r>
            <a:r>
              <a:rPr altLang="en-US" sz="2400" lang="zh-CN">
                <a:latin typeface="Times New Roman" pitchFamily="18" charset="0"/>
              </a:rPr>
              <a:t>封装的器件。芯片共有</a:t>
            </a:r>
            <a:r>
              <a:rPr altLang="zh-CN" sz="2400" lang="en-US">
                <a:latin typeface="Times New Roman" pitchFamily="18" charset="0"/>
              </a:rPr>
              <a:t>44</a:t>
            </a:r>
            <a:r>
              <a:rPr altLang="en-US" sz="2400" lang="zh-CN">
                <a:latin typeface="Times New Roman" pitchFamily="18" charset="0"/>
              </a:rPr>
              <a:t>个引脚，其中</a:t>
            </a:r>
            <a:r>
              <a:rPr altLang="zh-CN" sz="2400" lang="en-US">
                <a:latin typeface="Times New Roman" pitchFamily="18" charset="0"/>
              </a:rPr>
              <a:t>38</a:t>
            </a:r>
            <a:r>
              <a:rPr altLang="en-US" sz="2400" lang="zh-CN">
                <a:latin typeface="Times New Roman" pitchFamily="18" charset="0"/>
              </a:rPr>
              <a:t>个</a:t>
            </a:r>
            <a:r>
              <a:rPr altLang="zh-CN" sz="2400" lang="en-US">
                <a:latin typeface="Times New Roman" pitchFamily="18" charset="0"/>
              </a:rPr>
              <a:t>I/O</a:t>
            </a:r>
            <a:r>
              <a:rPr altLang="en-US" sz="2400" lang="zh-CN">
                <a:latin typeface="Times New Roman" pitchFamily="18" charset="0"/>
              </a:rPr>
              <a:t>引脚；</a:t>
            </a:r>
            <a:r>
              <a:rPr altLang="zh-CN" sz="2300" lang="en-US">
                <a:latin typeface="Times New Roman" pitchFamily="18" charset="0"/>
              </a:rPr>
              <a:t>集成密度为2000</a:t>
            </a:r>
            <a:r>
              <a:rPr altLang="en-US" sz="2300" lang="zh-CN">
                <a:latin typeface="Times New Roman" pitchFamily="18" charset="0"/>
              </a:rPr>
              <a:t>等效门，每片含</a:t>
            </a:r>
            <a:r>
              <a:rPr altLang="zh-CN" sz="2300" lang="en-US">
                <a:latin typeface="Times New Roman" pitchFamily="18" charset="0"/>
              </a:rPr>
              <a:t>64</a:t>
            </a:r>
            <a:r>
              <a:rPr altLang="en-US" sz="2300" lang="zh-CN">
                <a:latin typeface="Times New Roman" pitchFamily="18" charset="0"/>
              </a:rPr>
              <a:t>个触发器和</a:t>
            </a:r>
            <a:r>
              <a:rPr altLang="zh-CN" sz="2300" lang="en-US">
                <a:latin typeface="Times New Roman" pitchFamily="18" charset="0"/>
              </a:rPr>
              <a:t>32</a:t>
            </a:r>
            <a:r>
              <a:rPr altLang="en-US" sz="2300" lang="zh-CN">
                <a:latin typeface="Times New Roman" pitchFamily="18" charset="0"/>
              </a:rPr>
              <a:t>个锁存器；最</a:t>
            </a:r>
            <a:r>
              <a:rPr altLang="zh-CN" sz="2400" lang="en-US">
                <a:latin typeface="Times New Roman" pitchFamily="18" charset="0"/>
              </a:rPr>
              <a:t>高工作频率为110MHz</a:t>
            </a:r>
            <a:r>
              <a:rPr altLang="en-US" sz="2400" lang="zh-CN">
                <a:latin typeface="Times New Roman" pitchFamily="18" charset="0"/>
              </a:rPr>
              <a:t>。</a:t>
            </a:r>
          </a:p>
        </p:txBody>
      </p:sp>
      <p:sp>
        <p:nvSpPr>
          <p:cNvPr id="1050072" name="Text Box 5"/>
          <p:cNvSpPr txBox="1"/>
          <p:nvPr/>
        </p:nvSpPr>
        <p:spPr>
          <a:xfrm rot="0">
            <a:off x="900112" y="3814762"/>
            <a:ext cx="3810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典型产品：</a:t>
            </a:r>
            <a:r>
              <a:rPr altLang="zh-CN" b="1" sz="2400" lang="en-US">
                <a:solidFill>
                  <a:srgbClr val="0033CC"/>
                </a:solidFill>
                <a:latin typeface="Times New Roman" pitchFamily="18" charset="0"/>
              </a:rPr>
              <a:t>ispLSI1016</a:t>
            </a:r>
          </a:p>
        </p:txBody>
      </p:sp>
      <p:sp>
        <p:nvSpPr>
          <p:cNvPr id="105007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7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68</a:t>
            </a:fld>
            <a:endParaRPr altLang="en-US" sz="1400" lang="zh-CN">
              <a:solidFill>
                <a:srgbClr val="656565"/>
              </a:solidFill>
            </a:endParaRPr>
          </a:p>
        </p:txBody>
      </p:sp>
      <p:sp>
        <p:nvSpPr>
          <p:cNvPr id="105007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32">
                                  <p:stCondLst>
                                    <p:cond delay="0"/>
                                  </p:stCondLst>
                                  <p:childTnLst>
                                    <p:set>
                                      <p:cBhvr>
                                        <p:cTn dur="1" fill="hold" id="6">
                                          <p:stCondLst>
                                            <p:cond delay="0"/>
                                          </p:stCondLst>
                                        </p:cTn>
                                        <p:tgtEl>
                                          <p:spTgt spid="1050070"/>
                                        </p:tgtEl>
                                        <p:attrNameLst>
                                          <p:attrName>style.visibility</p:attrName>
                                        </p:attrNameLst>
                                      </p:cBhvr>
                                      <p:to>
                                        <p:strVal val="visible"/>
                                      </p:to>
                                    </p:set>
                                    <p:animEffect transition="in" filter="box(out)">
                                      <p:cBhvr>
                                        <p:cTn dur="500" id="7"/>
                                        <p:tgtEl>
                                          <p:spTgt spid="1050070"/>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2" presetSubtype="4">
                                  <p:stCondLst>
                                    <p:cond delay="0"/>
                                  </p:stCondLst>
                                  <p:childTnLst>
                                    <p:set>
                                      <p:cBhvr>
                                        <p:cTn dur="1" fill="hold" id="11">
                                          <p:stCondLst>
                                            <p:cond delay="0"/>
                                          </p:stCondLst>
                                        </p:cTn>
                                        <p:tgtEl>
                                          <p:spTgt spid="1050072"/>
                                        </p:tgtEl>
                                        <p:attrNameLst>
                                          <p:attrName>style.visibility</p:attrName>
                                        </p:attrNameLst>
                                      </p:cBhvr>
                                      <p:to>
                                        <p:strVal val="visible"/>
                                      </p:to>
                                    </p:set>
                                    <p:anim calcmode="lin" valueType="num">
                                      <p:cBhvr additive="base">
                                        <p:cTn dur="500" fill="hold" id="12"/>
                                        <p:tgtEl>
                                          <p:spTgt spid="1050072"/>
                                        </p:tgtEl>
                                        <p:attrNameLst>
                                          <p:attrName>ppt_x</p:attrName>
                                        </p:attrNameLst>
                                      </p:cBhvr>
                                      <p:tavLst>
                                        <p:tav tm="0">
                                          <p:val>
                                            <p:strVal val="#ppt_x"/>
                                          </p:val>
                                        </p:tav>
                                        <p:tav tm="100000">
                                          <p:val>
                                            <p:strVal val="#ppt_x"/>
                                          </p:val>
                                        </p:tav>
                                      </p:tavLst>
                                    </p:anim>
                                    <p:anim calcmode="lin" valueType="num">
                                      <p:cBhvr additive="base">
                                        <p:cTn dur="500" fill="hold" id="13"/>
                                        <p:tgtEl>
                                          <p:spTgt spid="1050072"/>
                                        </p:tgtEl>
                                        <p:attrNameLst>
                                          <p:attrName>ppt_y</p:attrName>
                                        </p:attrNameLst>
                                      </p:cBhvr>
                                      <p:tavLst>
                                        <p:tav tm="0">
                                          <p:val>
                                            <p:strVal val="1+#ppt_h/2"/>
                                          </p:val>
                                        </p:tav>
                                        <p:tav tm="100000">
                                          <p:val>
                                            <p:strVal val="#ppt_y"/>
                                          </p:val>
                                        </p:tav>
                                      </p:tavLst>
                                    </p:anim>
                                  </p:childTnLst>
                                </p:cTn>
                              </p:par>
                            </p:childTnLst>
                          </p:cTn>
                        </p:par>
                        <p:par>
                          <p:cTn fill="hold" id="14" nodeType="afterGroup">
                            <p:stCondLst>
                              <p:cond delay="500"/>
                            </p:stCondLst>
                            <p:childTnLst>
                              <p:par>
                                <p:cTn fill="hold" grpId="0" id="15" nodeType="afterEffect" presetClass="entr" presetID="4" presetSubtype="16">
                                  <p:stCondLst>
                                    <p:cond delay="0"/>
                                  </p:stCondLst>
                                  <p:childTnLst>
                                    <p:set>
                                      <p:cBhvr>
                                        <p:cTn dur="1" fill="hold" id="16">
                                          <p:stCondLst>
                                            <p:cond delay="0"/>
                                          </p:stCondLst>
                                        </p:cTn>
                                        <p:tgtEl>
                                          <p:spTgt spid="1050071"/>
                                        </p:tgtEl>
                                        <p:attrNameLst>
                                          <p:attrName>style.visibility</p:attrName>
                                        </p:attrNameLst>
                                      </p:cBhvr>
                                      <p:to>
                                        <p:strVal val="visible"/>
                                      </p:to>
                                    </p:set>
                                    <p:animEffect transition="in" filter="box(in)">
                                      <p:cBhvr>
                                        <p:cTn dur="500" id="17"/>
                                        <p:tgtEl>
                                          <p:spTgt spid="1050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70" grpId="0" uiExpand="0" build="whole"/>
      <p:bldP spid="1050071" grpId="0" uiExpand="0" build="whole"/>
      <p:bldP spid="1050072" grpId="0" uiExpand="0" build="whole"/>
    </p:bldLst>
  </p:timing>
</p:sld>
</file>

<file path=ppt/slides/slide69.xml><?xml version="1.0" encoding="utf-8"?>
<p:sld xmlns:a="http://schemas.openxmlformats.org/drawingml/2006/main" xmlns:r="http://schemas.openxmlformats.org/officeDocument/2006/relationships" xmlns:p="http://schemas.openxmlformats.org/presentationml/2006/main" show="1" showMasterSp="1">
  <p:cSld>
    <p:spTree>
      <p:nvGrpSpPr>
        <p:cNvPr id="205" name=""/>
        <p:cNvGrpSpPr/>
        <p:nvPr/>
      </p:nvGrpSpPr>
      <p:grpSpPr>
        <a:xfrm rot="0">
          <a:off x="0" y="0"/>
          <a:ext cx="0" cy="0"/>
          <a:chOff x="0" y="0"/>
          <a:chExt cx="0" cy="0"/>
        </a:xfrm>
      </p:grpSpPr>
      <p:sp>
        <p:nvSpPr>
          <p:cNvPr id="1050076" name="Text Box 2"/>
          <p:cNvSpPr txBox="1"/>
          <p:nvPr/>
        </p:nvSpPr>
        <p:spPr>
          <a:xfrm rot="0">
            <a:off x="914400" y="1027112"/>
            <a:ext cx="2209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CC3300"/>
                </a:solidFill>
                <a:latin typeface="Times New Roman" pitchFamily="18" charset="0"/>
              </a:rPr>
              <a:t>2</a:t>
            </a:r>
            <a:r>
              <a:rPr altLang="en-US" b="1" sz="2400" lang="zh-CN">
                <a:solidFill>
                  <a:srgbClr val="CC3300"/>
                </a:solidFill>
                <a:latin typeface="Times New Roman" pitchFamily="18" charset="0"/>
              </a:rPr>
              <a:t>．组成</a:t>
            </a:r>
          </a:p>
        </p:txBody>
      </p:sp>
      <p:sp>
        <p:nvSpPr>
          <p:cNvPr id="1050077" name="Text Box 3"/>
          <p:cNvSpPr txBox="1"/>
          <p:nvPr/>
        </p:nvSpPr>
        <p:spPr>
          <a:xfrm rot="0">
            <a:off x="361950" y="1504950"/>
            <a:ext cx="4281487" cy="48244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solidFill>
                  <a:srgbClr val="0033CC"/>
                </a:solidFill>
                <a:latin typeface="Times New Roman" pitchFamily="18" charset="0"/>
              </a:rPr>
              <a:t>　　</a:t>
            </a:r>
            <a:r>
              <a:rPr altLang="en-US" b="1" sz="2400" lang="zh-CN">
                <a:solidFill>
                  <a:srgbClr val="0033CC"/>
                </a:solidFill>
                <a:latin typeface="Times New Roman" pitchFamily="18" charset="0"/>
              </a:rPr>
              <a:t>该器件由两个巨块、</a:t>
            </a:r>
          </a:p>
          <a:p>
            <a:pPr algn="just" eaLnBrk="1" hangingPunct="1" indent="0" lvl="0" marL="0">
              <a:spcBef>
                <a:spcPct val="0"/>
              </a:spcBef>
              <a:buFontTx/>
              <a:buNone/>
            </a:pPr>
            <a:r>
              <a:rPr altLang="en-US" b="1" sz="2400" lang="zh-CN">
                <a:solidFill>
                  <a:srgbClr val="0033CC"/>
                </a:solidFill>
                <a:latin typeface="Times New Roman" pitchFamily="18" charset="0"/>
              </a:rPr>
              <a:t>一个全局布线区和一个时</a:t>
            </a:r>
          </a:p>
          <a:p>
            <a:pPr algn="just" eaLnBrk="1" hangingPunct="1" indent="0" lvl="0" marL="0">
              <a:spcBef>
                <a:spcPct val="0"/>
              </a:spcBef>
              <a:buFontTx/>
              <a:buNone/>
            </a:pPr>
            <a:r>
              <a:rPr altLang="en-US" b="1" sz="2400" lang="zh-CN">
                <a:solidFill>
                  <a:srgbClr val="0033CC"/>
                </a:solidFill>
                <a:latin typeface="Times New Roman" pitchFamily="18" charset="0"/>
              </a:rPr>
              <a:t>钟分配网络构成。如右图</a:t>
            </a:r>
          </a:p>
          <a:p>
            <a:pPr algn="just" eaLnBrk="1" hangingPunct="1" indent="0" lvl="0" marL="0">
              <a:spcBef>
                <a:spcPct val="0"/>
              </a:spcBef>
              <a:buFontTx/>
              <a:buNone/>
            </a:pPr>
            <a:r>
              <a:rPr altLang="en-US" b="1" sz="2400" lang="zh-CN">
                <a:solidFill>
                  <a:srgbClr val="0033CC"/>
                </a:solidFill>
                <a:latin typeface="Times New Roman" pitchFamily="18" charset="0"/>
              </a:rPr>
              <a:t>所示。</a:t>
            </a:r>
          </a:p>
          <a:p>
            <a:pPr algn="just" eaLnBrk="1" hangingPunct="1" indent="0" lvl="0" marL="0">
              <a:spcBef>
                <a:spcPct val="0"/>
              </a:spcBef>
              <a:buFontTx/>
              <a:buNone/>
            </a:pPr>
            <a:r>
              <a:rPr altLang="zh-CN" sz="2400" lang="en-US">
                <a:latin typeface="Times New Roman" pitchFamily="18" charset="0"/>
              </a:rPr>
              <a:t>　　每个巨块包括:8</a:t>
            </a:r>
            <a:r>
              <a:rPr altLang="en-US" sz="2400" lang="zh-CN">
                <a:latin typeface="Times New Roman" pitchFamily="18" charset="0"/>
              </a:rPr>
              <a:t>个通</a:t>
            </a:r>
          </a:p>
          <a:p>
            <a:pPr algn="just" eaLnBrk="1" hangingPunct="1" indent="0" lvl="0" marL="0">
              <a:spcBef>
                <a:spcPct val="0"/>
              </a:spcBef>
              <a:buFontTx/>
              <a:buNone/>
            </a:pPr>
            <a:r>
              <a:rPr altLang="en-US" sz="2400" lang="zh-CN">
                <a:latin typeface="Times New Roman" pitchFamily="18" charset="0"/>
              </a:rPr>
              <a:t>用逻辑单元</a:t>
            </a:r>
            <a:r>
              <a:rPr altLang="zh-CN" sz="2400" lang="en-US">
                <a:latin typeface="Times New Roman" pitchFamily="18" charset="0"/>
              </a:rPr>
              <a:t>GLB</a:t>
            </a:r>
            <a:r>
              <a:rPr altLang="en-US" sz="2400" lang="zh-CN">
                <a:latin typeface="Times New Roman" pitchFamily="18" charset="0"/>
              </a:rPr>
              <a:t>，</a:t>
            </a:r>
            <a:r>
              <a:rPr altLang="zh-CN" sz="2400" lang="en-US">
                <a:latin typeface="Times New Roman" pitchFamily="18" charset="0"/>
              </a:rPr>
              <a:t>16</a:t>
            </a:r>
            <a:r>
              <a:rPr altLang="en-US" sz="2400" lang="zh-CN">
                <a:latin typeface="Times New Roman" pitchFamily="18" charset="0"/>
              </a:rPr>
              <a:t>个</a:t>
            </a:r>
            <a:r>
              <a:rPr altLang="zh-CN" sz="2400" lang="en-US">
                <a:latin typeface="Times New Roman" pitchFamily="18" charset="0"/>
              </a:rPr>
              <a:t>I/O</a:t>
            </a:r>
          </a:p>
          <a:p>
            <a:pPr algn="just" eaLnBrk="1" hangingPunct="1" indent="0" lvl="0" marL="0">
              <a:spcBef>
                <a:spcPct val="0"/>
              </a:spcBef>
              <a:buFontTx/>
              <a:buNone/>
            </a:pPr>
            <a:r>
              <a:rPr altLang="en-US" sz="2400" lang="zh-CN">
                <a:latin typeface="Times New Roman" pitchFamily="18" charset="0"/>
              </a:rPr>
              <a:t>单元，两只专用输入引脚</a:t>
            </a:r>
          </a:p>
          <a:p>
            <a:pPr algn="just" eaLnBrk="1" hangingPunct="1" indent="0" lvl="0" marL="0">
              <a:spcBef>
                <a:spcPct val="0"/>
              </a:spcBef>
              <a:buFontTx/>
              <a:buNone/>
            </a:pPr>
            <a:r>
              <a:rPr altLang="zh-CN" sz="2400" lang="en-US">
                <a:latin typeface="Times New Roman" pitchFamily="18" charset="0"/>
              </a:rPr>
              <a:t>(IN0,IN1</a:t>
            </a:r>
            <a:r>
              <a:rPr altLang="en-US" sz="2400" lang="zh-CN">
                <a:latin typeface="Times New Roman" pitchFamily="18" charset="0"/>
              </a:rPr>
              <a:t>或</a:t>
            </a:r>
            <a:r>
              <a:rPr altLang="zh-CN" sz="2400" lang="en-US">
                <a:latin typeface="Times New Roman" pitchFamily="18" charset="0"/>
              </a:rPr>
              <a:t>IN2,IN3 ),</a:t>
            </a:r>
            <a:r>
              <a:rPr altLang="en-US" sz="2400" lang="zh-CN">
                <a:latin typeface="Times New Roman" pitchFamily="18" charset="0"/>
              </a:rPr>
              <a:t>一</a:t>
            </a:r>
          </a:p>
          <a:p>
            <a:pPr algn="just" eaLnBrk="1" hangingPunct="1" indent="0" lvl="0" marL="0">
              <a:spcBef>
                <a:spcPct val="0"/>
              </a:spcBef>
              <a:buFontTx/>
              <a:buNone/>
            </a:pPr>
            <a:r>
              <a:rPr altLang="en-US" sz="2400" lang="zh-CN">
                <a:latin typeface="Times New Roman" pitchFamily="18" charset="0"/>
              </a:rPr>
              <a:t>个输出布线区</a:t>
            </a:r>
            <a:r>
              <a:rPr altLang="zh-CN" sz="2400" lang="en-US">
                <a:latin typeface="Times New Roman" pitchFamily="18" charset="0"/>
              </a:rPr>
              <a:t>ORP</a:t>
            </a:r>
            <a:r>
              <a:rPr altLang="en-US" sz="2400" lang="zh-CN">
                <a:latin typeface="Times New Roman" pitchFamily="18" charset="0"/>
              </a:rPr>
              <a:t>及</a:t>
            </a:r>
            <a:r>
              <a:rPr altLang="zh-CN" sz="2400" lang="en-US">
                <a:latin typeface="Times New Roman" pitchFamily="18" charset="0"/>
              </a:rPr>
              <a:t>16</a:t>
            </a:r>
            <a:r>
              <a:rPr altLang="en-US" sz="2400" lang="zh-CN">
                <a:latin typeface="Times New Roman" pitchFamily="18" charset="0"/>
              </a:rPr>
              <a:t>位</a:t>
            </a:r>
          </a:p>
          <a:p>
            <a:pPr algn="just" eaLnBrk="1" hangingPunct="1" indent="0" lvl="0" marL="0">
              <a:spcBef>
                <a:spcPct val="0"/>
              </a:spcBef>
              <a:buFontTx/>
              <a:buNone/>
            </a:pPr>
            <a:r>
              <a:rPr altLang="en-US" sz="2400" lang="zh-CN">
                <a:latin typeface="Times New Roman" pitchFamily="18" charset="0"/>
              </a:rPr>
              <a:t>输入总线。</a:t>
            </a:r>
          </a:p>
          <a:p>
            <a:pPr algn="just" eaLnBrk="1" hangingPunct="1" indent="0" lvl="0" marL="0">
              <a:spcBef>
                <a:spcPct val="0"/>
              </a:spcBef>
              <a:buFontTx/>
              <a:buNone/>
            </a:pPr>
            <a:r>
              <a:rPr altLang="en-US" sz="2400" lang="zh-CN">
                <a:latin typeface="Times New Roman" pitchFamily="18" charset="0"/>
              </a:rPr>
              <a:t>　　器件型号</a:t>
            </a:r>
            <a:r>
              <a:rPr altLang="zh-CN" sz="2400" lang="en-US">
                <a:latin typeface="Times New Roman" pitchFamily="18" charset="0"/>
              </a:rPr>
              <a:t>ispLSI1016</a:t>
            </a:r>
          </a:p>
          <a:p>
            <a:pPr algn="just" eaLnBrk="1" hangingPunct="1" indent="0" lvl="0" marL="0">
              <a:spcBef>
                <a:spcPct val="0"/>
              </a:spcBef>
              <a:buFontTx/>
              <a:buNone/>
            </a:pPr>
            <a:r>
              <a:rPr altLang="en-US" sz="2300" lang="zh-CN">
                <a:latin typeface="Times New Roman" pitchFamily="18" charset="0"/>
              </a:rPr>
              <a:t>中的“</a:t>
            </a:r>
            <a:r>
              <a:rPr altLang="zh-CN" sz="2300" lang="en-US">
                <a:latin typeface="Times New Roman" pitchFamily="18" charset="0"/>
              </a:rPr>
              <a:t>16”</a:t>
            </a:r>
            <a:r>
              <a:rPr altLang="en-US" sz="2300" lang="zh-CN">
                <a:latin typeface="Times New Roman" pitchFamily="18" charset="0"/>
              </a:rPr>
              <a:t>表示器件含有</a:t>
            </a:r>
            <a:r>
              <a:rPr altLang="zh-CN" sz="2300" lang="en-US">
                <a:latin typeface="Times New Roman" pitchFamily="18" charset="0"/>
              </a:rPr>
              <a:t>16</a:t>
            </a:r>
          </a:p>
          <a:p>
            <a:pPr algn="just" eaLnBrk="1" hangingPunct="1" indent="0" lvl="0" marL="0">
              <a:spcBef>
                <a:spcPct val="0"/>
              </a:spcBef>
              <a:buFontTx/>
              <a:buNone/>
            </a:pPr>
            <a:r>
              <a:rPr altLang="en-US" sz="2400" lang="zh-CN">
                <a:latin typeface="Times New Roman" pitchFamily="18" charset="0"/>
              </a:rPr>
              <a:t>个</a:t>
            </a:r>
            <a:r>
              <a:rPr altLang="zh-CN" sz="2400" lang="en-US">
                <a:latin typeface="Times New Roman" pitchFamily="18" charset="0"/>
              </a:rPr>
              <a:t>GLB</a:t>
            </a:r>
            <a:r>
              <a:rPr altLang="en-US" sz="2400" lang="zh-CN">
                <a:latin typeface="Times New Roman" pitchFamily="18" charset="0"/>
              </a:rPr>
              <a:t>。</a:t>
            </a:r>
          </a:p>
        </p:txBody>
      </p:sp>
      <p:pic>
        <p:nvPicPr>
          <p:cNvPr id="2097194" name="Picture 4" descr="8-39a"/>
          <p:cNvPicPr>
            <a:picLocks/>
          </p:cNvPicPr>
          <p:nvPr/>
        </p:nvPicPr>
        <p:blipFill>
          <a:blip xmlns:r="http://schemas.openxmlformats.org/officeDocument/2006/relationships" r:embed="rId1">
            <a:lum bright="-100000"/>
          </a:blip>
          <a:srcRect l="0" t="0" r="0" b="0"/>
          <a:stretch>
            <a:fillRect/>
          </a:stretch>
        </p:blipFill>
        <p:spPr>
          <a:xfrm rot="0">
            <a:off x="4171950" y="1852612"/>
            <a:ext cx="4800600" cy="4529137"/>
          </a:xfrm>
          <a:prstGeom prst="rect"/>
          <a:noFill/>
          <a:ln>
            <a:noFill/>
          </a:ln>
        </p:spPr>
      </p:pic>
      <p:sp>
        <p:nvSpPr>
          <p:cNvPr id="105007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7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69</a:t>
            </a:fld>
            <a:endParaRPr altLang="en-US" sz="1400" lang="zh-CN">
              <a:solidFill>
                <a:srgbClr val="656565"/>
              </a:solidFill>
            </a:endParaRPr>
          </a:p>
        </p:txBody>
      </p:sp>
      <p:sp>
        <p:nvSpPr>
          <p:cNvPr id="105008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5" presetSubtype="10">
                                  <p:stCondLst>
                                    <p:cond delay="0"/>
                                  </p:stCondLst>
                                  <p:childTnLst>
                                    <p:set>
                                      <p:cBhvr>
                                        <p:cTn dur="1" fill="hold" id="6">
                                          <p:stCondLst>
                                            <p:cond delay="0"/>
                                          </p:stCondLst>
                                        </p:cTn>
                                        <p:tgtEl>
                                          <p:spTgt spid="1050077"/>
                                        </p:tgtEl>
                                        <p:attrNameLst>
                                          <p:attrName>style.visibility</p:attrName>
                                        </p:attrNameLst>
                                      </p:cBhvr>
                                      <p:to>
                                        <p:strVal val="visible"/>
                                      </p:to>
                                    </p:set>
                                    <p:animEffect transition="in" filter="checkerboard(across)">
                                      <p:cBhvr>
                                        <p:cTn dur="500" id="7"/>
                                        <p:tgtEl>
                                          <p:spTgt spid="1050077"/>
                                        </p:tgtEl>
                                      </p:cBhvr>
                                    </p:animEffect>
                                  </p:childTnLst>
                                </p:cTn>
                              </p:par>
                            </p:childTnLst>
                          </p:cTn>
                        </p:par>
                        <p:par>
                          <p:cTn fill="hold" id="8" nodeType="afterGroup">
                            <p:stCondLst>
                              <p:cond delay="500"/>
                            </p:stCondLst>
                            <p:childTnLst>
                              <p:par>
                                <p:cTn fill="hold" id="9" nodeType="afterEffect" presetClass="entr" presetID="2" presetSubtype="2">
                                  <p:stCondLst>
                                    <p:cond delay="0"/>
                                  </p:stCondLst>
                                  <p:childTnLst>
                                    <p:set>
                                      <p:cBhvr>
                                        <p:cTn dur="1" fill="hold" id="11">
                                          <p:stCondLst>
                                            <p:cond delay="0"/>
                                          </p:stCondLst>
                                        </p:cTn>
                                        <p:tgtEl>
                                          <p:spTgt spid="2097194"/>
                                        </p:tgtEl>
                                        <p:attrNameLst>
                                          <p:attrName>style.visibility</p:attrName>
                                        </p:attrNameLst>
                                      </p:cBhvr>
                                      <p:to>
                                        <p:strVal val="visible"/>
                                      </p:to>
                                    </p:set>
                                    <p:anim calcmode="lin" valueType="num">
                                      <p:cBhvr additive="base">
                                        <p:cTn dur="500" fill="hold" id="12"/>
                                        <p:tgtEl>
                                          <p:spTgt spid="2097194"/>
                                        </p:tgtEl>
                                        <p:attrNameLst>
                                          <p:attrName>ppt_x</p:attrName>
                                        </p:attrNameLst>
                                      </p:cBhvr>
                                      <p:tavLst>
                                        <p:tav tm="0">
                                          <p:val>
                                            <p:strVal val="1+#ppt_w/2"/>
                                          </p:val>
                                        </p:tav>
                                        <p:tav tm="100000">
                                          <p:val>
                                            <p:strVal val="#ppt_x"/>
                                          </p:val>
                                        </p:tav>
                                      </p:tavLst>
                                    </p:anim>
                                    <p:anim calcmode="lin" valueType="num">
                                      <p:cBhvr additive="base">
                                        <p:cTn dur="500" fill="hold" id="13"/>
                                        <p:tgtEl>
                                          <p:spTgt spid="2097194"/>
                                        </p:tgtEl>
                                        <p:attrNameLst>
                                          <p:attrName>ppt_y</p:attrName>
                                        </p:attrNameLst>
                                      </p:cBhvr>
                                      <p:tavLst>
                                        <p:tav tm="0">
                                          <p:val>
                                            <p:strVal val="#ppt_y"/>
                                          </p:val>
                                        </p:tav>
                                        <p:tav tm="100000">
                                          <p:val>
                                            <p:strVal val="#ppt_y"/>
                                          </p:val>
                                        </p:tav>
                                      </p:tavLst>
                                    </p:anim>
                                  </p:childTnLst>
                                  <p:subTnLst>
                                    <p:audio>
                                      <p:cMediaNode mute="0" vol="50000">
                                        <p:cTn display="0" id="10" masterRel="sameClick" presetSubtype="1">
                                          <p:stCondLst>
                                            <p:cond evt="begin" delay="0">
                                              <p:tn val="9"/>
                                            </p:cond>
                                          </p:stCondLst>
                                          <p:endCondLst>
                                            <p:cond evt="onStopAudio" delay="0">
                                              <p:tgtEl>
                                                <p:sldTgt/>
                                              </p:tgtEl>
                                            </p:cond>
                                          </p:endCondLst>
                                        </p:cTn>
                                        <p:tgtEl>
                                          <p:sndTgt r:embed="rId2"/>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77" grpId="0" uiExpand="0" build="whole"/>
    </p:bldLst>
  </p:timing>
</p:sld>
</file>

<file path=ppt/slides/slide7.xml><?xml version="1.0" encoding="utf-8"?>
<p:sld xmlns:a="http://schemas.openxmlformats.org/drawingml/2006/main" xmlns:r="http://schemas.openxmlformats.org/officeDocument/2006/relationships" xmlns:p="http://schemas.openxmlformats.org/presentationml/2006/main" show="1" showMasterSp="1">
  <p:cSld>
    <p:spTree>
      <p:nvGrpSpPr>
        <p:cNvPr id="118" name=""/>
        <p:cNvGrpSpPr/>
        <p:nvPr/>
      </p:nvGrpSpPr>
      <p:grpSpPr>
        <a:xfrm rot="0">
          <a:off x="0" y="0"/>
          <a:ext cx="0" cy="0"/>
          <a:chOff x="0" y="0"/>
          <a:chExt cx="0" cy="0"/>
        </a:xfrm>
      </p:grpSpPr>
      <p:sp>
        <p:nvSpPr>
          <p:cNvPr id="1048635" name="Text Box 2"/>
          <p:cNvSpPr txBox="1"/>
          <p:nvPr/>
        </p:nvSpPr>
        <p:spPr>
          <a:xfrm rot="0">
            <a:off x="609600" y="1052512"/>
            <a:ext cx="37338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8.1.2   PLD</a:t>
            </a:r>
            <a:r>
              <a:rPr altLang="en-US" sz="2400" lang="zh-CN">
                <a:latin typeface="Times New Roman" pitchFamily="18" charset="0"/>
              </a:rPr>
              <a:t>的基本结构</a:t>
            </a:r>
          </a:p>
        </p:txBody>
      </p:sp>
      <p:sp>
        <p:nvSpPr>
          <p:cNvPr id="1048636" name="Text Box 3"/>
          <p:cNvSpPr txBox="1"/>
          <p:nvPr/>
        </p:nvSpPr>
        <p:spPr>
          <a:xfrm rot="0">
            <a:off x="439737" y="1411287"/>
            <a:ext cx="8407400"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lnSpc>
                <a:spcPct val="120000"/>
              </a:lnSpc>
              <a:spcBef>
                <a:spcPct val="0"/>
              </a:spcBef>
              <a:buFontTx/>
              <a:buNone/>
            </a:pPr>
            <a:r>
              <a:rPr altLang="en-US" sz="2400" lang="zh-CN">
                <a:latin typeface="Times New Roman" pitchFamily="18" charset="0"/>
              </a:rPr>
              <a:t>　　</a:t>
            </a:r>
            <a:r>
              <a:rPr altLang="zh-CN" sz="2300" lang="en-US">
                <a:latin typeface="Times New Roman" pitchFamily="18" charset="0"/>
              </a:rPr>
              <a:t>PLD</a:t>
            </a:r>
            <a:r>
              <a:rPr altLang="en-US" sz="2300" lang="zh-CN">
                <a:latin typeface="Times New Roman" pitchFamily="18" charset="0"/>
              </a:rPr>
              <a:t>的基本组成为一个“与”阵列和一个“或”阵列。阵列中输入线和输出线的交</a:t>
            </a:r>
            <a:r>
              <a:rPr altLang="en-US" sz="2400" lang="zh-CN">
                <a:latin typeface="Times New Roman" pitchFamily="18" charset="0"/>
              </a:rPr>
              <a:t>点通过逻辑元件相连接。这些元件是接通还是断开，可由厂家根据器件的结构特征决定或由用户根据要求编程决定。</a:t>
            </a:r>
          </a:p>
        </p:txBody>
      </p:sp>
      <p:grpSp>
        <p:nvGrpSpPr>
          <p:cNvPr id="119" name=""/>
          <p:cNvGrpSpPr/>
          <p:nvPr/>
        </p:nvGrpSpPr>
        <p:grpSpPr>
          <a:xfrm rot="0">
            <a:off x="1403350" y="3213100"/>
            <a:ext cx="6715125" cy="2400300"/>
            <a:chOff x="960" y="1992"/>
            <a:chExt cx="4230" cy="1512"/>
          </a:xfrm>
        </p:grpSpPr>
        <p:sp>
          <p:nvSpPr>
            <p:cNvPr id="1048637" name="Rectangle 5"/>
            <p:cNvSpPr/>
            <p:nvPr/>
          </p:nvSpPr>
          <p:spPr>
            <a:xfrm rot="0">
              <a:off x="960" y="2688"/>
              <a:ext cx="1200" cy="672"/>
            </a:xfrm>
            <a:prstGeom prst="rect"/>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638" name="Rectangle 6"/>
            <p:cNvSpPr/>
            <p:nvPr/>
          </p:nvSpPr>
          <p:spPr>
            <a:xfrm rot="0">
              <a:off x="3168" y="2688"/>
              <a:ext cx="1200" cy="672"/>
            </a:xfrm>
            <a:prstGeom prst="rect"/>
            <a:noFill/>
            <a:ln w="9525" cap="flat" cmpd="sng">
              <a:solidFill>
                <a:schemeClr val="dk1">
                  <a:alpha val="100000"/>
                </a:schemeClr>
              </a:solidFill>
              <a:prstDash val="solid"/>
              <a:round/>
            </a:ln>
          </p:spPr>
          <p:txBody>
            <a:bodyPr anchor="ctr" bIns="45720" lIns="91440" rIns="91440" tIns="45720" vert="horz" wrap="none"/>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639" name="Line 7"/>
            <p:cNvSpPr/>
            <p:nvPr/>
          </p:nvSpPr>
          <p:spPr>
            <a:xfrm rot="0">
              <a:off x="1248" y="2015"/>
              <a:ext cx="0" cy="671"/>
            </a:xfrm>
            <a:prstGeom prst="line"/>
            <a:noFill/>
            <a:ln w="19050" cap="flat" cmpd="sng">
              <a:solidFill>
                <a:schemeClr val="dk1">
                  <a:alpha val="100000"/>
                </a:schemeClr>
              </a:solidFill>
              <a:prstDash val="solid"/>
              <a:round/>
              <a:tailEnd type="triangle" w="med" len="lg"/>
            </a:ln>
          </p:spPr>
        </p:sp>
        <p:sp>
          <p:nvSpPr>
            <p:cNvPr id="1048640" name="Line 8"/>
            <p:cNvSpPr/>
            <p:nvPr/>
          </p:nvSpPr>
          <p:spPr>
            <a:xfrm rot="0">
              <a:off x="1872" y="2016"/>
              <a:ext cx="0" cy="671"/>
            </a:xfrm>
            <a:prstGeom prst="line"/>
            <a:noFill/>
            <a:ln w="19050" cap="flat" cmpd="sng">
              <a:solidFill>
                <a:schemeClr val="dk1">
                  <a:alpha val="100000"/>
                </a:schemeClr>
              </a:solidFill>
              <a:prstDash val="solid"/>
              <a:round/>
              <a:tailEnd type="triangle" w="med" len="lg"/>
            </a:ln>
          </p:spPr>
        </p:sp>
        <p:sp>
          <p:nvSpPr>
            <p:cNvPr id="1048641" name="Line 9"/>
            <p:cNvSpPr/>
            <p:nvPr/>
          </p:nvSpPr>
          <p:spPr>
            <a:xfrm rot="0">
              <a:off x="2160" y="2784"/>
              <a:ext cx="1008" cy="0"/>
            </a:xfrm>
            <a:prstGeom prst="line"/>
            <a:noFill/>
            <a:ln w="19050" cap="flat" cmpd="sng">
              <a:solidFill>
                <a:schemeClr val="dk1">
                  <a:alpha val="100000"/>
                </a:schemeClr>
              </a:solidFill>
              <a:prstDash val="solid"/>
              <a:round/>
              <a:tailEnd type="triangle" w="med" len="lg"/>
            </a:ln>
          </p:spPr>
        </p:sp>
        <p:sp>
          <p:nvSpPr>
            <p:cNvPr id="1048642" name="Line 10"/>
            <p:cNvSpPr/>
            <p:nvPr/>
          </p:nvSpPr>
          <p:spPr>
            <a:xfrm rot="0">
              <a:off x="2160" y="3264"/>
              <a:ext cx="1008" cy="0"/>
            </a:xfrm>
            <a:prstGeom prst="line"/>
            <a:noFill/>
            <a:ln w="19050" cap="flat" cmpd="sng">
              <a:solidFill>
                <a:schemeClr val="dk1">
                  <a:alpha val="100000"/>
                </a:schemeClr>
              </a:solidFill>
              <a:prstDash val="solid"/>
              <a:round/>
              <a:tailEnd type="triangle" w="med" len="lg"/>
            </a:ln>
          </p:spPr>
        </p:sp>
        <p:sp>
          <p:nvSpPr>
            <p:cNvPr id="1048643" name="Line 11"/>
            <p:cNvSpPr/>
            <p:nvPr/>
          </p:nvSpPr>
          <p:spPr>
            <a:xfrm rot="0">
              <a:off x="4368" y="2832"/>
              <a:ext cx="528" cy="0"/>
            </a:xfrm>
            <a:prstGeom prst="line"/>
            <a:noFill/>
            <a:ln w="19050" cap="flat" cmpd="sng">
              <a:solidFill>
                <a:schemeClr val="dk1">
                  <a:alpha val="100000"/>
                </a:schemeClr>
              </a:solidFill>
              <a:prstDash val="solid"/>
              <a:round/>
              <a:tailEnd type="triangle" w="med" len="lg"/>
            </a:ln>
          </p:spPr>
        </p:sp>
        <p:sp>
          <p:nvSpPr>
            <p:cNvPr id="1048644" name="Line 12"/>
            <p:cNvSpPr/>
            <p:nvPr/>
          </p:nvSpPr>
          <p:spPr>
            <a:xfrm rot="0">
              <a:off x="4368" y="3216"/>
              <a:ext cx="528" cy="0"/>
            </a:xfrm>
            <a:prstGeom prst="line"/>
            <a:noFill/>
            <a:ln w="19050" cap="flat" cmpd="sng">
              <a:solidFill>
                <a:schemeClr val="dk1">
                  <a:alpha val="100000"/>
                </a:schemeClr>
              </a:solidFill>
              <a:prstDash val="solid"/>
              <a:round/>
              <a:tailEnd type="triangle" w="med" len="lg"/>
            </a:ln>
          </p:spPr>
        </p:sp>
        <p:sp>
          <p:nvSpPr>
            <p:cNvPr id="1048645" name="Text Box 13"/>
            <p:cNvSpPr txBox="1"/>
            <p:nvPr/>
          </p:nvSpPr>
          <p:spPr>
            <a:xfrm rot="0">
              <a:off x="993" y="1994"/>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I</a:t>
              </a:r>
              <a:r>
                <a:rPr altLang="zh-CN" baseline="-25000" b="1" sz="2400" lang="en-US">
                  <a:latin typeface="Times New Roman" pitchFamily="18" charset="0"/>
                </a:rPr>
                <a:t>0</a:t>
              </a:r>
            </a:p>
          </p:txBody>
        </p:sp>
        <p:sp>
          <p:nvSpPr>
            <p:cNvPr id="1048646" name="Text Box 14"/>
            <p:cNvSpPr txBox="1"/>
            <p:nvPr/>
          </p:nvSpPr>
          <p:spPr>
            <a:xfrm rot="0">
              <a:off x="1872" y="1992"/>
              <a:ext cx="26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I</a:t>
              </a:r>
              <a:r>
                <a:rPr altLang="zh-CN" baseline="-25000" b="1" sz="2400" lang="en-US">
                  <a:latin typeface="Times New Roman" pitchFamily="18" charset="0"/>
                </a:rPr>
                <a:t>n</a:t>
              </a:r>
            </a:p>
          </p:txBody>
        </p:sp>
        <p:sp>
          <p:nvSpPr>
            <p:cNvPr id="1048647" name="Line 15"/>
            <p:cNvSpPr/>
            <p:nvPr/>
          </p:nvSpPr>
          <p:spPr>
            <a:xfrm rot="0">
              <a:off x="1392" y="2112"/>
              <a:ext cx="48" cy="0"/>
            </a:xfrm>
            <a:prstGeom prst="line"/>
            <a:noFill/>
            <a:ln w="76200" cap="flat" cmpd="sng">
              <a:solidFill>
                <a:schemeClr val="dk1">
                  <a:alpha val="100000"/>
                </a:schemeClr>
              </a:solidFill>
              <a:prstDash val="solid"/>
              <a:round/>
            </a:ln>
          </p:spPr>
        </p:sp>
        <p:sp>
          <p:nvSpPr>
            <p:cNvPr id="1048648" name="Line 16"/>
            <p:cNvSpPr/>
            <p:nvPr/>
          </p:nvSpPr>
          <p:spPr>
            <a:xfrm rot="0">
              <a:off x="1536" y="2112"/>
              <a:ext cx="48" cy="0"/>
            </a:xfrm>
            <a:prstGeom prst="line"/>
            <a:noFill/>
            <a:ln w="76200" cap="flat" cmpd="sng">
              <a:solidFill>
                <a:schemeClr val="dk1">
                  <a:alpha val="100000"/>
                </a:schemeClr>
              </a:solidFill>
              <a:prstDash val="solid"/>
              <a:round/>
            </a:ln>
          </p:spPr>
        </p:sp>
        <p:sp>
          <p:nvSpPr>
            <p:cNvPr id="1048649" name="Line 17"/>
            <p:cNvSpPr/>
            <p:nvPr/>
          </p:nvSpPr>
          <p:spPr>
            <a:xfrm rot="0">
              <a:off x="1680" y="2112"/>
              <a:ext cx="48" cy="0"/>
            </a:xfrm>
            <a:prstGeom prst="line"/>
            <a:noFill/>
            <a:ln w="76200" cap="flat" cmpd="sng">
              <a:solidFill>
                <a:schemeClr val="dk1">
                  <a:alpha val="100000"/>
                </a:schemeClr>
              </a:solidFill>
              <a:prstDash val="solid"/>
              <a:round/>
            </a:ln>
          </p:spPr>
        </p:sp>
        <p:sp>
          <p:nvSpPr>
            <p:cNvPr id="1048650" name="Line 18"/>
            <p:cNvSpPr/>
            <p:nvPr/>
          </p:nvSpPr>
          <p:spPr>
            <a:xfrm rot="0">
              <a:off x="2640" y="3120"/>
              <a:ext cx="48" cy="0"/>
            </a:xfrm>
            <a:prstGeom prst="line"/>
            <a:noFill/>
            <a:ln w="38100" cap="flat" cmpd="sng">
              <a:solidFill>
                <a:schemeClr val="dk1">
                  <a:alpha val="100000"/>
                </a:schemeClr>
              </a:solidFill>
              <a:prstDash val="solid"/>
              <a:round/>
            </a:ln>
          </p:spPr>
        </p:sp>
        <p:sp>
          <p:nvSpPr>
            <p:cNvPr id="1048651" name="Line 19"/>
            <p:cNvSpPr/>
            <p:nvPr/>
          </p:nvSpPr>
          <p:spPr>
            <a:xfrm rot="0">
              <a:off x="2640" y="3168"/>
              <a:ext cx="48" cy="0"/>
            </a:xfrm>
            <a:prstGeom prst="line"/>
            <a:noFill/>
            <a:ln w="38100" cap="flat" cmpd="sng">
              <a:solidFill>
                <a:schemeClr val="dk1">
                  <a:alpha val="100000"/>
                </a:schemeClr>
              </a:solidFill>
              <a:prstDash val="solid"/>
              <a:round/>
            </a:ln>
          </p:spPr>
        </p:sp>
        <p:sp>
          <p:nvSpPr>
            <p:cNvPr id="1048652" name="Line 20"/>
            <p:cNvSpPr/>
            <p:nvPr/>
          </p:nvSpPr>
          <p:spPr>
            <a:xfrm rot="0">
              <a:off x="2640" y="3072"/>
              <a:ext cx="48" cy="0"/>
            </a:xfrm>
            <a:prstGeom prst="line"/>
            <a:noFill/>
            <a:ln w="38100" cap="flat" cmpd="sng">
              <a:solidFill>
                <a:schemeClr val="dk1">
                  <a:alpha val="100000"/>
                </a:schemeClr>
              </a:solidFill>
              <a:prstDash val="solid"/>
              <a:round/>
            </a:ln>
          </p:spPr>
        </p:sp>
        <p:sp>
          <p:nvSpPr>
            <p:cNvPr id="1048653" name="Text Box 21"/>
            <p:cNvSpPr txBox="1"/>
            <p:nvPr/>
          </p:nvSpPr>
          <p:spPr>
            <a:xfrm rot="0">
              <a:off x="2544" y="2736"/>
              <a:ext cx="287"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P</a:t>
              </a:r>
              <a:r>
                <a:rPr altLang="zh-CN" baseline="-25000" sz="2400" lang="en-US">
                  <a:latin typeface="Times New Roman" pitchFamily="18" charset="0"/>
                </a:rPr>
                <a:t>0</a:t>
              </a:r>
            </a:p>
          </p:txBody>
        </p:sp>
        <p:sp>
          <p:nvSpPr>
            <p:cNvPr id="1048654" name="Text Box 22"/>
            <p:cNvSpPr txBox="1"/>
            <p:nvPr/>
          </p:nvSpPr>
          <p:spPr>
            <a:xfrm rot="0">
              <a:off x="2545" y="3216"/>
              <a:ext cx="323"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P</a:t>
              </a:r>
              <a:r>
                <a:rPr altLang="zh-CN" baseline="-25000" sz="2400" lang="en-US">
                  <a:latin typeface="Times New Roman" pitchFamily="18" charset="0"/>
                </a:rPr>
                <a:t>m</a:t>
              </a:r>
            </a:p>
          </p:txBody>
        </p:sp>
        <p:sp>
          <p:nvSpPr>
            <p:cNvPr id="1048655" name="Text Box 23"/>
            <p:cNvSpPr txBox="1"/>
            <p:nvPr/>
          </p:nvSpPr>
          <p:spPr>
            <a:xfrm rot="0">
              <a:off x="2304" y="2531"/>
              <a:ext cx="59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“与”项</a:t>
              </a:r>
            </a:p>
          </p:txBody>
        </p:sp>
        <p:sp>
          <p:nvSpPr>
            <p:cNvPr id="1048656" name="Text Box 24"/>
            <p:cNvSpPr txBox="1"/>
            <p:nvPr/>
          </p:nvSpPr>
          <p:spPr>
            <a:xfrm rot="0">
              <a:off x="4464" y="2532"/>
              <a:ext cx="329"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O</a:t>
              </a:r>
              <a:r>
                <a:rPr altLang="zh-CN" baseline="-25000" b="1" sz="2400" lang="en-US">
                  <a:latin typeface="Times New Roman" pitchFamily="18" charset="0"/>
                </a:rPr>
                <a:t>0</a:t>
              </a:r>
            </a:p>
          </p:txBody>
        </p:sp>
        <p:sp>
          <p:nvSpPr>
            <p:cNvPr id="1048657" name="Text Box 25"/>
            <p:cNvSpPr txBox="1"/>
            <p:nvPr/>
          </p:nvSpPr>
          <p:spPr>
            <a:xfrm rot="0">
              <a:off x="4464" y="3180"/>
              <a:ext cx="32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b="1" sz="2400" lang="en-US">
                  <a:latin typeface="Times New Roman" pitchFamily="18" charset="0"/>
                </a:rPr>
                <a:t>O</a:t>
              </a:r>
              <a:r>
                <a:rPr altLang="zh-CN" baseline="-25000" b="1" sz="2400" lang="en-US">
                  <a:latin typeface="Times New Roman" pitchFamily="18" charset="0"/>
                </a:rPr>
                <a:t>r</a:t>
              </a:r>
            </a:p>
          </p:txBody>
        </p:sp>
        <p:sp>
          <p:nvSpPr>
            <p:cNvPr id="1048658" name="Text Box 26"/>
            <p:cNvSpPr txBox="1"/>
            <p:nvPr/>
          </p:nvSpPr>
          <p:spPr>
            <a:xfrm rot="0">
              <a:off x="4752" y="2926"/>
              <a:ext cx="438"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输出</a:t>
              </a:r>
            </a:p>
          </p:txBody>
        </p:sp>
        <p:sp>
          <p:nvSpPr>
            <p:cNvPr id="1048659" name="Line 27"/>
            <p:cNvSpPr/>
            <p:nvPr/>
          </p:nvSpPr>
          <p:spPr>
            <a:xfrm rot="0">
              <a:off x="4608" y="2928"/>
              <a:ext cx="48" cy="0"/>
            </a:xfrm>
            <a:prstGeom prst="line"/>
            <a:noFill/>
            <a:ln w="76200" cap="flat" cmpd="sng">
              <a:solidFill>
                <a:schemeClr val="dk1">
                  <a:alpha val="100000"/>
                </a:schemeClr>
              </a:solidFill>
              <a:prstDash val="solid"/>
              <a:round/>
            </a:ln>
          </p:spPr>
        </p:sp>
        <p:sp>
          <p:nvSpPr>
            <p:cNvPr id="1048660" name="Line 28"/>
            <p:cNvSpPr/>
            <p:nvPr/>
          </p:nvSpPr>
          <p:spPr>
            <a:xfrm rot="0">
              <a:off x="4608" y="3144"/>
              <a:ext cx="48" cy="0"/>
            </a:xfrm>
            <a:prstGeom prst="line"/>
            <a:noFill/>
            <a:ln w="76200" cap="flat" cmpd="sng">
              <a:solidFill>
                <a:schemeClr val="dk1">
                  <a:alpha val="100000"/>
                </a:schemeClr>
              </a:solidFill>
              <a:prstDash val="solid"/>
              <a:round/>
            </a:ln>
          </p:spPr>
        </p:sp>
        <p:sp>
          <p:nvSpPr>
            <p:cNvPr id="1048661" name="Line 29"/>
            <p:cNvSpPr/>
            <p:nvPr/>
          </p:nvSpPr>
          <p:spPr>
            <a:xfrm rot="0">
              <a:off x="4608" y="3036"/>
              <a:ext cx="48" cy="0"/>
            </a:xfrm>
            <a:prstGeom prst="line"/>
            <a:noFill/>
            <a:ln w="76200" cap="flat" cmpd="sng">
              <a:solidFill>
                <a:schemeClr val="dk1">
                  <a:alpha val="100000"/>
                </a:schemeClr>
              </a:solidFill>
              <a:prstDash val="solid"/>
              <a:round/>
            </a:ln>
          </p:spPr>
        </p:sp>
        <p:sp>
          <p:nvSpPr>
            <p:cNvPr id="1048662" name="Text Box 30"/>
            <p:cNvSpPr txBox="1"/>
            <p:nvPr/>
          </p:nvSpPr>
          <p:spPr>
            <a:xfrm rot="0">
              <a:off x="1104" y="2911"/>
              <a:ext cx="75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ctr" eaLnBrk="1" hangingPunct="1" indent="0" lvl="0" marL="0">
                <a:spcBef>
                  <a:spcPct val="0"/>
                </a:spcBef>
                <a:buFontTx/>
                <a:buNone/>
              </a:pPr>
              <a:r>
                <a:rPr altLang="en-US" b="1" sz="2000" lang="zh-CN">
                  <a:latin typeface="Times New Roman" pitchFamily="18" charset="0"/>
                </a:rPr>
                <a:t>“与”阵列</a:t>
              </a:r>
            </a:p>
          </p:txBody>
        </p:sp>
        <p:sp>
          <p:nvSpPr>
            <p:cNvPr id="1048663" name="Text Box 31"/>
            <p:cNvSpPr txBox="1"/>
            <p:nvPr/>
          </p:nvSpPr>
          <p:spPr>
            <a:xfrm rot="0">
              <a:off x="3312" y="2911"/>
              <a:ext cx="759" cy="250"/>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b="1" sz="2000" lang="zh-CN">
                  <a:latin typeface="Times New Roman" pitchFamily="18" charset="0"/>
                </a:rPr>
                <a:t>“或”阵列</a:t>
              </a:r>
            </a:p>
          </p:txBody>
        </p:sp>
      </p:grpSp>
      <p:sp>
        <p:nvSpPr>
          <p:cNvPr id="1048664" name="Text Box 32"/>
          <p:cNvSpPr txBox="1"/>
          <p:nvPr/>
        </p:nvSpPr>
        <p:spPr>
          <a:xfrm rot="0">
            <a:off x="431800" y="5507037"/>
            <a:ext cx="8326437" cy="968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如附加一些其他逻辑元件，如输入缓冲器、输出寄存器、内部反馈、输出宏单元等，便可构成各种不同的</a:t>
            </a:r>
            <a:r>
              <a:rPr altLang="zh-CN" sz="2400" lang="en-US">
                <a:latin typeface="Times New Roman" pitchFamily="18" charset="0"/>
              </a:rPr>
              <a:t>PLD</a:t>
            </a:r>
            <a:r>
              <a:rPr altLang="en-US" sz="2400" lang="zh-CN">
                <a:latin typeface="Times New Roman" pitchFamily="18" charset="0"/>
              </a:rPr>
              <a:t>。</a:t>
            </a:r>
          </a:p>
        </p:txBody>
      </p:sp>
      <p:sp>
        <p:nvSpPr>
          <p:cNvPr id="104866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600" lang="en-US">
                <a:solidFill>
                  <a:srgbClr val="222268"/>
                </a:solidFill>
                <a:latin typeface="微软雅黑" pitchFamily="34" charset="-122"/>
                <a:ea typeface="微软雅黑" pitchFamily="34" charset="-122"/>
              </a:rPr>
              <a:t>PLD </a:t>
            </a:r>
            <a:r>
              <a:rPr altLang="en-US" b="1" sz="3600" lang="zh-CN">
                <a:solidFill>
                  <a:srgbClr val="222268"/>
                </a:solidFill>
                <a:latin typeface="微软雅黑" pitchFamily="34" charset="-122"/>
                <a:ea typeface="微软雅黑" pitchFamily="34" charset="-122"/>
              </a:rPr>
              <a:t>概述</a:t>
            </a:r>
          </a:p>
        </p:txBody>
      </p:sp>
      <p:sp>
        <p:nvSpPr>
          <p:cNvPr id="104866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a:t>
            </a:fld>
            <a:endParaRPr altLang="en-US" sz="1400" lang="zh-CN">
              <a:solidFill>
                <a:srgbClr val="656565"/>
              </a:solidFill>
            </a:endParaRPr>
          </a:p>
        </p:txBody>
      </p:sp>
      <p:sp>
        <p:nvSpPr>
          <p:cNvPr id="104866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5" presetSubtype="10">
                                  <p:stCondLst>
                                    <p:cond delay="0"/>
                                  </p:stCondLst>
                                  <p:childTnLst>
                                    <p:set>
                                      <p:cBhvr>
                                        <p:cTn dur="1" fill="hold" id="6">
                                          <p:stCondLst>
                                            <p:cond delay="0"/>
                                          </p:stCondLst>
                                        </p:cTn>
                                        <p:tgtEl>
                                          <p:spTgt spid="1048636"/>
                                        </p:tgtEl>
                                        <p:attrNameLst>
                                          <p:attrName>style.visibility</p:attrName>
                                        </p:attrNameLst>
                                      </p:cBhvr>
                                      <p:to>
                                        <p:strVal val="visible"/>
                                      </p:to>
                                    </p:set>
                                    <p:animEffect transition="in" filter="checkerboard(across)">
                                      <p:cBhvr>
                                        <p:cTn dur="500" id="7"/>
                                        <p:tgtEl>
                                          <p:spTgt spid="1048636"/>
                                        </p:tgtEl>
                                      </p:cBhvr>
                                    </p:animEffect>
                                  </p:childTnLst>
                                </p:cTn>
                              </p:par>
                            </p:childTnLst>
                          </p:cTn>
                        </p:par>
                        <p:par>
                          <p:cTn fill="hold" id="8" nodeType="afterGroup">
                            <p:stCondLst>
                              <p:cond delay="500"/>
                            </p:stCondLst>
                            <p:childTnLst>
                              <p:par>
                                <p:cTn fill="hold" id="9" nodeType="afterEffect" presetClass="entr" presetID="9" presetSubtype="0">
                                  <p:stCondLst>
                                    <p:cond delay="0"/>
                                  </p:stCondLst>
                                  <p:childTnLst>
                                    <p:set>
                                      <p:cBhvr>
                                        <p:cTn dur="1" fill="hold" id="11">
                                          <p:stCondLst>
                                            <p:cond delay="0"/>
                                          </p:stCondLst>
                                        </p:cTn>
                                        <p:tgtEl>
                                          <p:spTgt spid="119"/>
                                        </p:tgtEl>
                                        <p:attrNameLst>
                                          <p:attrName>style.visibility</p:attrName>
                                        </p:attrNameLst>
                                      </p:cBhvr>
                                      <p:to>
                                        <p:strVal val="visible"/>
                                      </p:to>
                                    </p:set>
                                    <p:animEffect transition="in" filter="dissolve">
                                      <p:cBhvr>
                                        <p:cTn dur="500" id="12"/>
                                        <p:tgtEl>
                                          <p:spTgt spid="119"/>
                                        </p:tgtEl>
                                      </p:cBhvr>
                                    </p:animEffect>
                                  </p:childTnLst>
                                  <p:subTnLst>
                                    <p:audio>
                                      <p:cMediaNode mute="0" vol="50000">
                                        <p:cTn display="0" id="10" masterRel="sameClick" presetSubtype="1">
                                          <p:stCondLst>
                                            <p:cond evt="begin" delay="0">
                                              <p:tn val="9"/>
                                            </p:cond>
                                          </p:stCondLst>
                                          <p:endCondLst>
                                            <p:cond evt="onStopAudio" delay="0">
                                              <p:tgtEl>
                                                <p:sldTgt/>
                                              </p:tgtEl>
                                            </p:cond>
                                          </p:endCondLst>
                                        </p:cTn>
                                        <p:tgtEl>
                                          <p:sndTgt r:embed="rId1"/>
                                        </p:tgtEl>
                                      </p:cMediaNode>
                                    </p:audio>
                                  </p:subTnLst>
                                </p:cTn>
                              </p:par>
                            </p:childTnLst>
                          </p:cTn>
                        </p:par>
                        <p:par>
                          <p:cTn fill="hold" id="13" nodeType="afterGroup">
                            <p:stCondLst>
                              <p:cond delay="1000"/>
                            </p:stCondLst>
                            <p:childTnLst>
                              <p:par>
                                <p:cTn accel="0" autoRev="0" decel="0" fill="hold" grpId="0" id="14" nodeType="afterEffect" presetClass="entr" presetID="2" presetSubtype="4">
                                  <p:stCondLst>
                                    <p:cond delay="0"/>
                                  </p:stCondLst>
                                  <p:childTnLst>
                                    <p:set>
                                      <p:cBhvr>
                                        <p:cTn dur="1" fill="hold" id="15">
                                          <p:stCondLst>
                                            <p:cond delay="0"/>
                                          </p:stCondLst>
                                        </p:cTn>
                                        <p:tgtEl>
                                          <p:spTgt spid="1048664"/>
                                        </p:tgtEl>
                                        <p:attrNameLst>
                                          <p:attrName>style.visibility</p:attrName>
                                        </p:attrNameLst>
                                      </p:cBhvr>
                                      <p:to>
                                        <p:strVal val="visible"/>
                                      </p:to>
                                    </p:set>
                                    <p:anim calcmode="lin" valueType="num">
                                      <p:cBhvr additive="base">
                                        <p:cTn dur="500" fill="hold" id="16"/>
                                        <p:tgtEl>
                                          <p:spTgt spid="1048664"/>
                                        </p:tgtEl>
                                        <p:attrNameLst>
                                          <p:attrName>ppt_x</p:attrName>
                                        </p:attrNameLst>
                                      </p:cBhvr>
                                      <p:tavLst>
                                        <p:tav tm="0">
                                          <p:val>
                                            <p:strVal val="#ppt_x"/>
                                          </p:val>
                                        </p:tav>
                                        <p:tav tm="100000">
                                          <p:val>
                                            <p:strVal val="#ppt_x"/>
                                          </p:val>
                                        </p:tav>
                                      </p:tavLst>
                                    </p:anim>
                                    <p:anim calcmode="lin" valueType="num">
                                      <p:cBhvr additive="base">
                                        <p:cTn dur="500" fill="hold" id="17"/>
                                        <p:tgtEl>
                                          <p:spTgt spid="10486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6" grpId="0" uiExpand="0" build="whole"/>
      <p:bldP spid="1048664" grpId="0" uiExpand="0" build="whole"/>
    </p:bldLst>
  </p:timing>
</p:sld>
</file>

<file path=ppt/slides/slide70.xml><?xml version="1.0" encoding="utf-8"?>
<p:sld xmlns:a="http://schemas.openxmlformats.org/drawingml/2006/main" xmlns:r="http://schemas.openxmlformats.org/officeDocument/2006/relationships" xmlns:p="http://schemas.openxmlformats.org/presentationml/2006/main" show="1" showMasterSp="1">
  <p:cSld>
    <p:spTree>
      <p:nvGrpSpPr>
        <p:cNvPr id="206" name=""/>
        <p:cNvGrpSpPr/>
        <p:nvPr/>
      </p:nvGrpSpPr>
      <p:grpSpPr>
        <a:xfrm rot="0">
          <a:off x="0" y="0"/>
          <a:ext cx="0" cy="0"/>
          <a:chOff x="0" y="0"/>
          <a:chExt cx="0" cy="0"/>
        </a:xfrm>
      </p:grpSpPr>
      <p:sp>
        <p:nvSpPr>
          <p:cNvPr id="1050081" name="Text Box 2"/>
          <p:cNvSpPr txBox="1"/>
          <p:nvPr/>
        </p:nvSpPr>
        <p:spPr>
          <a:xfrm rot="0">
            <a:off x="1042987" y="3713162"/>
            <a:ext cx="3124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CC3300"/>
                </a:solidFill>
                <a:latin typeface="Times New Roman" pitchFamily="18" charset="0"/>
              </a:rPr>
              <a:t>3</a:t>
            </a:r>
            <a:r>
              <a:rPr altLang="en-US" b="1" sz="2400" lang="zh-CN">
                <a:solidFill>
                  <a:srgbClr val="CC3300"/>
                </a:solidFill>
                <a:latin typeface="Times New Roman" pitchFamily="18" charset="0"/>
              </a:rPr>
              <a:t>．主要模块功能</a:t>
            </a:r>
          </a:p>
        </p:txBody>
      </p:sp>
      <p:sp>
        <p:nvSpPr>
          <p:cNvPr id="1050082" name="Text Box 3"/>
          <p:cNvSpPr txBox="1"/>
          <p:nvPr/>
        </p:nvSpPr>
        <p:spPr>
          <a:xfrm rot="0">
            <a:off x="381000" y="4170362"/>
            <a:ext cx="8397875" cy="2282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latin typeface="Times New Roman" pitchFamily="18" charset="0"/>
              </a:rPr>
              <a:t>　　</a:t>
            </a:r>
            <a:r>
              <a:rPr altLang="zh-CN" b="1" sz="2400" lang="en-US">
                <a:solidFill>
                  <a:srgbClr val="0033CC"/>
                </a:solidFill>
                <a:latin typeface="Times New Roman" pitchFamily="18" charset="0"/>
              </a:rPr>
              <a:t>(1) </a:t>
            </a:r>
            <a:r>
              <a:rPr altLang="en-US" b="1" sz="2400" lang="zh-CN">
                <a:solidFill>
                  <a:srgbClr val="0033CC"/>
                </a:solidFill>
                <a:latin typeface="Times New Roman" pitchFamily="18" charset="0"/>
              </a:rPr>
              <a:t>全局布线区</a:t>
            </a:r>
            <a:r>
              <a:rPr altLang="zh-CN" b="1" sz="2400" lang="en-US">
                <a:solidFill>
                  <a:srgbClr val="0033CC"/>
                </a:solidFill>
                <a:latin typeface="Times New Roman" pitchFamily="18" charset="0"/>
              </a:rPr>
              <a:t>GRP</a:t>
            </a:r>
          </a:p>
          <a:p>
            <a:pPr algn="just" eaLnBrk="1" hangingPunct="1" indent="0" lvl="0" marL="0">
              <a:spcBef>
                <a:spcPct val="0"/>
              </a:spcBef>
              <a:buFontTx/>
              <a:buNone/>
            </a:pPr>
            <a:r>
              <a:rPr altLang="en-US" sz="2400" lang="zh-CN">
                <a:solidFill>
                  <a:srgbClr val="0033CC"/>
                </a:solidFill>
                <a:latin typeface="Times New Roman" pitchFamily="18" charset="0"/>
              </a:rPr>
              <a:t>　　</a:t>
            </a:r>
            <a:r>
              <a:rPr altLang="zh-CN" b="1" sz="2400" lang="en-US">
                <a:latin typeface="Times New Roman" pitchFamily="18" charset="0"/>
              </a:rPr>
              <a:t>GRP</a:t>
            </a:r>
            <a:r>
              <a:rPr altLang="en-US" sz="2400" lang="zh-CN">
                <a:latin typeface="Times New Roman" pitchFamily="18" charset="0"/>
              </a:rPr>
              <a:t>位于两个巨块之间。除了经过各个</a:t>
            </a:r>
            <a:r>
              <a:rPr altLang="zh-CN" sz="2400" lang="en-US">
                <a:latin typeface="Times New Roman" pitchFamily="18" charset="0"/>
              </a:rPr>
              <a:t>I/O</a:t>
            </a:r>
            <a:r>
              <a:rPr altLang="en-US" sz="2400" lang="zh-CN">
                <a:latin typeface="Times New Roman" pitchFamily="18" charset="0"/>
              </a:rPr>
              <a:t>单元的输入</a:t>
            </a:r>
          </a:p>
          <a:p>
            <a:pPr algn="just" eaLnBrk="1" hangingPunct="1" indent="0" lvl="0" marL="0">
              <a:spcBef>
                <a:spcPct val="0"/>
              </a:spcBef>
              <a:buFontTx/>
              <a:buNone/>
            </a:pPr>
            <a:r>
              <a:rPr altLang="en-US" sz="2400" lang="zh-CN">
                <a:latin typeface="Times New Roman" pitchFamily="18" charset="0"/>
              </a:rPr>
              <a:t>信号由</a:t>
            </a:r>
            <a:r>
              <a:rPr altLang="zh-CN" sz="2400" lang="en-US">
                <a:latin typeface="Times New Roman" pitchFamily="18" charset="0"/>
              </a:rPr>
              <a:t>16</a:t>
            </a:r>
            <a:r>
              <a:rPr altLang="en-US" sz="2400" lang="zh-CN">
                <a:latin typeface="Times New Roman" pitchFamily="18" charset="0"/>
              </a:rPr>
              <a:t>位输入总线送至</a:t>
            </a:r>
            <a:r>
              <a:rPr altLang="zh-CN" sz="2400" lang="en-US">
                <a:latin typeface="Times New Roman" pitchFamily="18" charset="0"/>
              </a:rPr>
              <a:t>GRP</a:t>
            </a:r>
            <a:r>
              <a:rPr altLang="en-US" sz="2400" lang="zh-CN">
                <a:latin typeface="Times New Roman" pitchFamily="18" charset="0"/>
              </a:rPr>
              <a:t>之外，各</a:t>
            </a:r>
            <a:r>
              <a:rPr altLang="zh-CN" sz="2400" lang="en-US">
                <a:latin typeface="Times New Roman" pitchFamily="18" charset="0"/>
              </a:rPr>
              <a:t>GLB</a:t>
            </a:r>
            <a:r>
              <a:rPr altLang="en-US" sz="2400" lang="zh-CN">
                <a:latin typeface="Times New Roman" pitchFamily="18" charset="0"/>
              </a:rPr>
              <a:t>的输出在送往输</a:t>
            </a:r>
          </a:p>
          <a:p>
            <a:pPr algn="just" eaLnBrk="1" hangingPunct="1" indent="0" lvl="0" marL="0">
              <a:spcBef>
                <a:spcPct val="0"/>
              </a:spcBef>
              <a:buFontTx/>
              <a:buNone/>
            </a:pPr>
            <a:r>
              <a:rPr altLang="en-US" sz="2400" lang="zh-CN">
                <a:latin typeface="Times New Roman" pitchFamily="18" charset="0"/>
              </a:rPr>
              <a:t>出布线区的同时也送往</a:t>
            </a:r>
            <a:r>
              <a:rPr altLang="zh-CN" sz="2400" lang="en-US">
                <a:latin typeface="Times New Roman" pitchFamily="18" charset="0"/>
              </a:rPr>
              <a:t>GRP</a:t>
            </a:r>
            <a:r>
              <a:rPr altLang="en-US" sz="2400" lang="zh-CN">
                <a:latin typeface="Times New Roman" pitchFamily="18" charset="0"/>
              </a:rPr>
              <a:t>。</a:t>
            </a:r>
            <a:r>
              <a:rPr altLang="zh-CN" sz="2400" lang="en-US">
                <a:latin typeface="Times New Roman" pitchFamily="18" charset="0"/>
              </a:rPr>
              <a:t>GRP</a:t>
            </a:r>
            <a:r>
              <a:rPr altLang="en-US" sz="2400" lang="zh-CN">
                <a:latin typeface="Times New Roman" pitchFamily="18" charset="0"/>
              </a:rPr>
              <a:t>实现上述信号和各个</a:t>
            </a:r>
            <a:r>
              <a:rPr altLang="zh-CN" sz="2400" lang="en-US">
                <a:latin typeface="Times New Roman" pitchFamily="18" charset="0"/>
              </a:rPr>
              <a:t>GLB</a:t>
            </a:r>
            <a:r>
              <a:rPr altLang="en-US" sz="2400" lang="zh-CN">
                <a:latin typeface="Times New Roman" pitchFamily="18" charset="0"/>
              </a:rPr>
              <a:t>输入之间的灵活互连</a:t>
            </a:r>
            <a:r>
              <a:rPr altLang="zh-CN" sz="2400" lang="en-US">
                <a:latin typeface="Times New Roman" pitchFamily="18" charset="0"/>
              </a:rPr>
              <a:t>,</a:t>
            </a:r>
            <a:r>
              <a:rPr altLang="en-US" sz="2400" lang="zh-CN">
                <a:latin typeface="Times New Roman" pitchFamily="18" charset="0"/>
              </a:rPr>
              <a:t>将所有片内逻辑联系在一起，供设计者使用，设计者可以根据需要方便地实现各种复杂的逻辑功能。</a:t>
            </a:r>
          </a:p>
        </p:txBody>
      </p:sp>
      <p:sp>
        <p:nvSpPr>
          <p:cNvPr id="1050083" name="Text Box 4"/>
          <p:cNvSpPr txBox="1"/>
          <p:nvPr/>
        </p:nvSpPr>
        <p:spPr>
          <a:xfrm rot="0">
            <a:off x="539750" y="1768475"/>
            <a:ext cx="31750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50000"/>
              </a:spcBef>
              <a:buFontTx/>
              <a:buNone/>
            </a:pPr>
            <a:r>
              <a:rPr altLang="en-US" b="1" sz="2400" lang="zh-CN">
                <a:solidFill>
                  <a:srgbClr val="CC3300"/>
                </a:solidFill>
                <a:latin typeface="Times New Roman" pitchFamily="18" charset="0"/>
              </a:rPr>
              <a:t>　</a:t>
            </a:r>
            <a:r>
              <a:rPr altLang="zh-CN" b="1" sz="2400" lang="en-US">
                <a:solidFill>
                  <a:srgbClr val="CC3300"/>
                </a:solidFill>
                <a:latin typeface="Times New Roman" pitchFamily="18" charset="0"/>
              </a:rPr>
              <a:t>ispLSI1016</a:t>
            </a:r>
            <a:r>
              <a:rPr altLang="en-US" sz="2400" lang="zh-CN">
                <a:solidFill>
                  <a:srgbClr val="CC3300"/>
                </a:solidFill>
                <a:latin typeface="Times New Roman" pitchFamily="18" charset="0"/>
              </a:rPr>
              <a:t>的引脚排列图如右图所示。</a:t>
            </a:r>
          </a:p>
        </p:txBody>
      </p:sp>
      <p:pic>
        <p:nvPicPr>
          <p:cNvPr id="2097195" name="Picture 5" descr="8-39b"/>
          <p:cNvPicPr>
            <a:picLocks/>
          </p:cNvPicPr>
          <p:nvPr/>
        </p:nvPicPr>
        <p:blipFill>
          <a:blip xmlns:r="http://schemas.openxmlformats.org/officeDocument/2006/relationships" r:embed="rId1">
            <a:lum bright="-92000"/>
          </a:blip>
          <a:srcRect l="0" t="0" r="0" b="0"/>
          <a:stretch>
            <a:fillRect/>
          </a:stretch>
        </p:blipFill>
        <p:spPr>
          <a:xfrm rot="0">
            <a:off x="4291012" y="1114425"/>
            <a:ext cx="3810000" cy="3394075"/>
          </a:xfrm>
          <a:prstGeom prst="rect"/>
          <a:noFill/>
          <a:ln>
            <a:noFill/>
          </a:ln>
        </p:spPr>
      </p:pic>
      <p:sp>
        <p:nvSpPr>
          <p:cNvPr id="105008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8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70</a:t>
            </a:fld>
            <a:endParaRPr altLang="en-US" sz="1400" lang="zh-CN">
              <a:solidFill>
                <a:srgbClr val="656565"/>
              </a:solidFill>
            </a:endParaRPr>
          </a:p>
        </p:txBody>
      </p:sp>
      <p:sp>
        <p:nvSpPr>
          <p:cNvPr id="105008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2" presetSubtype="2">
                                  <p:stCondLst>
                                    <p:cond delay="0"/>
                                  </p:stCondLst>
                                  <p:childTnLst>
                                    <p:set>
                                      <p:cBhvr>
                                        <p:cTn dur="1" fill="hold" id="7">
                                          <p:stCondLst>
                                            <p:cond delay="0"/>
                                          </p:stCondLst>
                                        </p:cTn>
                                        <p:tgtEl>
                                          <p:spTgt spid="2097195"/>
                                        </p:tgtEl>
                                        <p:attrNameLst>
                                          <p:attrName>style.visibility</p:attrName>
                                        </p:attrNameLst>
                                      </p:cBhvr>
                                      <p:to>
                                        <p:strVal val="visible"/>
                                      </p:to>
                                    </p:set>
                                    <p:anim calcmode="lin" valueType="num">
                                      <p:cBhvr additive="base">
                                        <p:cTn dur="500" fill="hold" id="8"/>
                                        <p:tgtEl>
                                          <p:spTgt spid="2097195"/>
                                        </p:tgtEl>
                                        <p:attrNameLst>
                                          <p:attrName>ppt_x</p:attrName>
                                        </p:attrNameLst>
                                      </p:cBhvr>
                                      <p:tavLst>
                                        <p:tav tm="0">
                                          <p:val>
                                            <p:strVal val="1+#ppt_w/2"/>
                                          </p:val>
                                        </p:tav>
                                        <p:tav tm="100000">
                                          <p:val>
                                            <p:strVal val="#ppt_x"/>
                                          </p:val>
                                        </p:tav>
                                      </p:tavLst>
                                    </p:anim>
                                    <p:anim calcmode="lin" valueType="num">
                                      <p:cBhvr additive="base">
                                        <p:cTn dur="500" fill="hold" id="9"/>
                                        <p:tgtEl>
                                          <p:spTgt spid="2097195"/>
                                        </p:tgtEl>
                                        <p:attrNameLst>
                                          <p:attrName>ppt_y</p:attrName>
                                        </p:attrNameLst>
                                      </p:cBhvr>
                                      <p:tavLst>
                                        <p:tav tm="0">
                                          <p:val>
                                            <p:strVal val="#ppt_y"/>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2"/>
                                        </p:tgtEl>
                                      </p:cMediaNode>
                                    </p:audio>
                                  </p:subTnLst>
                                </p:cTn>
                              </p:par>
                            </p:childTnLst>
                          </p:cTn>
                        </p:par>
                      </p:childTnLst>
                    </p:cTn>
                  </p:par>
                  <p:par>
                    <p:cTn fill="hold" id="10" nodeType="clickPar">
                      <p:stCondLst>
                        <p:cond delay="indefinite"/>
                      </p:stCondLst>
                      <p:childTnLst>
                        <p:par>
                          <p:cTn fill="hold" id="11" nodeType="withGroup">
                            <p:stCondLst>
                              <p:cond delay="0"/>
                            </p:stCondLst>
                            <p:childTnLst>
                              <p:par>
                                <p:cTn accel="0" autoRev="0" decel="0" fill="hold" grpId="0" id="12" nodeType="clickEffect" presetClass="entr" presetID="2" presetSubtype="4">
                                  <p:stCondLst>
                                    <p:cond delay="0"/>
                                  </p:stCondLst>
                                  <p:childTnLst>
                                    <p:set>
                                      <p:cBhvr>
                                        <p:cTn dur="1" fill="hold" id="13">
                                          <p:stCondLst>
                                            <p:cond delay="0"/>
                                          </p:stCondLst>
                                        </p:cTn>
                                        <p:tgtEl>
                                          <p:spTgt spid="1050081"/>
                                        </p:tgtEl>
                                        <p:attrNameLst>
                                          <p:attrName>style.visibility</p:attrName>
                                        </p:attrNameLst>
                                      </p:cBhvr>
                                      <p:to>
                                        <p:strVal val="visible"/>
                                      </p:to>
                                    </p:set>
                                    <p:anim calcmode="lin" valueType="num">
                                      <p:cBhvr additive="base">
                                        <p:cTn dur="500" fill="hold" id="14"/>
                                        <p:tgtEl>
                                          <p:spTgt spid="1050081"/>
                                        </p:tgtEl>
                                        <p:attrNameLst>
                                          <p:attrName>ppt_x</p:attrName>
                                        </p:attrNameLst>
                                      </p:cBhvr>
                                      <p:tavLst>
                                        <p:tav tm="0">
                                          <p:val>
                                            <p:strVal val="#ppt_x"/>
                                          </p:val>
                                        </p:tav>
                                        <p:tav tm="100000">
                                          <p:val>
                                            <p:strVal val="#ppt_x"/>
                                          </p:val>
                                        </p:tav>
                                      </p:tavLst>
                                    </p:anim>
                                    <p:anim calcmode="lin" valueType="num">
                                      <p:cBhvr additive="base">
                                        <p:cTn dur="500" fill="hold" id="15"/>
                                        <p:tgtEl>
                                          <p:spTgt spid="1050081"/>
                                        </p:tgtEl>
                                        <p:attrNameLst>
                                          <p:attrName>ppt_y</p:attrName>
                                        </p:attrNameLst>
                                      </p:cBhvr>
                                      <p:tavLst>
                                        <p:tav tm="0">
                                          <p:val>
                                            <p:strVal val="1+#ppt_h/2"/>
                                          </p:val>
                                        </p:tav>
                                        <p:tav tm="100000">
                                          <p:val>
                                            <p:strVal val="#ppt_y"/>
                                          </p:val>
                                        </p:tav>
                                      </p:tavLst>
                                    </p:anim>
                                  </p:childTnLst>
                                </p:cTn>
                              </p:par>
                            </p:childTnLst>
                          </p:cTn>
                        </p:par>
                        <p:par>
                          <p:cTn fill="hold" id="16" nodeType="afterGroup">
                            <p:stCondLst>
                              <p:cond delay="500"/>
                            </p:stCondLst>
                            <p:childTnLst>
                              <p:par>
                                <p:cTn fill="hold" grpId="0" id="17" nodeType="afterEffect" presetClass="entr" presetID="12" presetSubtype="4">
                                  <p:stCondLst>
                                    <p:cond delay="0"/>
                                  </p:stCondLst>
                                  <p:childTnLst>
                                    <p:set>
                                      <p:cBhvr>
                                        <p:cTn dur="1" fill="hold" id="18">
                                          <p:stCondLst>
                                            <p:cond delay="0"/>
                                          </p:stCondLst>
                                        </p:cTn>
                                        <p:tgtEl>
                                          <p:spTgt spid="1050082"/>
                                        </p:tgtEl>
                                        <p:attrNameLst>
                                          <p:attrName>style.visibility</p:attrName>
                                        </p:attrNameLst>
                                      </p:cBhvr>
                                      <p:to>
                                        <p:strVal val="visible"/>
                                      </p:to>
                                    </p:set>
                                    <p:animEffect transition="in" filter="slide(fromBottom)">
                                      <p:cBhvr>
                                        <p:cTn dur="500" id="19"/>
                                        <p:tgtEl>
                                          <p:spTgt spid="1050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81" grpId="0" uiExpand="0" build="whole"/>
      <p:bldP spid="1050082" grpId="0" uiExpand="0" build="whole"/>
    </p:bldLst>
  </p:timing>
</p:sld>
</file>

<file path=ppt/slides/slide71.xml><?xml version="1.0" encoding="utf-8"?>
<p:sld xmlns:a="http://schemas.openxmlformats.org/drawingml/2006/main" xmlns:r="http://schemas.openxmlformats.org/officeDocument/2006/relationships" xmlns:p="http://schemas.openxmlformats.org/presentationml/2006/main" show="1" showMasterSp="1">
  <p:cSld>
    <p:spTree>
      <p:nvGrpSpPr>
        <p:cNvPr id="207" name=""/>
        <p:cNvGrpSpPr/>
        <p:nvPr/>
      </p:nvGrpSpPr>
      <p:grpSpPr>
        <a:xfrm rot="0">
          <a:off x="0" y="0"/>
          <a:ext cx="0" cy="0"/>
          <a:chOff x="0" y="0"/>
          <a:chExt cx="0" cy="0"/>
        </a:xfrm>
      </p:grpSpPr>
      <p:sp>
        <p:nvSpPr>
          <p:cNvPr id="1050087" name="Text Box 2"/>
          <p:cNvSpPr txBox="1"/>
          <p:nvPr/>
        </p:nvSpPr>
        <p:spPr>
          <a:xfrm rot="0">
            <a:off x="1066800" y="1081087"/>
            <a:ext cx="3200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(2) </a:t>
            </a:r>
            <a:r>
              <a:rPr altLang="en-US" b="1" sz="2400" lang="zh-CN">
                <a:solidFill>
                  <a:srgbClr val="0033CC"/>
                </a:solidFill>
                <a:latin typeface="Times New Roman" pitchFamily="18" charset="0"/>
              </a:rPr>
              <a:t>通用逻辑块</a:t>
            </a:r>
            <a:r>
              <a:rPr altLang="zh-CN" b="1" sz="2400" lang="en-US">
                <a:solidFill>
                  <a:srgbClr val="0033CC"/>
                </a:solidFill>
                <a:latin typeface="Times New Roman" pitchFamily="18" charset="0"/>
              </a:rPr>
              <a:t>GLB</a:t>
            </a:r>
          </a:p>
        </p:txBody>
      </p:sp>
      <p:sp>
        <p:nvSpPr>
          <p:cNvPr id="1050088" name="Text Box 3"/>
          <p:cNvSpPr txBox="1"/>
          <p:nvPr/>
        </p:nvSpPr>
        <p:spPr>
          <a:xfrm rot="0">
            <a:off x="441325" y="1670050"/>
            <a:ext cx="841375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通用逻辑块</a:t>
            </a:r>
            <a:r>
              <a:rPr altLang="zh-CN" sz="2400" lang="en-US">
                <a:latin typeface="Times New Roman" pitchFamily="18" charset="0"/>
              </a:rPr>
              <a:t>GLB</a:t>
            </a:r>
            <a:r>
              <a:rPr altLang="en-US" sz="2400" lang="zh-CN">
                <a:latin typeface="Times New Roman" pitchFamily="18" charset="0"/>
              </a:rPr>
              <a:t>是</a:t>
            </a:r>
            <a:r>
              <a:rPr altLang="zh-CN" sz="2400" lang="en-US">
                <a:latin typeface="Times New Roman" pitchFamily="18" charset="0"/>
              </a:rPr>
              <a:t>ispLSI</a:t>
            </a:r>
            <a:r>
              <a:rPr altLang="en-US" sz="2400" lang="zh-CN">
                <a:latin typeface="Times New Roman" pitchFamily="18" charset="0"/>
              </a:rPr>
              <a:t>器件最基本的逻辑单元，</a:t>
            </a:r>
            <a:r>
              <a:rPr altLang="en-US" sz="2400" lang="zh-CN">
                <a:solidFill>
                  <a:schemeClr val="lt2"/>
                </a:solidFill>
                <a:latin typeface="Times New Roman" pitchFamily="18" charset="0"/>
              </a:rPr>
              <a:t>由与阵列、乘积项共享阵列、输出逻辑宏单元和控制逻辑电路组成。</a:t>
            </a:r>
          </a:p>
        </p:txBody>
      </p:sp>
      <p:sp>
        <p:nvSpPr>
          <p:cNvPr id="1050089" name="Text Box 4"/>
          <p:cNvSpPr txBox="1"/>
          <p:nvPr/>
        </p:nvSpPr>
        <p:spPr>
          <a:xfrm rot="0">
            <a:off x="441325" y="2528887"/>
            <a:ext cx="8397875"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en-US" b="1" sz="2400" lang="zh-CN">
                <a:solidFill>
                  <a:srgbClr val="0033CC"/>
                </a:solidFill>
                <a:latin typeface="Times New Roman" pitchFamily="18" charset="0"/>
              </a:rPr>
              <a:t>与阵列：</a:t>
            </a:r>
            <a:r>
              <a:rPr altLang="zh-CN" sz="2400" lang="en-US">
                <a:latin typeface="Times New Roman" pitchFamily="18" charset="0"/>
              </a:rPr>
              <a:t>共有18</a:t>
            </a:r>
            <a:r>
              <a:rPr altLang="en-US" sz="2400" lang="zh-CN">
                <a:latin typeface="Times New Roman" pitchFamily="18" charset="0"/>
              </a:rPr>
              <a:t>个输入，</a:t>
            </a:r>
            <a:r>
              <a:rPr altLang="zh-CN" sz="2400" lang="en-US">
                <a:latin typeface="Times New Roman" pitchFamily="18" charset="0"/>
              </a:rPr>
              <a:t>18</a:t>
            </a:r>
            <a:r>
              <a:rPr altLang="en-US" sz="2400" lang="zh-CN">
                <a:latin typeface="Times New Roman" pitchFamily="18" charset="0"/>
              </a:rPr>
              <a:t>个输入经过输入缓冲器后形成</a:t>
            </a:r>
            <a:r>
              <a:rPr altLang="zh-CN" sz="2400" lang="en-US">
                <a:latin typeface="Times New Roman" pitchFamily="18" charset="0"/>
              </a:rPr>
              <a:t>18</a:t>
            </a:r>
            <a:r>
              <a:rPr altLang="en-US" sz="2400" lang="zh-CN">
                <a:latin typeface="Times New Roman" pitchFamily="18" charset="0"/>
              </a:rPr>
              <a:t>个输入信号的原信号和非信号，送至</a:t>
            </a:r>
            <a:r>
              <a:rPr altLang="zh-CN" sz="2400" lang="en-US">
                <a:latin typeface="Times New Roman" pitchFamily="18" charset="0"/>
              </a:rPr>
              <a:t>20</a:t>
            </a:r>
            <a:r>
              <a:rPr altLang="en-US" sz="2400" lang="zh-CN">
                <a:latin typeface="Times New Roman" pitchFamily="18" charset="0"/>
              </a:rPr>
              <a:t>个与门的输入端，通过编程可形成</a:t>
            </a:r>
            <a:r>
              <a:rPr altLang="zh-CN" sz="2400" lang="en-US">
                <a:latin typeface="Times New Roman" pitchFamily="18" charset="0"/>
              </a:rPr>
              <a:t>20</a:t>
            </a:r>
            <a:r>
              <a:rPr altLang="en-US" sz="2400" lang="zh-CN">
                <a:latin typeface="Times New Roman" pitchFamily="18" charset="0"/>
              </a:rPr>
              <a:t>个与项</a:t>
            </a:r>
            <a:r>
              <a:rPr altLang="zh-CN" sz="2400" lang="en-US">
                <a:latin typeface="Times New Roman" pitchFamily="18" charset="0"/>
              </a:rPr>
              <a:t>(</a:t>
            </a:r>
            <a:r>
              <a:rPr altLang="en-US" sz="2400" lang="zh-CN">
                <a:latin typeface="Times New Roman" pitchFamily="18" charset="0"/>
              </a:rPr>
              <a:t>又称乘积项</a:t>
            </a:r>
            <a:r>
              <a:rPr altLang="zh-CN" sz="2400" lang="en-US">
                <a:latin typeface="Times New Roman" pitchFamily="18" charset="0"/>
              </a:rPr>
              <a:t>PT)</a:t>
            </a:r>
            <a:r>
              <a:rPr altLang="en-US" sz="2400" lang="zh-CN">
                <a:latin typeface="Times New Roman" pitchFamily="18" charset="0"/>
              </a:rPr>
              <a:t>。</a:t>
            </a:r>
          </a:p>
        </p:txBody>
      </p:sp>
      <p:sp>
        <p:nvSpPr>
          <p:cNvPr id="1050090" name="Text Box 5"/>
          <p:cNvSpPr txBox="1"/>
          <p:nvPr/>
        </p:nvSpPr>
        <p:spPr>
          <a:xfrm rot="0">
            <a:off x="441325" y="3754437"/>
            <a:ext cx="8397875"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b="1" sz="2400" lang="en-US">
                <a:solidFill>
                  <a:srgbClr val="0033CC"/>
                </a:solidFill>
                <a:latin typeface="Times New Roman" pitchFamily="18" charset="0"/>
              </a:rPr>
              <a:t>乘积项共享阵列:</a:t>
            </a:r>
            <a:r>
              <a:rPr altLang="en-US" sz="2400" lang="zh-CN">
                <a:latin typeface="Times New Roman" pitchFamily="18" charset="0"/>
              </a:rPr>
              <a:t>乘积项共享阵列将</a:t>
            </a:r>
            <a:r>
              <a:rPr altLang="zh-CN" sz="2400" lang="en-US">
                <a:latin typeface="Times New Roman" pitchFamily="18" charset="0"/>
              </a:rPr>
              <a:t>20</a:t>
            </a:r>
            <a:r>
              <a:rPr altLang="en-US" sz="2400" lang="zh-CN">
                <a:latin typeface="Times New Roman" pitchFamily="18" charset="0"/>
              </a:rPr>
              <a:t>个与项</a:t>
            </a:r>
            <a:r>
              <a:rPr altLang="zh-CN" sz="2400" lang="en-US">
                <a:latin typeface="Times New Roman" pitchFamily="18" charset="0"/>
              </a:rPr>
              <a:t>PT0</a:t>
            </a:r>
            <a:r>
              <a:rPr altLang="en-US" sz="2400" lang="zh-CN">
                <a:latin typeface="Times New Roman" pitchFamily="18" charset="0"/>
              </a:rPr>
              <a:t>～</a:t>
            </a:r>
            <a:r>
              <a:rPr altLang="zh-CN" sz="2400" lang="en-US">
                <a:latin typeface="Times New Roman" pitchFamily="18" charset="0"/>
              </a:rPr>
              <a:t>PT19</a:t>
            </a:r>
          </a:p>
          <a:p>
            <a:pPr algn="just" eaLnBrk="1" hangingPunct="1" indent="0" lvl="0" marL="0">
              <a:spcBef>
                <a:spcPct val="0"/>
              </a:spcBef>
              <a:buFontTx/>
              <a:buNone/>
            </a:pPr>
            <a:r>
              <a:rPr altLang="en-US" sz="2400" lang="zh-CN">
                <a:latin typeface="Times New Roman" pitchFamily="18" charset="0"/>
              </a:rPr>
              <a:t>分组送到</a:t>
            </a:r>
            <a:r>
              <a:rPr altLang="zh-CN" sz="2400" lang="en-US">
                <a:latin typeface="Times New Roman" pitchFamily="18" charset="0"/>
              </a:rPr>
              <a:t>4</a:t>
            </a:r>
            <a:r>
              <a:rPr altLang="en-US" sz="2400" lang="zh-CN">
                <a:latin typeface="Times New Roman" pitchFamily="18" charset="0"/>
              </a:rPr>
              <a:t>个或门的输入端</a:t>
            </a:r>
            <a:r>
              <a:rPr altLang="zh-CN" sz="2400" lang="en-US">
                <a:latin typeface="Times New Roman" pitchFamily="18" charset="0"/>
              </a:rPr>
              <a:t>,</a:t>
            </a:r>
            <a:r>
              <a:rPr altLang="en-US" sz="2400" lang="zh-CN">
                <a:latin typeface="Times New Roman" pitchFamily="18" charset="0"/>
              </a:rPr>
              <a:t>对</a:t>
            </a:r>
            <a:r>
              <a:rPr altLang="zh-CN" sz="2400" lang="en-US">
                <a:latin typeface="Times New Roman" pitchFamily="18" charset="0"/>
              </a:rPr>
              <a:t>4</a:t>
            </a:r>
            <a:r>
              <a:rPr altLang="en-US" sz="2400" lang="zh-CN">
                <a:latin typeface="Times New Roman" pitchFamily="18" charset="0"/>
              </a:rPr>
              <a:t>个或门的输出进行可编程“线</a:t>
            </a:r>
          </a:p>
          <a:p>
            <a:pPr algn="just" eaLnBrk="1" hangingPunct="1" indent="0" lvl="0" marL="0">
              <a:spcBef>
                <a:spcPct val="0"/>
              </a:spcBef>
              <a:buFontTx/>
              <a:buNone/>
            </a:pPr>
            <a:r>
              <a:rPr altLang="en-US" sz="2400" lang="zh-CN">
                <a:latin typeface="Times New Roman" pitchFamily="18" charset="0"/>
              </a:rPr>
              <a:t>或”后，再送到输出逻辑宏单元中的可重构触发器。</a:t>
            </a:r>
          </a:p>
        </p:txBody>
      </p:sp>
      <p:sp>
        <p:nvSpPr>
          <p:cNvPr id="1050091" name="Text Box 6"/>
          <p:cNvSpPr txBox="1"/>
          <p:nvPr/>
        </p:nvSpPr>
        <p:spPr>
          <a:xfrm rot="0">
            <a:off x="441325" y="4972050"/>
            <a:ext cx="8413750" cy="1552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b="1" sz="2400" lang="en-US">
                <a:solidFill>
                  <a:srgbClr val="0033CC"/>
                </a:solidFill>
                <a:latin typeface="Times New Roman" pitchFamily="18" charset="0"/>
              </a:rPr>
              <a:t>输出宏单元:</a:t>
            </a:r>
            <a:r>
              <a:rPr altLang="en-US" sz="2400" lang="zh-CN">
                <a:latin typeface="Times New Roman" pitchFamily="18" charset="0"/>
              </a:rPr>
              <a:t>输出逻辑宏单元中有</a:t>
            </a:r>
            <a:r>
              <a:rPr altLang="zh-CN" sz="2400" lang="en-US">
                <a:latin typeface="Times New Roman" pitchFamily="18" charset="0"/>
              </a:rPr>
              <a:t>4</a:t>
            </a:r>
            <a:r>
              <a:rPr altLang="en-US" sz="2400" lang="zh-CN">
                <a:latin typeface="Times New Roman" pitchFamily="18" charset="0"/>
              </a:rPr>
              <a:t>个可重构触发器，由</a:t>
            </a:r>
          </a:p>
          <a:p>
            <a:pPr algn="just" eaLnBrk="1" hangingPunct="1" indent="0" lvl="0" marL="0">
              <a:spcBef>
                <a:spcPct val="0"/>
              </a:spcBef>
              <a:buFontTx/>
              <a:buNone/>
            </a:pPr>
            <a:r>
              <a:rPr altLang="zh-CN" sz="2400" lang="en-US">
                <a:latin typeface="Times New Roman" pitchFamily="18" charset="0"/>
              </a:rPr>
              <a:t>4</a:t>
            </a:r>
            <a:r>
              <a:rPr altLang="en-US" sz="2400" lang="zh-CN">
                <a:latin typeface="Times New Roman" pitchFamily="18" charset="0"/>
              </a:rPr>
              <a:t>个数据选择器</a:t>
            </a:r>
            <a:r>
              <a:rPr altLang="zh-CN" sz="2400" lang="en-US">
                <a:latin typeface="Times New Roman" pitchFamily="18" charset="0"/>
              </a:rPr>
              <a:t>MUX</a:t>
            </a:r>
            <a:r>
              <a:rPr altLang="en-US" sz="2400" lang="zh-CN">
                <a:latin typeface="Times New Roman" pitchFamily="18" charset="0"/>
              </a:rPr>
              <a:t>分别选择</a:t>
            </a:r>
            <a:r>
              <a:rPr altLang="zh-CN" sz="2400" lang="en-US">
                <a:latin typeface="Times New Roman" pitchFamily="18" charset="0"/>
              </a:rPr>
              <a:t>GLB</a:t>
            </a:r>
            <a:r>
              <a:rPr altLang="en-US" sz="2400" lang="zh-CN">
                <a:latin typeface="Times New Roman" pitchFamily="18" charset="0"/>
              </a:rPr>
              <a:t>的</a:t>
            </a:r>
            <a:r>
              <a:rPr altLang="zh-CN" sz="2400" lang="en-US">
                <a:latin typeface="Times New Roman" pitchFamily="18" charset="0"/>
              </a:rPr>
              <a:t>4</a:t>
            </a:r>
            <a:r>
              <a:rPr altLang="en-US" sz="2400" lang="zh-CN">
                <a:latin typeface="Times New Roman" pitchFamily="18" charset="0"/>
              </a:rPr>
              <a:t>个输出</a:t>
            </a:r>
            <a:r>
              <a:rPr altLang="zh-CN" sz="2400" lang="en-US">
                <a:latin typeface="Times New Roman" pitchFamily="18" charset="0"/>
              </a:rPr>
              <a:t>O3</a:t>
            </a:r>
            <a:r>
              <a:rPr altLang="en-US" sz="2400" lang="zh-CN">
                <a:latin typeface="Times New Roman" pitchFamily="18" charset="0"/>
              </a:rPr>
              <a:t>～</a:t>
            </a:r>
            <a:r>
              <a:rPr altLang="zh-CN" sz="2400" lang="en-US">
                <a:latin typeface="Times New Roman" pitchFamily="18" charset="0"/>
              </a:rPr>
              <a:t>O0</a:t>
            </a:r>
            <a:r>
              <a:rPr altLang="en-US" sz="2400" lang="zh-CN">
                <a:latin typeface="Times New Roman" pitchFamily="18" charset="0"/>
              </a:rPr>
              <a:t>为组合输出或者寄存器输出。组合电路可有“与或”和“异或”两种方</a:t>
            </a:r>
          </a:p>
          <a:p>
            <a:pPr algn="just" eaLnBrk="1" hangingPunct="1" indent="0" lvl="0" marL="0">
              <a:spcBef>
                <a:spcPct val="0"/>
              </a:spcBef>
              <a:buFontTx/>
              <a:buNone/>
            </a:pPr>
            <a:r>
              <a:rPr altLang="en-US" sz="2400" lang="zh-CN">
                <a:latin typeface="Times New Roman" pitchFamily="18" charset="0"/>
              </a:rPr>
              <a:t>式，触发器可组态为</a:t>
            </a:r>
            <a:r>
              <a:rPr altLang="zh-CN" sz="2400" lang="en-US">
                <a:latin typeface="Times New Roman" pitchFamily="18" charset="0"/>
              </a:rPr>
              <a:t>D</a:t>
            </a:r>
            <a:r>
              <a:rPr altLang="en-US" sz="2400" lang="zh-CN">
                <a:latin typeface="Times New Roman" pitchFamily="18" charset="0"/>
              </a:rPr>
              <a:t>、</a:t>
            </a:r>
            <a:r>
              <a:rPr altLang="zh-CN" sz="2400" lang="en-US">
                <a:latin typeface="Times New Roman" pitchFamily="18" charset="0"/>
              </a:rPr>
              <a:t>T </a:t>
            </a:r>
            <a:r>
              <a:rPr altLang="en-US" sz="2400" lang="zh-CN">
                <a:latin typeface="Times New Roman" pitchFamily="18" charset="0"/>
              </a:rPr>
              <a:t>、</a:t>
            </a:r>
            <a:r>
              <a:rPr altLang="zh-CN" sz="2400" lang="en-US">
                <a:latin typeface="Times New Roman" pitchFamily="18" charset="0"/>
              </a:rPr>
              <a:t>JK</a:t>
            </a:r>
            <a:r>
              <a:rPr altLang="en-US" sz="2400" lang="zh-CN">
                <a:latin typeface="Times New Roman" pitchFamily="18" charset="0"/>
              </a:rPr>
              <a:t>等形式。</a:t>
            </a:r>
          </a:p>
        </p:txBody>
      </p:sp>
      <p:sp>
        <p:nvSpPr>
          <p:cNvPr id="105009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9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71</a:t>
            </a:fld>
            <a:endParaRPr altLang="en-US" sz="1400" lang="zh-CN">
              <a:solidFill>
                <a:srgbClr val="656565"/>
              </a:solidFill>
            </a:endParaRPr>
          </a:p>
        </p:txBody>
      </p:sp>
      <p:sp>
        <p:nvSpPr>
          <p:cNvPr id="105009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17" presetSubtype="8">
                                  <p:stCondLst>
                                    <p:cond delay="0"/>
                                  </p:stCondLst>
                                  <p:childTnLst>
                                    <p:set>
                                      <p:cBhvr>
                                        <p:cTn dur="1" fill="hold" id="6">
                                          <p:stCondLst>
                                            <p:cond delay="0"/>
                                          </p:stCondLst>
                                        </p:cTn>
                                        <p:tgtEl>
                                          <p:spTgt spid="1050088"/>
                                        </p:tgtEl>
                                        <p:attrNameLst>
                                          <p:attrName>style.visibility</p:attrName>
                                        </p:attrNameLst>
                                      </p:cBhvr>
                                      <p:to>
                                        <p:strVal val="visible"/>
                                      </p:to>
                                    </p:set>
                                    <p:anim calcmode="lin" valueType="num">
                                      <p:cBhvr>
                                        <p:cTn dur="500" fill="hold" id="7"/>
                                        <p:tgtEl>
                                          <p:spTgt spid="1050088"/>
                                        </p:tgtEl>
                                        <p:attrNameLst>
                                          <p:attrName>ppt_x</p:attrName>
                                        </p:attrNameLst>
                                      </p:cBhvr>
                                      <p:tavLst>
                                        <p:tav tm="0">
                                          <p:val>
                                            <p:strVal val="#ppt_x-#ppt_w/2"/>
                                          </p:val>
                                        </p:tav>
                                        <p:tav tm="100000">
                                          <p:val>
                                            <p:strVal val="#ppt_x"/>
                                          </p:val>
                                        </p:tav>
                                      </p:tavLst>
                                    </p:anim>
                                    <p:anim calcmode="lin" valueType="num">
                                      <p:cBhvr>
                                        <p:cTn dur="500" fill="hold" id="8"/>
                                        <p:tgtEl>
                                          <p:spTgt spid="1050088"/>
                                        </p:tgtEl>
                                        <p:attrNameLst>
                                          <p:attrName>ppt_y</p:attrName>
                                        </p:attrNameLst>
                                      </p:cBhvr>
                                      <p:tavLst>
                                        <p:tav tm="0">
                                          <p:val>
                                            <p:strVal val="#ppt_y"/>
                                          </p:val>
                                        </p:tav>
                                        <p:tav tm="100000">
                                          <p:val>
                                            <p:strVal val="#ppt_y"/>
                                          </p:val>
                                        </p:tav>
                                      </p:tavLst>
                                    </p:anim>
                                    <p:anim calcmode="lin" valueType="num">
                                      <p:cBhvr>
                                        <p:cTn dur="500" fill="hold" id="9"/>
                                        <p:tgtEl>
                                          <p:spTgt spid="1050088"/>
                                        </p:tgtEl>
                                        <p:attrNameLst>
                                          <p:attrName>ppt_w</p:attrName>
                                        </p:attrNameLst>
                                      </p:cBhvr>
                                      <p:tavLst>
                                        <p:tav tm="0">
                                          <p:val>
                                            <p:fltVal val="0.0"/>
                                          </p:val>
                                        </p:tav>
                                        <p:tav tm="100000">
                                          <p:val>
                                            <p:strVal val="#ppt_w"/>
                                          </p:val>
                                        </p:tav>
                                      </p:tavLst>
                                    </p:anim>
                                    <p:anim calcmode="lin" valueType="num">
                                      <p:cBhvr>
                                        <p:cTn dur="500" fill="hold" id="10"/>
                                        <p:tgtEl>
                                          <p:spTgt spid="1050088"/>
                                        </p:tgtEl>
                                        <p:attrNameLst>
                                          <p:attrName>ppt_h</p:attrName>
                                        </p:attrNameLst>
                                      </p:cBhvr>
                                      <p:tavLst>
                                        <p:tav tm="0">
                                          <p:val>
                                            <p:strVal val="#ppt_h"/>
                                          </p:val>
                                        </p:tav>
                                        <p:tav tm="100000">
                                          <p:val>
                                            <p:strVal val="#ppt_h"/>
                                          </p:val>
                                        </p:tav>
                                      </p:tavLst>
                                    </p:anim>
                                  </p:childTnLst>
                                </p:cTn>
                              </p:par>
                            </p:childTnLst>
                          </p:cTn>
                        </p:par>
                        <p:par>
                          <p:cTn fill="hold" id="11" nodeType="afterGroup">
                            <p:stCondLst>
                              <p:cond delay="500"/>
                            </p:stCondLst>
                            <p:childTnLst>
                              <p:par>
                                <p:cTn fill="hold" grpId="0" id="12" nodeType="afterEffect" presetClass="entr" presetID="17" presetSubtype="8">
                                  <p:stCondLst>
                                    <p:cond delay="0"/>
                                  </p:stCondLst>
                                  <p:childTnLst>
                                    <p:set>
                                      <p:cBhvr>
                                        <p:cTn dur="1" fill="hold" id="13">
                                          <p:stCondLst>
                                            <p:cond delay="0"/>
                                          </p:stCondLst>
                                        </p:cTn>
                                        <p:tgtEl>
                                          <p:spTgt spid="1050089"/>
                                        </p:tgtEl>
                                        <p:attrNameLst>
                                          <p:attrName>style.visibility</p:attrName>
                                        </p:attrNameLst>
                                      </p:cBhvr>
                                      <p:to>
                                        <p:strVal val="visible"/>
                                      </p:to>
                                    </p:set>
                                    <p:anim calcmode="lin" valueType="num">
                                      <p:cBhvr>
                                        <p:cTn dur="500" fill="hold" id="14"/>
                                        <p:tgtEl>
                                          <p:spTgt spid="1050089"/>
                                        </p:tgtEl>
                                        <p:attrNameLst>
                                          <p:attrName>ppt_x</p:attrName>
                                        </p:attrNameLst>
                                      </p:cBhvr>
                                      <p:tavLst>
                                        <p:tav tm="0">
                                          <p:val>
                                            <p:strVal val="#ppt_x-#ppt_w/2"/>
                                          </p:val>
                                        </p:tav>
                                        <p:tav tm="100000">
                                          <p:val>
                                            <p:strVal val="#ppt_x"/>
                                          </p:val>
                                        </p:tav>
                                      </p:tavLst>
                                    </p:anim>
                                    <p:anim calcmode="lin" valueType="num">
                                      <p:cBhvr>
                                        <p:cTn dur="500" fill="hold" id="15"/>
                                        <p:tgtEl>
                                          <p:spTgt spid="1050089"/>
                                        </p:tgtEl>
                                        <p:attrNameLst>
                                          <p:attrName>ppt_y</p:attrName>
                                        </p:attrNameLst>
                                      </p:cBhvr>
                                      <p:tavLst>
                                        <p:tav tm="0">
                                          <p:val>
                                            <p:strVal val="#ppt_y"/>
                                          </p:val>
                                        </p:tav>
                                        <p:tav tm="100000">
                                          <p:val>
                                            <p:strVal val="#ppt_y"/>
                                          </p:val>
                                        </p:tav>
                                      </p:tavLst>
                                    </p:anim>
                                    <p:anim calcmode="lin" valueType="num">
                                      <p:cBhvr>
                                        <p:cTn dur="500" fill="hold" id="16"/>
                                        <p:tgtEl>
                                          <p:spTgt spid="1050089"/>
                                        </p:tgtEl>
                                        <p:attrNameLst>
                                          <p:attrName>ppt_w</p:attrName>
                                        </p:attrNameLst>
                                      </p:cBhvr>
                                      <p:tavLst>
                                        <p:tav tm="0">
                                          <p:val>
                                            <p:fltVal val="0.0"/>
                                          </p:val>
                                        </p:tav>
                                        <p:tav tm="100000">
                                          <p:val>
                                            <p:strVal val="#ppt_w"/>
                                          </p:val>
                                        </p:tav>
                                      </p:tavLst>
                                    </p:anim>
                                    <p:anim calcmode="lin" valueType="num">
                                      <p:cBhvr>
                                        <p:cTn dur="500" fill="hold" id="17"/>
                                        <p:tgtEl>
                                          <p:spTgt spid="1050089"/>
                                        </p:tgtEl>
                                        <p:attrNameLst>
                                          <p:attrName>ppt_h</p:attrName>
                                        </p:attrNameLst>
                                      </p:cBhvr>
                                      <p:tavLst>
                                        <p:tav tm="0">
                                          <p:val>
                                            <p:strVal val="#ppt_h"/>
                                          </p:val>
                                        </p:tav>
                                        <p:tav tm="100000">
                                          <p:val>
                                            <p:strVal val="#ppt_h"/>
                                          </p:val>
                                        </p:tav>
                                      </p:tavLst>
                                    </p:anim>
                                  </p:childTnLst>
                                </p:cTn>
                              </p:par>
                            </p:childTnLst>
                          </p:cTn>
                        </p:par>
                        <p:par>
                          <p:cTn fill="hold" id="18" nodeType="afterGroup">
                            <p:stCondLst>
                              <p:cond delay="1000"/>
                            </p:stCondLst>
                            <p:childTnLst>
                              <p:par>
                                <p:cTn fill="hold" grpId="0" id="19" nodeType="afterEffect" presetClass="entr" presetID="17" presetSubtype="8">
                                  <p:stCondLst>
                                    <p:cond delay="0"/>
                                  </p:stCondLst>
                                  <p:childTnLst>
                                    <p:set>
                                      <p:cBhvr>
                                        <p:cTn dur="1" fill="hold" id="20">
                                          <p:stCondLst>
                                            <p:cond delay="0"/>
                                          </p:stCondLst>
                                        </p:cTn>
                                        <p:tgtEl>
                                          <p:spTgt spid="1050090"/>
                                        </p:tgtEl>
                                        <p:attrNameLst>
                                          <p:attrName>style.visibility</p:attrName>
                                        </p:attrNameLst>
                                      </p:cBhvr>
                                      <p:to>
                                        <p:strVal val="visible"/>
                                      </p:to>
                                    </p:set>
                                    <p:anim calcmode="lin" valueType="num">
                                      <p:cBhvr>
                                        <p:cTn dur="500" fill="hold" id="21"/>
                                        <p:tgtEl>
                                          <p:spTgt spid="1050090"/>
                                        </p:tgtEl>
                                        <p:attrNameLst>
                                          <p:attrName>ppt_x</p:attrName>
                                        </p:attrNameLst>
                                      </p:cBhvr>
                                      <p:tavLst>
                                        <p:tav tm="0">
                                          <p:val>
                                            <p:strVal val="#ppt_x-#ppt_w/2"/>
                                          </p:val>
                                        </p:tav>
                                        <p:tav tm="100000">
                                          <p:val>
                                            <p:strVal val="#ppt_x"/>
                                          </p:val>
                                        </p:tav>
                                      </p:tavLst>
                                    </p:anim>
                                    <p:anim calcmode="lin" valueType="num">
                                      <p:cBhvr>
                                        <p:cTn dur="500" fill="hold" id="22"/>
                                        <p:tgtEl>
                                          <p:spTgt spid="1050090"/>
                                        </p:tgtEl>
                                        <p:attrNameLst>
                                          <p:attrName>ppt_y</p:attrName>
                                        </p:attrNameLst>
                                      </p:cBhvr>
                                      <p:tavLst>
                                        <p:tav tm="0">
                                          <p:val>
                                            <p:strVal val="#ppt_y"/>
                                          </p:val>
                                        </p:tav>
                                        <p:tav tm="100000">
                                          <p:val>
                                            <p:strVal val="#ppt_y"/>
                                          </p:val>
                                        </p:tav>
                                      </p:tavLst>
                                    </p:anim>
                                    <p:anim calcmode="lin" valueType="num">
                                      <p:cBhvr>
                                        <p:cTn dur="500" fill="hold" id="23"/>
                                        <p:tgtEl>
                                          <p:spTgt spid="1050090"/>
                                        </p:tgtEl>
                                        <p:attrNameLst>
                                          <p:attrName>ppt_w</p:attrName>
                                        </p:attrNameLst>
                                      </p:cBhvr>
                                      <p:tavLst>
                                        <p:tav tm="0">
                                          <p:val>
                                            <p:fltVal val="0.0"/>
                                          </p:val>
                                        </p:tav>
                                        <p:tav tm="100000">
                                          <p:val>
                                            <p:strVal val="#ppt_w"/>
                                          </p:val>
                                        </p:tav>
                                      </p:tavLst>
                                    </p:anim>
                                    <p:anim calcmode="lin" valueType="num">
                                      <p:cBhvr>
                                        <p:cTn dur="500" fill="hold" id="24"/>
                                        <p:tgtEl>
                                          <p:spTgt spid="1050090"/>
                                        </p:tgtEl>
                                        <p:attrNameLst>
                                          <p:attrName>ppt_h</p:attrName>
                                        </p:attrNameLst>
                                      </p:cBhvr>
                                      <p:tavLst>
                                        <p:tav tm="0">
                                          <p:val>
                                            <p:strVal val="#ppt_h"/>
                                          </p:val>
                                        </p:tav>
                                        <p:tav tm="100000">
                                          <p:val>
                                            <p:strVal val="#ppt_h"/>
                                          </p:val>
                                        </p:tav>
                                      </p:tavLst>
                                    </p:anim>
                                  </p:childTnLst>
                                </p:cTn>
                              </p:par>
                            </p:childTnLst>
                          </p:cTn>
                        </p:par>
                        <p:par>
                          <p:cTn fill="hold" id="25" nodeType="afterGroup">
                            <p:stCondLst>
                              <p:cond delay="1500"/>
                            </p:stCondLst>
                            <p:childTnLst>
                              <p:par>
                                <p:cTn fill="hold" grpId="0" id="26" nodeType="afterEffect" presetClass="entr" presetID="17" presetSubtype="8">
                                  <p:stCondLst>
                                    <p:cond delay="0"/>
                                  </p:stCondLst>
                                  <p:childTnLst>
                                    <p:set>
                                      <p:cBhvr>
                                        <p:cTn dur="1" fill="hold" id="27">
                                          <p:stCondLst>
                                            <p:cond delay="0"/>
                                          </p:stCondLst>
                                        </p:cTn>
                                        <p:tgtEl>
                                          <p:spTgt spid="1050091"/>
                                        </p:tgtEl>
                                        <p:attrNameLst>
                                          <p:attrName>style.visibility</p:attrName>
                                        </p:attrNameLst>
                                      </p:cBhvr>
                                      <p:to>
                                        <p:strVal val="visible"/>
                                      </p:to>
                                    </p:set>
                                    <p:anim calcmode="lin" valueType="num">
                                      <p:cBhvr>
                                        <p:cTn dur="500" fill="hold" id="28"/>
                                        <p:tgtEl>
                                          <p:spTgt spid="1050091"/>
                                        </p:tgtEl>
                                        <p:attrNameLst>
                                          <p:attrName>ppt_x</p:attrName>
                                        </p:attrNameLst>
                                      </p:cBhvr>
                                      <p:tavLst>
                                        <p:tav tm="0">
                                          <p:val>
                                            <p:strVal val="#ppt_x-#ppt_w/2"/>
                                          </p:val>
                                        </p:tav>
                                        <p:tav tm="100000">
                                          <p:val>
                                            <p:strVal val="#ppt_x"/>
                                          </p:val>
                                        </p:tav>
                                      </p:tavLst>
                                    </p:anim>
                                    <p:anim calcmode="lin" valueType="num">
                                      <p:cBhvr>
                                        <p:cTn dur="500" fill="hold" id="29"/>
                                        <p:tgtEl>
                                          <p:spTgt spid="1050091"/>
                                        </p:tgtEl>
                                        <p:attrNameLst>
                                          <p:attrName>ppt_y</p:attrName>
                                        </p:attrNameLst>
                                      </p:cBhvr>
                                      <p:tavLst>
                                        <p:tav tm="0">
                                          <p:val>
                                            <p:strVal val="#ppt_y"/>
                                          </p:val>
                                        </p:tav>
                                        <p:tav tm="100000">
                                          <p:val>
                                            <p:strVal val="#ppt_y"/>
                                          </p:val>
                                        </p:tav>
                                      </p:tavLst>
                                    </p:anim>
                                    <p:anim calcmode="lin" valueType="num">
                                      <p:cBhvr>
                                        <p:cTn dur="500" fill="hold" id="30"/>
                                        <p:tgtEl>
                                          <p:spTgt spid="1050091"/>
                                        </p:tgtEl>
                                        <p:attrNameLst>
                                          <p:attrName>ppt_w</p:attrName>
                                        </p:attrNameLst>
                                      </p:cBhvr>
                                      <p:tavLst>
                                        <p:tav tm="0">
                                          <p:val>
                                            <p:fltVal val="0.0"/>
                                          </p:val>
                                        </p:tav>
                                        <p:tav tm="100000">
                                          <p:val>
                                            <p:strVal val="#ppt_w"/>
                                          </p:val>
                                        </p:tav>
                                      </p:tavLst>
                                    </p:anim>
                                    <p:anim calcmode="lin" valueType="num">
                                      <p:cBhvr>
                                        <p:cTn dur="500" fill="hold" id="31"/>
                                        <p:tgtEl>
                                          <p:spTgt spid="10500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88" grpId="0" uiExpand="0" build="whole"/>
      <p:bldP spid="1050089" grpId="0" uiExpand="0" build="whole"/>
      <p:bldP spid="1050090" grpId="0" uiExpand="0" build="whole"/>
      <p:bldP spid="1050091" grpId="0" uiExpand="0" build="whole"/>
    </p:bldLst>
  </p:timing>
</p:sld>
</file>

<file path=ppt/slides/slide72.xml><?xml version="1.0" encoding="utf-8"?>
<p:sld xmlns:a="http://schemas.openxmlformats.org/drawingml/2006/main" xmlns:r="http://schemas.openxmlformats.org/officeDocument/2006/relationships" xmlns:p="http://schemas.openxmlformats.org/presentationml/2006/main" show="1" showMasterSp="1">
  <p:cSld>
    <p:spTree>
      <p:nvGrpSpPr>
        <p:cNvPr id="208" name=""/>
        <p:cNvGrpSpPr/>
        <p:nvPr/>
      </p:nvGrpSpPr>
      <p:grpSpPr>
        <a:xfrm rot="0">
          <a:off x="0" y="0"/>
          <a:ext cx="0" cy="0"/>
          <a:chOff x="0" y="0"/>
          <a:chExt cx="0" cy="0"/>
        </a:xfrm>
      </p:grpSpPr>
      <p:sp>
        <p:nvSpPr>
          <p:cNvPr id="1050095" name="Text Box 2"/>
          <p:cNvSpPr txBox="1"/>
          <p:nvPr/>
        </p:nvSpPr>
        <p:spPr>
          <a:xfrm rot="0">
            <a:off x="914400" y="977900"/>
            <a:ext cx="3200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(3)</a:t>
            </a:r>
            <a:r>
              <a:rPr altLang="en-US" b="1" sz="2400" lang="zh-CN">
                <a:solidFill>
                  <a:srgbClr val="0033CC"/>
                </a:solidFill>
                <a:latin typeface="Times New Roman" pitchFamily="18" charset="0"/>
              </a:rPr>
              <a:t>输出布线区</a:t>
            </a:r>
            <a:r>
              <a:rPr altLang="zh-CN" b="1" sz="2400" lang="en-US">
                <a:solidFill>
                  <a:srgbClr val="0033CC"/>
                </a:solidFill>
                <a:latin typeface="Times New Roman" pitchFamily="18" charset="0"/>
              </a:rPr>
              <a:t>ORP</a:t>
            </a:r>
          </a:p>
        </p:txBody>
      </p:sp>
      <p:sp>
        <p:nvSpPr>
          <p:cNvPr id="1050096" name="Text Box 3"/>
          <p:cNvSpPr txBox="1"/>
          <p:nvPr/>
        </p:nvSpPr>
        <p:spPr>
          <a:xfrm rot="0">
            <a:off x="381000" y="1587500"/>
            <a:ext cx="8583612" cy="3743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输出布线区</a:t>
            </a:r>
            <a:r>
              <a:rPr altLang="zh-CN" sz="2400" lang="en-US">
                <a:latin typeface="Times New Roman" pitchFamily="18" charset="0"/>
              </a:rPr>
              <a:t>ORP</a:t>
            </a:r>
            <a:r>
              <a:rPr altLang="en-US" sz="2400" lang="zh-CN">
                <a:latin typeface="Times New Roman" pitchFamily="18" charset="0"/>
              </a:rPr>
              <a:t>是介于</a:t>
            </a:r>
            <a:r>
              <a:rPr altLang="zh-CN" sz="2400" lang="en-US">
                <a:latin typeface="Times New Roman" pitchFamily="18" charset="0"/>
              </a:rPr>
              <a:t>GLB</a:t>
            </a:r>
            <a:r>
              <a:rPr altLang="en-US" sz="2400" lang="zh-CN">
                <a:latin typeface="Times New Roman" pitchFamily="18" charset="0"/>
              </a:rPr>
              <a:t>和输入输出单元</a:t>
            </a:r>
            <a:r>
              <a:rPr altLang="zh-CN" sz="2400" lang="en-US">
                <a:latin typeface="Times New Roman" pitchFamily="18" charset="0"/>
              </a:rPr>
              <a:t>IOC</a:t>
            </a:r>
            <a:r>
              <a:rPr altLang="en-US" sz="2400" lang="zh-CN">
                <a:latin typeface="Times New Roman" pitchFamily="18" charset="0"/>
              </a:rPr>
              <a:t>之间的可编程互连阵列。</a:t>
            </a:r>
          </a:p>
          <a:p>
            <a:pPr algn="just" eaLnBrk="1" hangingPunct="1" indent="0" lvl="0" marL="0">
              <a:spcBef>
                <a:spcPct val="0"/>
              </a:spcBef>
              <a:buFontTx/>
              <a:buNone/>
            </a:pPr>
            <a:r>
              <a:rPr altLang="en-US" sz="2400" lang="zh-CN">
                <a:latin typeface="Times New Roman" pitchFamily="18" charset="0"/>
              </a:rPr>
              <a:t>　　阵列的输入是</a:t>
            </a:r>
            <a:r>
              <a:rPr altLang="zh-CN" sz="2400" lang="en-US">
                <a:latin typeface="Times New Roman" pitchFamily="18" charset="0"/>
              </a:rPr>
              <a:t>8</a:t>
            </a:r>
            <a:r>
              <a:rPr altLang="en-US" sz="2400" lang="zh-CN">
                <a:latin typeface="Times New Roman" pitchFamily="18" charset="0"/>
              </a:rPr>
              <a:t>个</a:t>
            </a:r>
            <a:r>
              <a:rPr altLang="zh-CN" sz="2400" lang="en-US">
                <a:latin typeface="Times New Roman" pitchFamily="18" charset="0"/>
              </a:rPr>
              <a:t>GLB</a:t>
            </a:r>
            <a:r>
              <a:rPr altLang="en-US" sz="2400" lang="zh-CN">
                <a:latin typeface="Times New Roman" pitchFamily="18" charset="0"/>
              </a:rPr>
              <a:t>的</a:t>
            </a:r>
            <a:r>
              <a:rPr altLang="zh-CN" sz="2400" lang="en-US">
                <a:latin typeface="Times New Roman" pitchFamily="18" charset="0"/>
              </a:rPr>
              <a:t>32</a:t>
            </a:r>
            <a:r>
              <a:rPr altLang="en-US" sz="2400" lang="zh-CN">
                <a:latin typeface="Times New Roman" pitchFamily="18" charset="0"/>
              </a:rPr>
              <a:t>个输出端，阵列有</a:t>
            </a:r>
            <a:r>
              <a:rPr altLang="zh-CN" sz="2400" lang="en-US">
                <a:latin typeface="Times New Roman" pitchFamily="18" charset="0"/>
              </a:rPr>
              <a:t>16</a:t>
            </a:r>
            <a:r>
              <a:rPr altLang="en-US" sz="2400" lang="zh-CN">
                <a:latin typeface="Times New Roman" pitchFamily="18" charset="0"/>
              </a:rPr>
              <a:t>个输出端，</a:t>
            </a:r>
          </a:p>
          <a:p>
            <a:pPr algn="just" eaLnBrk="1" hangingPunct="1" indent="0" lvl="0" marL="0">
              <a:spcBef>
                <a:spcPct val="0"/>
              </a:spcBef>
              <a:buFontTx/>
              <a:buNone/>
            </a:pPr>
            <a:r>
              <a:rPr altLang="en-US" sz="2400" lang="zh-CN">
                <a:latin typeface="Times New Roman" pitchFamily="18" charset="0"/>
              </a:rPr>
              <a:t>分别与该侧的</a:t>
            </a:r>
            <a:r>
              <a:rPr altLang="zh-CN" sz="2400" lang="en-US">
                <a:latin typeface="Times New Roman" pitchFamily="18" charset="0"/>
              </a:rPr>
              <a:t>16</a:t>
            </a:r>
            <a:r>
              <a:rPr altLang="en-US" sz="2400" lang="zh-CN">
                <a:latin typeface="Times New Roman" pitchFamily="18" charset="0"/>
              </a:rPr>
              <a:t>个</a:t>
            </a:r>
            <a:r>
              <a:rPr altLang="zh-CN" sz="2400" lang="en-US">
                <a:latin typeface="Times New Roman" pitchFamily="18" charset="0"/>
              </a:rPr>
              <a:t>IOC</a:t>
            </a:r>
            <a:r>
              <a:rPr altLang="en-US" sz="2400" lang="zh-CN">
                <a:latin typeface="Times New Roman" pitchFamily="18" charset="0"/>
              </a:rPr>
              <a:t>相连。通过对</a:t>
            </a:r>
            <a:r>
              <a:rPr altLang="zh-CN" sz="2400" lang="en-US">
                <a:latin typeface="Times New Roman" pitchFamily="18" charset="0"/>
              </a:rPr>
              <a:t>ORP</a:t>
            </a:r>
            <a:r>
              <a:rPr altLang="en-US" sz="2400" lang="zh-CN">
                <a:latin typeface="Times New Roman" pitchFamily="18" charset="0"/>
              </a:rPr>
              <a:t>编程</a:t>
            </a:r>
            <a:r>
              <a:rPr altLang="zh-CN" sz="2400" lang="en-US">
                <a:latin typeface="Times New Roman" pitchFamily="18" charset="0"/>
              </a:rPr>
              <a:t>,</a:t>
            </a:r>
            <a:r>
              <a:rPr altLang="en-US" sz="2400" lang="zh-CN">
                <a:latin typeface="Times New Roman" pitchFamily="18" charset="0"/>
              </a:rPr>
              <a:t>可以将任何一个</a:t>
            </a:r>
          </a:p>
          <a:p>
            <a:pPr algn="just" eaLnBrk="1" hangingPunct="1" indent="0" lvl="0" marL="0">
              <a:spcBef>
                <a:spcPct val="0"/>
              </a:spcBef>
              <a:buFontTx/>
              <a:buNone/>
            </a:pPr>
            <a:r>
              <a:rPr altLang="zh-CN" sz="2400" lang="en-US">
                <a:latin typeface="Times New Roman" pitchFamily="18" charset="0"/>
              </a:rPr>
              <a:t>GLB</a:t>
            </a:r>
            <a:r>
              <a:rPr altLang="en-US" sz="2400" lang="zh-CN">
                <a:latin typeface="Times New Roman" pitchFamily="18" charset="0"/>
              </a:rPr>
              <a:t>的输出灵活地送到</a:t>
            </a:r>
            <a:r>
              <a:rPr altLang="zh-CN" sz="2400" lang="en-US">
                <a:latin typeface="Times New Roman" pitchFamily="18" charset="0"/>
              </a:rPr>
              <a:t>16</a:t>
            </a:r>
            <a:r>
              <a:rPr altLang="en-US" sz="2400" lang="zh-CN">
                <a:latin typeface="Times New Roman" pitchFamily="18" charset="0"/>
              </a:rPr>
              <a:t>个</a:t>
            </a:r>
            <a:r>
              <a:rPr altLang="zh-CN" sz="2400" lang="en-US">
                <a:latin typeface="Times New Roman" pitchFamily="18" charset="0"/>
              </a:rPr>
              <a:t>IOC</a:t>
            </a:r>
            <a:r>
              <a:rPr altLang="en-US" sz="2400" lang="zh-CN">
                <a:latin typeface="Times New Roman" pitchFamily="18" charset="0"/>
              </a:rPr>
              <a:t>中的任何一个</a:t>
            </a:r>
            <a:r>
              <a:rPr altLang="zh-CN" sz="2400" lang="en-US">
                <a:latin typeface="Times New Roman" pitchFamily="18" charset="0"/>
              </a:rPr>
              <a:t>(</a:t>
            </a:r>
            <a:r>
              <a:rPr altLang="en-US" sz="2400" lang="zh-CN">
                <a:latin typeface="Times New Roman" pitchFamily="18" charset="0"/>
              </a:rPr>
              <a:t>每个</a:t>
            </a:r>
            <a:r>
              <a:rPr altLang="zh-CN" sz="2400" lang="en-US">
                <a:latin typeface="Times New Roman" pitchFamily="18" charset="0"/>
              </a:rPr>
              <a:t>GLB</a:t>
            </a:r>
            <a:r>
              <a:rPr altLang="en-US" sz="2400" lang="zh-CN">
                <a:latin typeface="Times New Roman" pitchFamily="18" charset="0"/>
              </a:rPr>
              <a:t>有</a:t>
            </a:r>
            <a:r>
              <a:rPr altLang="zh-CN" sz="2400" lang="en-US">
                <a:latin typeface="Times New Roman" pitchFamily="18" charset="0"/>
              </a:rPr>
              <a:t>4</a:t>
            </a:r>
            <a:r>
              <a:rPr altLang="en-US" sz="2400" lang="zh-CN">
                <a:latin typeface="Times New Roman" pitchFamily="18" charset="0"/>
              </a:rPr>
              <a:t>个输</a:t>
            </a:r>
          </a:p>
          <a:p>
            <a:pPr algn="just" eaLnBrk="1" hangingPunct="1" indent="0" lvl="0" marL="0">
              <a:spcBef>
                <a:spcPct val="0"/>
              </a:spcBef>
              <a:buFontTx/>
              <a:buNone/>
            </a:pPr>
            <a:r>
              <a:rPr altLang="en-US" sz="2400" lang="zh-CN">
                <a:latin typeface="Times New Roman" pitchFamily="18" charset="0"/>
              </a:rPr>
              <a:t>出，每个输出通往</a:t>
            </a:r>
            <a:r>
              <a:rPr altLang="zh-CN" sz="2400" lang="en-US">
                <a:latin typeface="Times New Roman" pitchFamily="18" charset="0"/>
              </a:rPr>
              <a:t>4</a:t>
            </a:r>
            <a:r>
              <a:rPr altLang="en-US" sz="2400" lang="zh-CN">
                <a:latin typeface="Times New Roman" pitchFamily="18" charset="0"/>
              </a:rPr>
              <a:t>个</a:t>
            </a:r>
            <a:r>
              <a:rPr altLang="zh-CN" sz="2400" lang="en-US">
                <a:latin typeface="Times New Roman" pitchFamily="18" charset="0"/>
              </a:rPr>
              <a:t>IOC</a:t>
            </a:r>
            <a:r>
              <a:rPr altLang="en-US" sz="2400" lang="zh-CN">
                <a:latin typeface="Times New Roman" pitchFamily="18" charset="0"/>
              </a:rPr>
              <a:t>中的一个</a:t>
            </a:r>
            <a:r>
              <a:rPr altLang="zh-CN" sz="2400" lang="en-US">
                <a:latin typeface="Times New Roman" pitchFamily="18" charset="0"/>
              </a:rPr>
              <a:t>)</a:t>
            </a:r>
            <a:r>
              <a:rPr altLang="en-US" sz="2400" lang="zh-CN">
                <a:latin typeface="Times New Roman" pitchFamily="18" charset="0"/>
              </a:rPr>
              <a:t>。</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en-US" b="1" sz="2400" lang="zh-CN">
                <a:solidFill>
                  <a:srgbClr val="0033CC"/>
                </a:solidFill>
                <a:latin typeface="Times New Roman" pitchFamily="18" charset="0"/>
              </a:rPr>
              <a:t>特点：</a:t>
            </a:r>
            <a:r>
              <a:rPr altLang="zh-CN" sz="2400" lang="en-US">
                <a:solidFill>
                  <a:schemeClr val="lt2"/>
                </a:solidFill>
                <a:latin typeface="Times New Roman" pitchFamily="18" charset="0"/>
              </a:rPr>
              <a:t>GLB</a:t>
            </a:r>
            <a:r>
              <a:rPr altLang="en-US" sz="2400" lang="zh-CN">
                <a:solidFill>
                  <a:schemeClr val="lt2"/>
                </a:solidFill>
                <a:latin typeface="Times New Roman" pitchFamily="18" charset="0"/>
              </a:rPr>
              <a:t>与</a:t>
            </a:r>
            <a:r>
              <a:rPr altLang="zh-CN" sz="2400" lang="en-US">
                <a:solidFill>
                  <a:schemeClr val="lt2"/>
                </a:solidFill>
                <a:latin typeface="Times New Roman" pitchFamily="18" charset="0"/>
              </a:rPr>
              <a:t>IOC</a:t>
            </a:r>
            <a:r>
              <a:rPr altLang="en-US" sz="2400" lang="zh-CN">
                <a:solidFill>
                  <a:schemeClr val="lt2"/>
                </a:solidFill>
                <a:latin typeface="Times New Roman" pitchFamily="18" charset="0"/>
              </a:rPr>
              <a:t>之间没有一一对应的关系，可将对</a:t>
            </a:r>
            <a:r>
              <a:rPr altLang="zh-CN" sz="2400" lang="en-US">
                <a:solidFill>
                  <a:schemeClr val="lt2"/>
                </a:solidFill>
                <a:latin typeface="Times New Roman" pitchFamily="18" charset="0"/>
              </a:rPr>
              <a:t>GLB</a:t>
            </a:r>
            <a:r>
              <a:rPr altLang="en-US" sz="2400" lang="zh-CN">
                <a:solidFill>
                  <a:schemeClr val="lt2"/>
                </a:solidFill>
                <a:latin typeface="Times New Roman" pitchFamily="18" charset="0"/>
              </a:rPr>
              <a:t>的编程和对外部引脚的连接分开进行</a:t>
            </a:r>
            <a:r>
              <a:rPr altLang="zh-CN" sz="2400" lang="en-US">
                <a:solidFill>
                  <a:schemeClr val="lt2"/>
                </a:solidFill>
                <a:latin typeface="Times New Roman" pitchFamily="18" charset="0"/>
              </a:rPr>
              <a:t>,</a:t>
            </a:r>
            <a:r>
              <a:rPr altLang="en-US" sz="2400" lang="zh-CN">
                <a:solidFill>
                  <a:schemeClr val="lt2"/>
                </a:solidFill>
                <a:latin typeface="Times New Roman" pitchFamily="18" charset="0"/>
              </a:rPr>
              <a:t>从而可以在不改变外部引</a:t>
            </a:r>
          </a:p>
          <a:p>
            <a:pPr algn="just" eaLnBrk="1" hangingPunct="1" indent="0" lvl="0" marL="0">
              <a:spcBef>
                <a:spcPct val="0"/>
              </a:spcBef>
              <a:buFontTx/>
              <a:buNone/>
            </a:pPr>
            <a:r>
              <a:rPr altLang="en-US" sz="2400" lang="zh-CN">
                <a:solidFill>
                  <a:schemeClr val="lt2"/>
                </a:solidFill>
                <a:latin typeface="Times New Roman" pitchFamily="18" charset="0"/>
              </a:rPr>
              <a:t>脚排列的情况下，修改芯片内部的逻辑设计。</a:t>
            </a:r>
          </a:p>
        </p:txBody>
      </p:sp>
      <p:sp>
        <p:nvSpPr>
          <p:cNvPr id="1050097" name="Text Box 4"/>
          <p:cNvSpPr txBox="1"/>
          <p:nvPr/>
        </p:nvSpPr>
        <p:spPr>
          <a:xfrm rot="0">
            <a:off x="373062" y="5265737"/>
            <a:ext cx="8474075"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为了减少传输延迟，提高工作速度，每个</a:t>
            </a:r>
            <a:r>
              <a:rPr altLang="zh-CN" sz="2400" lang="en-US">
                <a:latin typeface="Times New Roman" pitchFamily="18" charset="0"/>
              </a:rPr>
              <a:t>GLB</a:t>
            </a:r>
            <a:r>
              <a:rPr altLang="en-US" sz="2400" lang="zh-CN">
                <a:latin typeface="Times New Roman" pitchFamily="18" charset="0"/>
              </a:rPr>
              <a:t>的</a:t>
            </a:r>
            <a:r>
              <a:rPr altLang="zh-CN" sz="2400" lang="en-US">
                <a:latin typeface="Times New Roman" pitchFamily="18" charset="0"/>
              </a:rPr>
              <a:t>4</a:t>
            </a:r>
            <a:r>
              <a:rPr altLang="en-US" sz="2400" lang="zh-CN">
                <a:latin typeface="Times New Roman" pitchFamily="18" charset="0"/>
              </a:rPr>
              <a:t>个输出中有两个输出可以跨过</a:t>
            </a:r>
            <a:r>
              <a:rPr altLang="zh-CN" sz="2400" lang="en-US">
                <a:latin typeface="Times New Roman" pitchFamily="18" charset="0"/>
              </a:rPr>
              <a:t>ORP</a:t>
            </a:r>
            <a:r>
              <a:rPr altLang="en-US" sz="2400" lang="zh-CN">
                <a:latin typeface="Times New Roman" pitchFamily="18" charset="0"/>
              </a:rPr>
              <a:t>直接通向固定的</a:t>
            </a:r>
            <a:r>
              <a:rPr altLang="zh-CN" sz="2400" lang="en-US">
                <a:latin typeface="Times New Roman" pitchFamily="18" charset="0"/>
              </a:rPr>
              <a:t>IOC</a:t>
            </a:r>
            <a:r>
              <a:rPr altLang="en-US" sz="2400" lang="zh-CN">
                <a:latin typeface="Times New Roman" pitchFamily="18" charset="0"/>
              </a:rPr>
              <a:t>，这种方式称为旁路连接。</a:t>
            </a:r>
          </a:p>
        </p:txBody>
      </p:sp>
      <p:sp>
        <p:nvSpPr>
          <p:cNvPr id="105009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09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72</a:t>
            </a:fld>
            <a:endParaRPr altLang="en-US" sz="1400" lang="zh-CN">
              <a:solidFill>
                <a:srgbClr val="656565"/>
              </a:solidFill>
            </a:endParaRPr>
          </a:p>
        </p:txBody>
      </p:sp>
      <p:sp>
        <p:nvSpPr>
          <p:cNvPr id="105010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32">
                                  <p:stCondLst>
                                    <p:cond delay="0"/>
                                  </p:stCondLst>
                                  <p:childTnLst>
                                    <p:set>
                                      <p:cBhvr>
                                        <p:cTn dur="1" fill="hold" id="6">
                                          <p:stCondLst>
                                            <p:cond delay="0"/>
                                          </p:stCondLst>
                                        </p:cTn>
                                        <p:tgtEl>
                                          <p:spTgt spid="1050096"/>
                                        </p:tgtEl>
                                        <p:attrNameLst>
                                          <p:attrName>style.visibility</p:attrName>
                                        </p:attrNameLst>
                                      </p:cBhvr>
                                      <p:to>
                                        <p:strVal val="visible"/>
                                      </p:to>
                                    </p:set>
                                    <p:animEffect transition="in" filter="box(out)">
                                      <p:cBhvr>
                                        <p:cTn dur="500" id="7"/>
                                        <p:tgtEl>
                                          <p:spTgt spid="1050096"/>
                                        </p:tgtEl>
                                      </p:cBhvr>
                                    </p:animEffect>
                                  </p:childTnLst>
                                </p:cTn>
                              </p:par>
                            </p:childTnLst>
                          </p:cTn>
                        </p:par>
                        <p:par>
                          <p:cTn fill="hold" id="8" nodeType="afterGroup">
                            <p:stCondLst>
                              <p:cond delay="500"/>
                            </p:stCondLst>
                            <p:childTnLst>
                              <p:par>
                                <p:cTn fill="hold" grpId="0" id="9" nodeType="afterEffect" presetClass="entr" presetID="14" presetSubtype="10">
                                  <p:stCondLst>
                                    <p:cond delay="0"/>
                                  </p:stCondLst>
                                  <p:childTnLst>
                                    <p:set>
                                      <p:cBhvr>
                                        <p:cTn dur="1" fill="hold" id="10">
                                          <p:stCondLst>
                                            <p:cond delay="0"/>
                                          </p:stCondLst>
                                        </p:cTn>
                                        <p:tgtEl>
                                          <p:spTgt spid="1050097"/>
                                        </p:tgtEl>
                                        <p:attrNameLst>
                                          <p:attrName>style.visibility</p:attrName>
                                        </p:attrNameLst>
                                      </p:cBhvr>
                                      <p:to>
                                        <p:strVal val="visible"/>
                                      </p:to>
                                    </p:set>
                                    <p:animEffect transition="in" filter="randombar(horizontal)">
                                      <p:cBhvr>
                                        <p:cTn dur="500" id="11"/>
                                        <p:tgtEl>
                                          <p:spTgt spid="1050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96" grpId="0" uiExpand="0" build="whole"/>
      <p:bldP spid="1050097" grpId="0" uiExpand="0" build="whole"/>
    </p:bldLst>
  </p:timing>
</p:sld>
</file>

<file path=ppt/slides/slide73.xml><?xml version="1.0" encoding="utf-8"?>
<p:sld xmlns:a="http://schemas.openxmlformats.org/drawingml/2006/main" xmlns:r="http://schemas.openxmlformats.org/officeDocument/2006/relationships" xmlns:p="http://schemas.openxmlformats.org/presentationml/2006/main" show="1" showMasterSp="1">
  <p:cSld>
    <p:spTree>
      <p:nvGrpSpPr>
        <p:cNvPr id="209" name=""/>
        <p:cNvGrpSpPr/>
        <p:nvPr/>
      </p:nvGrpSpPr>
      <p:grpSpPr>
        <a:xfrm rot="0">
          <a:off x="0" y="0"/>
          <a:ext cx="0" cy="0"/>
          <a:chOff x="0" y="0"/>
          <a:chExt cx="0" cy="0"/>
        </a:xfrm>
      </p:grpSpPr>
      <p:sp>
        <p:nvSpPr>
          <p:cNvPr id="1050101" name="Text Box 2"/>
          <p:cNvSpPr txBox="1"/>
          <p:nvPr/>
        </p:nvSpPr>
        <p:spPr>
          <a:xfrm rot="0">
            <a:off x="990600" y="1046162"/>
            <a:ext cx="3581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CC3300"/>
                </a:solidFill>
                <a:latin typeface="Times New Roman" pitchFamily="18" charset="0"/>
              </a:rPr>
              <a:t>(4)</a:t>
            </a:r>
            <a:r>
              <a:rPr altLang="en-US" b="1" sz="2400" lang="zh-CN">
                <a:solidFill>
                  <a:srgbClr val="CC3300"/>
                </a:solidFill>
                <a:latin typeface="Times New Roman" pitchFamily="18" charset="0"/>
              </a:rPr>
              <a:t>输入输出单元</a:t>
            </a:r>
            <a:r>
              <a:rPr altLang="zh-CN" b="1" sz="2400" lang="en-US">
                <a:solidFill>
                  <a:srgbClr val="CC3300"/>
                </a:solidFill>
                <a:latin typeface="Times New Roman" pitchFamily="18" charset="0"/>
              </a:rPr>
              <a:t>IOC</a:t>
            </a:r>
          </a:p>
        </p:txBody>
      </p:sp>
      <p:sp>
        <p:nvSpPr>
          <p:cNvPr id="1050102" name="Text Box 3"/>
          <p:cNvSpPr txBox="1"/>
          <p:nvPr/>
        </p:nvSpPr>
        <p:spPr>
          <a:xfrm rot="0">
            <a:off x="457200" y="1731962"/>
            <a:ext cx="8397875" cy="1552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输入输出单元</a:t>
            </a:r>
            <a:r>
              <a:rPr altLang="zh-CN" sz="2400" lang="en-US">
                <a:latin typeface="Times New Roman" pitchFamily="18" charset="0"/>
              </a:rPr>
              <a:t>IOC</a:t>
            </a:r>
            <a:r>
              <a:rPr altLang="en-US" sz="2400" lang="zh-CN">
                <a:latin typeface="Times New Roman" pitchFamily="18" charset="0"/>
              </a:rPr>
              <a:t>用于将输入信号、输出信号或输入输</a:t>
            </a:r>
          </a:p>
          <a:p>
            <a:pPr algn="just" eaLnBrk="1" hangingPunct="1" indent="0" lvl="0" marL="0">
              <a:spcBef>
                <a:spcPct val="0"/>
              </a:spcBef>
              <a:buFontTx/>
              <a:buNone/>
            </a:pPr>
            <a:r>
              <a:rPr altLang="en-US" sz="2400" lang="zh-CN">
                <a:latin typeface="Times New Roman" pitchFamily="18" charset="0"/>
              </a:rPr>
              <a:t>出双向信号与具体的</a:t>
            </a:r>
            <a:r>
              <a:rPr altLang="zh-CN" sz="2400" lang="en-US">
                <a:latin typeface="Times New Roman" pitchFamily="18" charset="0"/>
              </a:rPr>
              <a:t>I/O</a:t>
            </a:r>
            <a:r>
              <a:rPr altLang="en-US" sz="2400" lang="zh-CN">
                <a:latin typeface="Times New Roman" pitchFamily="18" charset="0"/>
              </a:rPr>
              <a:t>管脚相连接形成输入、输出、三态</a:t>
            </a:r>
          </a:p>
          <a:p>
            <a:pPr algn="just" eaLnBrk="1" hangingPunct="1" indent="0" lvl="0" marL="0">
              <a:spcBef>
                <a:spcPct val="0"/>
              </a:spcBef>
              <a:buFontTx/>
              <a:buNone/>
            </a:pPr>
            <a:r>
              <a:rPr altLang="en-US" sz="2400" lang="zh-CN">
                <a:latin typeface="Times New Roman" pitchFamily="18" charset="0"/>
              </a:rPr>
              <a:t>输出的双向</a:t>
            </a:r>
            <a:r>
              <a:rPr altLang="zh-CN" sz="2400" lang="en-US">
                <a:latin typeface="Times New Roman" pitchFamily="18" charset="0"/>
              </a:rPr>
              <a:t>I/O</a:t>
            </a:r>
            <a:r>
              <a:rPr altLang="en-US" sz="2400" lang="zh-CN">
                <a:latin typeface="Times New Roman" pitchFamily="18" charset="0"/>
              </a:rPr>
              <a:t>口</a:t>
            </a:r>
            <a:r>
              <a:rPr altLang="zh-CN" sz="2400" lang="en-US">
                <a:latin typeface="Times New Roman" pitchFamily="18" charset="0"/>
              </a:rPr>
              <a:t>,</a:t>
            </a:r>
            <a:r>
              <a:rPr altLang="en-US" sz="2400" lang="zh-CN">
                <a:latin typeface="Times New Roman" pitchFamily="18" charset="0"/>
              </a:rPr>
              <a:t>具体由控制输出三态缓冲器使能端的</a:t>
            </a:r>
            <a:r>
              <a:rPr altLang="zh-CN" sz="2400" lang="en-US">
                <a:latin typeface="Times New Roman" pitchFamily="18" charset="0"/>
              </a:rPr>
              <a:t>MUX</a:t>
            </a:r>
          </a:p>
          <a:p>
            <a:pPr algn="just" eaLnBrk="1" hangingPunct="1" indent="0" lvl="0" marL="0">
              <a:spcBef>
                <a:spcPct val="0"/>
              </a:spcBef>
              <a:buFontTx/>
              <a:buNone/>
            </a:pPr>
            <a:r>
              <a:rPr altLang="en-US" sz="2400" lang="zh-CN">
                <a:latin typeface="Times New Roman" pitchFamily="18" charset="0"/>
              </a:rPr>
              <a:t>来选择。</a:t>
            </a:r>
          </a:p>
        </p:txBody>
      </p:sp>
      <p:sp>
        <p:nvSpPr>
          <p:cNvPr id="1050103" name="Text Box 4"/>
          <p:cNvSpPr txBox="1"/>
          <p:nvPr/>
        </p:nvSpPr>
        <p:spPr>
          <a:xfrm rot="0">
            <a:off x="476250" y="3338512"/>
            <a:ext cx="8153400" cy="30130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latin typeface="Times New Roman" pitchFamily="18" charset="0"/>
              </a:rPr>
              <a:t>　　</a:t>
            </a:r>
            <a:r>
              <a:rPr altLang="zh-CN" sz="2400" lang="en-US">
                <a:solidFill>
                  <a:srgbClr val="0033CC"/>
                </a:solidFill>
                <a:latin typeface="Times New Roman" pitchFamily="18" charset="0"/>
              </a:rPr>
              <a:t>IOC</a:t>
            </a:r>
            <a:r>
              <a:rPr altLang="en-US" sz="2400" lang="zh-CN">
                <a:solidFill>
                  <a:srgbClr val="0033CC"/>
                </a:solidFill>
                <a:latin typeface="Times New Roman" pitchFamily="18" charset="0"/>
              </a:rPr>
              <a:t>工作于输入状态：</a:t>
            </a:r>
            <a:r>
              <a:rPr altLang="en-US" sz="2400" lang="zh-CN">
                <a:latin typeface="Times New Roman" pitchFamily="18" charset="0"/>
              </a:rPr>
              <a:t>包括有输入缓冲、锁存输入及寄 </a:t>
            </a:r>
          </a:p>
          <a:p>
            <a:pPr algn="just" eaLnBrk="1" hangingPunct="1" indent="0" lvl="0" marL="0">
              <a:spcBef>
                <a:spcPct val="0"/>
              </a:spcBef>
              <a:buFontTx/>
              <a:buNone/>
            </a:pPr>
            <a:r>
              <a:rPr altLang="en-US" sz="2400" lang="zh-CN">
                <a:latin typeface="Times New Roman" pitchFamily="18" charset="0"/>
              </a:rPr>
              <a:t>　　　　　　　　　　　 存器输入；</a:t>
            </a:r>
          </a:p>
          <a:p>
            <a:pPr algn="just" eaLnBrk="1" hangingPunct="1" indent="0" lvl="0" marL="0">
              <a:spcBef>
                <a:spcPct val="0"/>
              </a:spcBef>
              <a:buFontTx/>
              <a:buNone/>
            </a:pPr>
            <a:r>
              <a:rPr altLang="en-US" sz="2400" lang="zh-CN">
                <a:latin typeface="Times New Roman" pitchFamily="18" charset="0"/>
              </a:rPr>
              <a:t>　　</a:t>
            </a:r>
            <a:r>
              <a:rPr altLang="zh-CN" sz="2400" lang="en-US">
                <a:solidFill>
                  <a:srgbClr val="0033CC"/>
                </a:solidFill>
                <a:latin typeface="Times New Roman" pitchFamily="18" charset="0"/>
              </a:rPr>
              <a:t>IOC</a:t>
            </a:r>
            <a:r>
              <a:rPr altLang="en-US" sz="2400" lang="zh-CN">
                <a:solidFill>
                  <a:srgbClr val="0033CC"/>
                </a:solidFill>
                <a:latin typeface="Times New Roman" pitchFamily="18" charset="0"/>
              </a:rPr>
              <a:t>工作于输出状态：</a:t>
            </a:r>
            <a:r>
              <a:rPr altLang="en-US" sz="2400" lang="zh-CN">
                <a:latin typeface="Times New Roman" pitchFamily="18" charset="0"/>
              </a:rPr>
              <a:t>包括有输出缓冲、反向输出缓冲</a:t>
            </a:r>
          </a:p>
          <a:p>
            <a:pPr algn="just" eaLnBrk="1" hangingPunct="1" indent="0" lvl="0" marL="0">
              <a:spcBef>
                <a:spcPct val="0"/>
              </a:spcBef>
              <a:buFontTx/>
              <a:buNone/>
            </a:pPr>
            <a:r>
              <a:rPr altLang="en-US" sz="2400" lang="zh-CN">
                <a:latin typeface="Times New Roman" pitchFamily="18" charset="0"/>
              </a:rPr>
              <a:t>　　　　　　　　　　　 及三态输出缓冲；</a:t>
            </a:r>
          </a:p>
          <a:p>
            <a:pPr eaLnBrk="1" hangingPunct="1" indent="0" lvl="0" marL="0">
              <a:spcBef>
                <a:spcPct val="0"/>
              </a:spcBef>
              <a:buFontTx/>
              <a:buNone/>
            </a:pPr>
            <a:r>
              <a:rPr altLang="en-US" sz="2400" lang="zh-CN">
                <a:latin typeface="Times New Roman" pitchFamily="18" charset="0"/>
              </a:rPr>
              <a:t>　　</a:t>
            </a:r>
            <a:r>
              <a:rPr altLang="zh-CN" sz="2400" lang="en-US">
                <a:solidFill>
                  <a:srgbClr val="0033CC"/>
                </a:solidFill>
                <a:latin typeface="Times New Roman" pitchFamily="18" charset="0"/>
              </a:rPr>
              <a:t>IOC</a:t>
            </a:r>
            <a:r>
              <a:rPr altLang="en-US" sz="2400" lang="zh-CN">
                <a:solidFill>
                  <a:srgbClr val="0033CC"/>
                </a:solidFill>
                <a:latin typeface="Times New Roman" pitchFamily="18" charset="0"/>
              </a:rPr>
              <a:t>工作于双向状态：</a:t>
            </a:r>
            <a:r>
              <a:rPr altLang="zh-CN" sz="2400" lang="en-US">
                <a:latin typeface="Times New Roman" pitchFamily="18" charset="0"/>
              </a:rPr>
              <a:t>有双向I/O</a:t>
            </a:r>
            <a:r>
              <a:rPr altLang="en-US" sz="2400" lang="zh-CN">
                <a:latin typeface="Times New Roman" pitchFamily="18" charset="0"/>
              </a:rPr>
              <a:t>及带有寄存器的双向</a:t>
            </a:r>
            <a:br>
              <a:rPr altLang="en-US" sz="2400" lang="zh-CN">
                <a:latin typeface="Times New Roman" pitchFamily="18" charset="0"/>
              </a:rPr>
            </a:br>
            <a:r>
              <a:rPr altLang="en-US" sz="2400" lang="zh-CN">
                <a:latin typeface="Times New Roman" pitchFamily="18" charset="0"/>
              </a:rPr>
              <a:t>　　　　　　　　　　　 </a:t>
            </a:r>
            <a:r>
              <a:rPr altLang="zh-CN" sz="2400" lang="en-US">
                <a:latin typeface="Times New Roman" pitchFamily="18" charset="0"/>
              </a:rPr>
              <a:t>I/O</a:t>
            </a:r>
            <a:r>
              <a:rPr altLang="en-US" sz="2400" lang="zh-CN">
                <a:latin typeface="Times New Roman" pitchFamily="18" charset="0"/>
              </a:rPr>
              <a:t>。</a:t>
            </a:r>
          </a:p>
          <a:p>
            <a:pPr algn="just" eaLnBrk="1" hangingPunct="1" indent="0" lvl="0" marL="0">
              <a:spcBef>
                <a:spcPct val="0"/>
              </a:spcBef>
              <a:buFontTx/>
              <a:buNone/>
            </a:pPr>
            <a:r>
              <a:rPr altLang="en-US" sz="2400" lang="zh-CN">
                <a:latin typeface="Times New Roman" pitchFamily="18" charset="0"/>
              </a:rPr>
              <a:t>　　各种</a:t>
            </a:r>
            <a:r>
              <a:rPr altLang="zh-CN" sz="2400" lang="en-US">
                <a:latin typeface="Times New Roman" pitchFamily="18" charset="0"/>
              </a:rPr>
              <a:t>I/O</a:t>
            </a:r>
            <a:r>
              <a:rPr altLang="en-US" sz="2400" lang="zh-CN">
                <a:latin typeface="Times New Roman" pitchFamily="18" charset="0"/>
              </a:rPr>
              <a:t>组态与</a:t>
            </a:r>
            <a:r>
              <a:rPr altLang="zh-CN" sz="2400" lang="en-US">
                <a:latin typeface="Times New Roman" pitchFamily="18" charset="0"/>
              </a:rPr>
              <a:t>GLB</a:t>
            </a:r>
            <a:r>
              <a:rPr altLang="en-US" sz="2400" lang="zh-CN">
                <a:latin typeface="Times New Roman" pitchFamily="18" charset="0"/>
              </a:rPr>
              <a:t>组态相组合，可构成几十种电路方式。</a:t>
            </a:r>
          </a:p>
        </p:txBody>
      </p:sp>
      <p:sp>
        <p:nvSpPr>
          <p:cNvPr id="105010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10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73</a:t>
            </a:fld>
            <a:endParaRPr altLang="en-US" sz="1400" lang="zh-CN">
              <a:solidFill>
                <a:srgbClr val="656565"/>
              </a:solidFill>
            </a:endParaRPr>
          </a:p>
        </p:txBody>
      </p:sp>
      <p:sp>
        <p:nvSpPr>
          <p:cNvPr id="105010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6" presetSubtype="37">
                                  <p:stCondLst>
                                    <p:cond delay="0"/>
                                  </p:stCondLst>
                                  <p:childTnLst>
                                    <p:set>
                                      <p:cBhvr>
                                        <p:cTn dur="1" fill="hold" id="6">
                                          <p:stCondLst>
                                            <p:cond delay="0"/>
                                          </p:stCondLst>
                                        </p:cTn>
                                        <p:tgtEl>
                                          <p:spTgt spid="1050102"/>
                                        </p:tgtEl>
                                        <p:attrNameLst>
                                          <p:attrName>style.visibility</p:attrName>
                                        </p:attrNameLst>
                                      </p:cBhvr>
                                      <p:to>
                                        <p:strVal val="visible"/>
                                      </p:to>
                                    </p:set>
                                    <p:animEffect transition="in" filter="barn(outVertical)">
                                      <p:cBhvr>
                                        <p:cTn dur="500" id="7"/>
                                        <p:tgtEl>
                                          <p:spTgt spid="1050102"/>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6" presetSubtype="42">
                                  <p:stCondLst>
                                    <p:cond delay="0"/>
                                  </p:stCondLst>
                                  <p:childTnLst>
                                    <p:set>
                                      <p:cBhvr>
                                        <p:cTn dur="1" fill="hold" id="11">
                                          <p:stCondLst>
                                            <p:cond delay="0"/>
                                          </p:stCondLst>
                                        </p:cTn>
                                        <p:tgtEl>
                                          <p:spTgt spid="1050103"/>
                                        </p:tgtEl>
                                        <p:attrNameLst>
                                          <p:attrName>style.visibility</p:attrName>
                                        </p:attrNameLst>
                                      </p:cBhvr>
                                      <p:to>
                                        <p:strVal val="visible"/>
                                      </p:to>
                                    </p:set>
                                    <p:animEffect transition="in" filter="barn(outHorizontal)">
                                      <p:cBhvr>
                                        <p:cTn dur="500" id="12"/>
                                        <p:tgtEl>
                                          <p:spTgt spid="1050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02" grpId="0" uiExpand="0" build="whole"/>
      <p:bldP spid="1050103" grpId="0" uiExpand="0" build="whole"/>
    </p:bldLst>
  </p:timing>
</p:sld>
</file>

<file path=ppt/slides/slide74.xml><?xml version="1.0" encoding="utf-8"?>
<p:sld xmlns:a="http://schemas.openxmlformats.org/drawingml/2006/main" xmlns:r="http://schemas.openxmlformats.org/officeDocument/2006/relationships" xmlns:p="http://schemas.openxmlformats.org/presentationml/2006/main" show="1" showMasterSp="1">
  <p:cSld>
    <p:spTree>
      <p:nvGrpSpPr>
        <p:cNvPr id="210" name=""/>
        <p:cNvGrpSpPr/>
        <p:nvPr/>
      </p:nvGrpSpPr>
      <p:grpSpPr>
        <a:xfrm rot="0">
          <a:off x="0" y="0"/>
          <a:ext cx="0" cy="0"/>
          <a:chOff x="0" y="0"/>
          <a:chExt cx="0" cy="0"/>
        </a:xfrm>
      </p:grpSpPr>
      <p:sp>
        <p:nvSpPr>
          <p:cNvPr id="1050107" name="Text Box 2"/>
          <p:cNvSpPr txBox="1"/>
          <p:nvPr/>
        </p:nvSpPr>
        <p:spPr>
          <a:xfrm rot="0">
            <a:off x="971550" y="1162050"/>
            <a:ext cx="434975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(5) </a:t>
            </a:r>
            <a:r>
              <a:rPr altLang="en-US" b="1" sz="2400" lang="zh-CN">
                <a:solidFill>
                  <a:srgbClr val="0033CC"/>
                </a:solidFill>
                <a:latin typeface="Times New Roman" pitchFamily="18" charset="0"/>
              </a:rPr>
              <a:t>巨块的输出使能控制电路</a:t>
            </a:r>
            <a:r>
              <a:rPr altLang="en-US" b="1" sz="2400" lang="zh-CN">
                <a:latin typeface="Times New Roman" pitchFamily="18" charset="0"/>
              </a:rPr>
              <a:t> </a:t>
            </a:r>
          </a:p>
        </p:txBody>
      </p:sp>
      <p:sp>
        <p:nvSpPr>
          <p:cNvPr id="1050108" name="Text Box 3"/>
          <p:cNvSpPr txBox="1"/>
          <p:nvPr/>
        </p:nvSpPr>
        <p:spPr>
          <a:xfrm rot="0">
            <a:off x="381000" y="1882775"/>
            <a:ext cx="8512175" cy="15525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巨块内</a:t>
            </a:r>
            <a:r>
              <a:rPr altLang="zh-CN" sz="2400" lang="en-US">
                <a:latin typeface="Times New Roman" pitchFamily="18" charset="0"/>
              </a:rPr>
              <a:t>8</a:t>
            </a:r>
            <a:r>
              <a:rPr altLang="en-US" sz="2400" lang="zh-CN">
                <a:latin typeface="Times New Roman" pitchFamily="18" charset="0"/>
              </a:rPr>
              <a:t>个</a:t>
            </a:r>
            <a:r>
              <a:rPr altLang="zh-CN" sz="2400" lang="en-US">
                <a:latin typeface="Times New Roman" pitchFamily="18" charset="0"/>
              </a:rPr>
              <a:t>GLB</a:t>
            </a:r>
            <a:r>
              <a:rPr altLang="en-US" sz="2400" lang="zh-CN">
                <a:latin typeface="Times New Roman" pitchFamily="18" charset="0"/>
              </a:rPr>
              <a:t>中的与项</a:t>
            </a:r>
            <a:r>
              <a:rPr altLang="zh-CN" sz="2400" lang="en-US">
                <a:latin typeface="Times New Roman" pitchFamily="18" charset="0"/>
              </a:rPr>
              <a:t>PT19</a:t>
            </a:r>
            <a:r>
              <a:rPr altLang="en-US" sz="2400" lang="zh-CN">
                <a:latin typeface="Times New Roman" pitchFamily="18" charset="0"/>
              </a:rPr>
              <a:t>都能用作输出使能控制。</a:t>
            </a:r>
            <a:r>
              <a:rPr altLang="zh-CN" sz="2400" lang="en-US">
                <a:latin typeface="Times New Roman" pitchFamily="18" charset="0"/>
              </a:rPr>
              <a:t>8</a:t>
            </a:r>
            <a:r>
              <a:rPr altLang="en-US" sz="2400" lang="zh-CN">
                <a:latin typeface="Times New Roman" pitchFamily="18" charset="0"/>
              </a:rPr>
              <a:t>个</a:t>
            </a:r>
          </a:p>
          <a:p>
            <a:pPr algn="just" eaLnBrk="1" hangingPunct="1" indent="0" lvl="0" marL="0">
              <a:spcBef>
                <a:spcPct val="0"/>
              </a:spcBef>
              <a:buFontTx/>
              <a:buNone/>
            </a:pPr>
            <a:r>
              <a:rPr altLang="zh-CN" sz="2400" lang="en-US">
                <a:latin typeface="Times New Roman" pitchFamily="18" charset="0"/>
              </a:rPr>
              <a:t>PT19</a:t>
            </a:r>
            <a:r>
              <a:rPr altLang="en-US" sz="2400" lang="zh-CN">
                <a:latin typeface="Times New Roman" pitchFamily="18" charset="0"/>
              </a:rPr>
              <a:t>接到一个</a:t>
            </a:r>
            <a:r>
              <a:rPr altLang="zh-CN" sz="2400" lang="en-US">
                <a:latin typeface="Times New Roman" pitchFamily="18" charset="0"/>
              </a:rPr>
              <a:t>8</a:t>
            </a:r>
            <a:r>
              <a:rPr altLang="en-US" sz="2400" lang="zh-CN">
                <a:latin typeface="Times New Roman" pitchFamily="18" charset="0"/>
              </a:rPr>
              <a:t>选</a:t>
            </a:r>
            <a:r>
              <a:rPr altLang="zh-CN" sz="2400" lang="en-US">
                <a:latin typeface="Times New Roman" pitchFamily="18" charset="0"/>
              </a:rPr>
              <a:t>1</a:t>
            </a:r>
            <a:r>
              <a:rPr altLang="en-US" sz="2400" lang="zh-CN">
                <a:latin typeface="Times New Roman" pitchFamily="18" charset="0"/>
              </a:rPr>
              <a:t>输出使能数据选择器</a:t>
            </a:r>
            <a:r>
              <a:rPr altLang="zh-CN" sz="2400" lang="en-US">
                <a:latin typeface="Times New Roman" pitchFamily="18" charset="0"/>
              </a:rPr>
              <a:t>OEMUX</a:t>
            </a:r>
            <a:r>
              <a:rPr altLang="en-US" sz="2400" lang="zh-CN">
                <a:latin typeface="Times New Roman" pitchFamily="18" charset="0"/>
              </a:rPr>
              <a:t>的数据输入端，</a:t>
            </a:r>
            <a:r>
              <a:rPr altLang="zh-CN" sz="2300" lang="en-US">
                <a:latin typeface="Times New Roman" pitchFamily="18" charset="0"/>
              </a:rPr>
              <a:t>通过对三个选择输入的“熔丝”值编程，可选择其中一个PT19</a:t>
            </a:r>
          </a:p>
          <a:p>
            <a:pPr algn="just" eaLnBrk="1" hangingPunct="1" indent="0" lvl="0" marL="0">
              <a:spcBef>
                <a:spcPct val="0"/>
              </a:spcBef>
              <a:buFontTx/>
              <a:buNone/>
            </a:pPr>
            <a:r>
              <a:rPr altLang="en-US" sz="2400" lang="zh-CN">
                <a:latin typeface="Times New Roman" pitchFamily="18" charset="0"/>
              </a:rPr>
              <a:t>作为巨块内</a:t>
            </a:r>
            <a:r>
              <a:rPr altLang="zh-CN" sz="2400" lang="en-US">
                <a:latin typeface="Times New Roman" pitchFamily="18" charset="0"/>
              </a:rPr>
              <a:t>16</a:t>
            </a:r>
            <a:r>
              <a:rPr altLang="en-US" sz="2400" lang="zh-CN">
                <a:latin typeface="Times New Roman" pitchFamily="18" charset="0"/>
              </a:rPr>
              <a:t>个</a:t>
            </a:r>
            <a:r>
              <a:rPr altLang="zh-CN" sz="2400" lang="en-US">
                <a:latin typeface="Times New Roman" pitchFamily="18" charset="0"/>
              </a:rPr>
              <a:t>IOC</a:t>
            </a:r>
            <a:r>
              <a:rPr altLang="en-US" sz="2400" lang="zh-CN">
                <a:latin typeface="Times New Roman" pitchFamily="18" charset="0"/>
              </a:rPr>
              <a:t>的公共输出使能控制信号。</a:t>
            </a:r>
            <a:r>
              <a:rPr altLang="en-US" b="1" sz="2400" lang="zh-CN">
                <a:solidFill>
                  <a:srgbClr val="CC3300"/>
                </a:solidFill>
                <a:latin typeface="Times New Roman" pitchFamily="18" charset="0"/>
              </a:rPr>
              <a:t>　　</a:t>
            </a:r>
          </a:p>
        </p:txBody>
      </p:sp>
      <p:sp>
        <p:nvSpPr>
          <p:cNvPr id="1050109" name="Text Box 4"/>
          <p:cNvSpPr txBox="1"/>
          <p:nvPr/>
        </p:nvSpPr>
        <p:spPr>
          <a:xfrm rot="0">
            <a:off x="1042987" y="3754437"/>
            <a:ext cx="28194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(6) </a:t>
            </a:r>
            <a:r>
              <a:rPr altLang="en-US" b="1" sz="2400" lang="zh-CN">
                <a:solidFill>
                  <a:srgbClr val="0033CC"/>
                </a:solidFill>
                <a:latin typeface="Times New Roman" pitchFamily="18" charset="0"/>
              </a:rPr>
              <a:t>时钟分配网络</a:t>
            </a:r>
          </a:p>
        </p:txBody>
      </p:sp>
      <p:sp>
        <p:nvSpPr>
          <p:cNvPr id="1050110" name="Text Box 5"/>
          <p:cNvSpPr txBox="1"/>
          <p:nvPr/>
        </p:nvSpPr>
        <p:spPr>
          <a:xfrm rot="0">
            <a:off x="395287" y="4546600"/>
            <a:ext cx="7848600"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zh-CN" sz="2400" lang="en-US">
                <a:latin typeface="Times New Roman" pitchFamily="18" charset="0"/>
              </a:rPr>
              <a:t>GLB</a:t>
            </a:r>
            <a:r>
              <a:rPr altLang="en-US" sz="2400" lang="zh-CN">
                <a:latin typeface="Times New Roman" pitchFamily="18" charset="0"/>
              </a:rPr>
              <a:t>　</a:t>
            </a:r>
            <a:r>
              <a:rPr altLang="zh-CN" sz="2400" lang="en-US">
                <a:latin typeface="Times New Roman" pitchFamily="18" charset="0"/>
              </a:rPr>
              <a:t>B0</a:t>
            </a:r>
            <a:r>
              <a:rPr altLang="en-US" sz="2400" lang="zh-CN">
                <a:latin typeface="Times New Roman" pitchFamily="18" charset="0"/>
              </a:rPr>
              <a:t>的</a:t>
            </a:r>
            <a:r>
              <a:rPr altLang="zh-CN" sz="2400" lang="en-US">
                <a:latin typeface="Times New Roman" pitchFamily="18" charset="0"/>
              </a:rPr>
              <a:t>4</a:t>
            </a:r>
            <a:r>
              <a:rPr altLang="en-US" sz="2400" lang="zh-CN">
                <a:latin typeface="Times New Roman" pitchFamily="18" charset="0"/>
              </a:rPr>
              <a:t>个输出</a:t>
            </a:r>
            <a:r>
              <a:rPr altLang="zh-CN" sz="2400" lang="en-US">
                <a:latin typeface="Times New Roman" pitchFamily="18" charset="0"/>
              </a:rPr>
              <a:t>O0</a:t>
            </a:r>
            <a:r>
              <a:rPr altLang="en-US" sz="2400" lang="zh-CN">
                <a:latin typeface="Times New Roman" pitchFamily="18" charset="0"/>
              </a:rPr>
              <a:t>～</a:t>
            </a:r>
            <a:r>
              <a:rPr altLang="zh-CN" sz="2400" lang="en-US">
                <a:latin typeface="Times New Roman" pitchFamily="18" charset="0"/>
              </a:rPr>
              <a:t>O3</a:t>
            </a:r>
            <a:r>
              <a:rPr altLang="en-US" sz="2400" lang="zh-CN">
                <a:latin typeface="Times New Roman" pitchFamily="18" charset="0"/>
              </a:rPr>
              <a:t>能分别作为用户定义的内部时钟</a:t>
            </a:r>
            <a:r>
              <a:rPr altLang="zh-CN" sz="2400" lang="en-US">
                <a:latin typeface="Times New Roman" pitchFamily="18" charset="0"/>
              </a:rPr>
              <a:t>CLK1</a:t>
            </a:r>
            <a:r>
              <a:rPr altLang="en-US" sz="2400" lang="zh-CN">
                <a:latin typeface="Times New Roman" pitchFamily="18" charset="0"/>
              </a:rPr>
              <a:t>，</a:t>
            </a:r>
            <a:r>
              <a:rPr altLang="zh-CN" sz="2400" lang="en-US">
                <a:latin typeface="Times New Roman" pitchFamily="18" charset="0"/>
              </a:rPr>
              <a:t>CLK2 ,IOCLK0</a:t>
            </a:r>
            <a:r>
              <a:rPr altLang="en-US" sz="2400" lang="zh-CN">
                <a:latin typeface="Times New Roman" pitchFamily="18" charset="0"/>
              </a:rPr>
              <a:t>及</a:t>
            </a:r>
            <a:r>
              <a:rPr altLang="zh-CN" sz="2400" lang="en-US">
                <a:latin typeface="Times New Roman" pitchFamily="18" charset="0"/>
              </a:rPr>
              <a:t>IOCLK1</a:t>
            </a:r>
            <a:r>
              <a:rPr altLang="en-US" sz="2400" lang="zh-CN">
                <a:latin typeface="Times New Roman" pitchFamily="18" charset="0"/>
              </a:rPr>
              <a:t>时钟</a:t>
            </a:r>
            <a:r>
              <a:rPr altLang="zh-CN" sz="2400" lang="en-US">
                <a:latin typeface="Times New Roman" pitchFamily="18" charset="0"/>
              </a:rPr>
              <a:t>,</a:t>
            </a:r>
            <a:r>
              <a:rPr altLang="en-US" sz="2400" lang="zh-CN">
                <a:latin typeface="Times New Roman" pitchFamily="18" charset="0"/>
              </a:rPr>
              <a:t>另有</a:t>
            </a:r>
            <a:r>
              <a:rPr altLang="zh-CN" sz="2400" lang="en-US">
                <a:latin typeface="Times New Roman" pitchFamily="18" charset="0"/>
              </a:rPr>
              <a:t>CLK0</a:t>
            </a:r>
            <a:r>
              <a:rPr altLang="en-US" sz="2400" lang="zh-CN">
                <a:latin typeface="Times New Roman" pitchFamily="18" charset="0"/>
              </a:rPr>
              <a:t>是外部时钟。</a:t>
            </a:r>
          </a:p>
        </p:txBody>
      </p:sp>
      <p:sp>
        <p:nvSpPr>
          <p:cNvPr id="105011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11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74</a:t>
            </a:fld>
            <a:endParaRPr altLang="en-US" sz="1400" lang="zh-CN">
              <a:solidFill>
                <a:srgbClr val="656565"/>
              </a:solidFill>
            </a:endParaRPr>
          </a:p>
        </p:txBody>
      </p:sp>
      <p:sp>
        <p:nvSpPr>
          <p:cNvPr id="105011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3" presetSubtype="10">
                                  <p:stCondLst>
                                    <p:cond delay="0"/>
                                  </p:stCondLst>
                                  <p:childTnLst>
                                    <p:set>
                                      <p:cBhvr>
                                        <p:cTn dur="1" fill="hold" id="6">
                                          <p:stCondLst>
                                            <p:cond delay="0"/>
                                          </p:stCondLst>
                                        </p:cTn>
                                        <p:tgtEl>
                                          <p:spTgt spid="1050108"/>
                                        </p:tgtEl>
                                        <p:attrNameLst>
                                          <p:attrName>style.visibility</p:attrName>
                                        </p:attrNameLst>
                                      </p:cBhvr>
                                      <p:to>
                                        <p:strVal val="visible"/>
                                      </p:to>
                                    </p:set>
                                    <p:animEffect transition="in" filter="blinds(horizontal)">
                                      <p:cBhvr>
                                        <p:cTn dur="500" id="7"/>
                                        <p:tgtEl>
                                          <p:spTgt spid="105010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accel="0" autoRev="0" decel="0" fill="hold" grpId="0" id="10" nodeType="clickEffect" presetClass="entr" presetID="2" presetSubtype="8">
                                  <p:stCondLst>
                                    <p:cond delay="0"/>
                                  </p:stCondLst>
                                  <p:childTnLst>
                                    <p:set>
                                      <p:cBhvr>
                                        <p:cTn dur="1" fill="hold" id="11">
                                          <p:stCondLst>
                                            <p:cond delay="0"/>
                                          </p:stCondLst>
                                        </p:cTn>
                                        <p:tgtEl>
                                          <p:spTgt spid="1050109"/>
                                        </p:tgtEl>
                                        <p:attrNameLst>
                                          <p:attrName>style.visibility</p:attrName>
                                        </p:attrNameLst>
                                      </p:cBhvr>
                                      <p:to>
                                        <p:strVal val="visible"/>
                                      </p:to>
                                    </p:set>
                                    <p:anim calcmode="lin" valueType="num">
                                      <p:cBhvr additive="base">
                                        <p:cTn dur="500" fill="hold" id="12"/>
                                        <p:tgtEl>
                                          <p:spTgt spid="1050109"/>
                                        </p:tgtEl>
                                        <p:attrNameLst>
                                          <p:attrName>ppt_x</p:attrName>
                                        </p:attrNameLst>
                                      </p:cBhvr>
                                      <p:tavLst>
                                        <p:tav tm="0">
                                          <p:val>
                                            <p:strVal val="0-#ppt_w/2"/>
                                          </p:val>
                                        </p:tav>
                                        <p:tav tm="100000">
                                          <p:val>
                                            <p:strVal val="#ppt_x"/>
                                          </p:val>
                                        </p:tav>
                                      </p:tavLst>
                                    </p:anim>
                                    <p:anim calcmode="lin" valueType="num">
                                      <p:cBhvr additive="base">
                                        <p:cTn dur="500" fill="hold" id="13"/>
                                        <p:tgtEl>
                                          <p:spTgt spid="1050109"/>
                                        </p:tgtEl>
                                        <p:attrNameLst>
                                          <p:attrName>ppt_y</p:attrName>
                                        </p:attrNameLst>
                                      </p:cBhvr>
                                      <p:tavLst>
                                        <p:tav tm="0">
                                          <p:val>
                                            <p:strVal val="#ppt_y"/>
                                          </p:val>
                                        </p:tav>
                                        <p:tav tm="100000">
                                          <p:val>
                                            <p:strVal val="#ppt_y"/>
                                          </p:val>
                                        </p:tav>
                                      </p:tavLst>
                                    </p:anim>
                                  </p:childTnLst>
                                </p:cTn>
                              </p:par>
                            </p:childTnLst>
                          </p:cTn>
                        </p:par>
                        <p:par>
                          <p:cTn fill="hold" id="14" nodeType="afterGroup">
                            <p:stCondLst>
                              <p:cond delay="500"/>
                            </p:stCondLst>
                            <p:childTnLst>
                              <p:par>
                                <p:cTn fill="hold" grpId="0" id="15" nodeType="afterEffect" presetClass="entr" presetID="16" presetSubtype="21">
                                  <p:stCondLst>
                                    <p:cond delay="0"/>
                                  </p:stCondLst>
                                  <p:childTnLst>
                                    <p:set>
                                      <p:cBhvr>
                                        <p:cTn dur="1" fill="hold" id="16">
                                          <p:stCondLst>
                                            <p:cond delay="0"/>
                                          </p:stCondLst>
                                        </p:cTn>
                                        <p:tgtEl>
                                          <p:spTgt spid="1050110"/>
                                        </p:tgtEl>
                                        <p:attrNameLst>
                                          <p:attrName>style.visibility</p:attrName>
                                        </p:attrNameLst>
                                      </p:cBhvr>
                                      <p:to>
                                        <p:strVal val="visible"/>
                                      </p:to>
                                    </p:set>
                                    <p:animEffect transition="in" filter="barn(inVertical)">
                                      <p:cBhvr>
                                        <p:cTn dur="500" id="17"/>
                                        <p:tgtEl>
                                          <p:spTgt spid="1050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08" grpId="0" uiExpand="0" build="whole"/>
      <p:bldP spid="1050109" grpId="0" uiExpand="0" build="whole"/>
      <p:bldP spid="1050110" grpId="0" uiExpand="0" build="whole"/>
    </p:bldLst>
  </p:timing>
</p:sld>
</file>

<file path=ppt/slides/slide75.xml><?xml version="1.0" encoding="utf-8"?>
<p:sld xmlns:a="http://schemas.openxmlformats.org/drawingml/2006/main" xmlns:r="http://schemas.openxmlformats.org/officeDocument/2006/relationships" xmlns:p="http://schemas.openxmlformats.org/presentationml/2006/main" show="1" showMasterSp="1">
  <p:cSld>
    <p:spTree>
      <p:nvGrpSpPr>
        <p:cNvPr id="211" name=""/>
        <p:cNvGrpSpPr/>
        <p:nvPr/>
      </p:nvGrpSpPr>
      <p:grpSpPr>
        <a:xfrm rot="0">
          <a:off x="0" y="0"/>
          <a:ext cx="0" cy="0"/>
          <a:chOff x="0" y="0"/>
          <a:chExt cx="0" cy="0"/>
        </a:xfrm>
      </p:grpSpPr>
      <p:sp>
        <p:nvSpPr>
          <p:cNvPr id="1050114" name="Text Box 2"/>
          <p:cNvSpPr txBox="1"/>
          <p:nvPr/>
        </p:nvSpPr>
        <p:spPr>
          <a:xfrm rot="0">
            <a:off x="506412" y="1382712"/>
            <a:ext cx="6297612" cy="519112"/>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800" lang="en-US">
                <a:solidFill>
                  <a:srgbClr val="990000"/>
                </a:solidFill>
                <a:latin typeface="Times New Roman" pitchFamily="18" charset="0"/>
              </a:rPr>
              <a:t>8.5.3</a:t>
            </a:r>
            <a:r>
              <a:rPr altLang="en-US" b="1" sz="2800" lang="zh-CN">
                <a:solidFill>
                  <a:srgbClr val="990000"/>
                </a:solidFill>
                <a:latin typeface="Times New Roman" pitchFamily="18" charset="0"/>
              </a:rPr>
              <a:t>　</a:t>
            </a:r>
            <a:r>
              <a:rPr altLang="zh-CN" b="1" sz="2800" lang="en-US">
                <a:solidFill>
                  <a:srgbClr val="990000"/>
                </a:solidFill>
                <a:latin typeface="Times New Roman" pitchFamily="18" charset="0"/>
              </a:rPr>
              <a:t>ISP</a:t>
            </a:r>
            <a:r>
              <a:rPr altLang="en-US" b="1" sz="2800" lang="zh-CN">
                <a:solidFill>
                  <a:srgbClr val="990000"/>
                </a:solidFill>
                <a:latin typeface="Times New Roman" pitchFamily="18" charset="0"/>
              </a:rPr>
              <a:t>器件的开发软件与设计流程</a:t>
            </a:r>
          </a:p>
        </p:txBody>
      </p:sp>
      <p:sp>
        <p:nvSpPr>
          <p:cNvPr id="1050115" name="Text Box 3"/>
          <p:cNvSpPr txBox="1"/>
          <p:nvPr/>
        </p:nvSpPr>
        <p:spPr>
          <a:xfrm rot="0">
            <a:off x="539750" y="2462212"/>
            <a:ext cx="38100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一、 </a:t>
            </a:r>
            <a:r>
              <a:rPr altLang="zh-CN" b="1" sz="2400" lang="en-US">
                <a:solidFill>
                  <a:srgbClr val="0033CC"/>
                </a:solidFill>
                <a:latin typeface="Times New Roman" pitchFamily="18" charset="0"/>
              </a:rPr>
              <a:t>ISP</a:t>
            </a:r>
            <a:r>
              <a:rPr altLang="en-US" b="1" sz="2400" lang="zh-CN">
                <a:solidFill>
                  <a:srgbClr val="0033CC"/>
                </a:solidFill>
                <a:latin typeface="Times New Roman" pitchFamily="18" charset="0"/>
              </a:rPr>
              <a:t>器件的开发软件</a:t>
            </a:r>
          </a:p>
        </p:txBody>
      </p:sp>
      <p:sp>
        <p:nvSpPr>
          <p:cNvPr id="1050116" name="Text Box 4"/>
          <p:cNvSpPr txBox="1"/>
          <p:nvPr/>
        </p:nvSpPr>
        <p:spPr>
          <a:xfrm rot="0">
            <a:off x="560387" y="3254375"/>
            <a:ext cx="8188325"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目前，常用的</a:t>
            </a:r>
            <a:r>
              <a:rPr altLang="zh-CN" sz="2400" lang="en-US">
                <a:latin typeface="Times New Roman" pitchFamily="18" charset="0"/>
              </a:rPr>
              <a:t>ISP</a:t>
            </a:r>
            <a:r>
              <a:rPr altLang="en-US" sz="2400" lang="zh-CN">
                <a:latin typeface="Times New Roman" pitchFamily="18" charset="0"/>
              </a:rPr>
              <a:t>器件开发软件有</a:t>
            </a:r>
            <a:r>
              <a:rPr altLang="zh-CN" sz="2400" lang="en-US">
                <a:latin typeface="Times New Roman" pitchFamily="18" charset="0"/>
              </a:rPr>
              <a:t>PDS</a:t>
            </a:r>
            <a:r>
              <a:rPr altLang="en-US" sz="2400" lang="zh-CN">
                <a:latin typeface="Times New Roman" pitchFamily="18" charset="0"/>
              </a:rPr>
              <a:t>软件，</a:t>
            </a:r>
            <a:r>
              <a:rPr altLang="zh-CN" sz="2400" lang="en-US">
                <a:latin typeface="Times New Roman" pitchFamily="18" charset="0"/>
              </a:rPr>
              <a:t>Synario</a:t>
            </a:r>
            <a:r>
              <a:rPr altLang="en-US" sz="2400" lang="zh-CN">
                <a:latin typeface="Times New Roman" pitchFamily="18" charset="0"/>
              </a:rPr>
              <a:t>软件，</a:t>
            </a:r>
            <a:r>
              <a:rPr altLang="zh-CN" sz="2400" lang="en-US">
                <a:latin typeface="Times New Roman" pitchFamily="18" charset="0"/>
              </a:rPr>
              <a:t>ISP Synario System</a:t>
            </a:r>
            <a:r>
              <a:rPr altLang="en-US" sz="2400" lang="zh-CN">
                <a:latin typeface="Times New Roman" pitchFamily="18" charset="0"/>
              </a:rPr>
              <a:t>软件等。</a:t>
            </a:r>
          </a:p>
        </p:txBody>
      </p:sp>
      <p:sp>
        <p:nvSpPr>
          <p:cNvPr id="105011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11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75</a:t>
            </a:fld>
            <a:endParaRPr altLang="en-US" sz="1400" lang="zh-CN">
              <a:solidFill>
                <a:srgbClr val="656565"/>
              </a:solidFill>
            </a:endParaRPr>
          </a:p>
        </p:txBody>
      </p:sp>
      <p:sp>
        <p:nvSpPr>
          <p:cNvPr id="105011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50115"/>
                                        </p:tgtEl>
                                        <p:attrNameLst>
                                          <p:attrName>style.visibility</p:attrName>
                                        </p:attrNameLst>
                                      </p:cBhvr>
                                      <p:to>
                                        <p:strVal val="visible"/>
                                      </p:to>
                                    </p:set>
                                  </p:childTnLst>
                                </p:cTn>
                              </p:par>
                            </p:childTnLst>
                          </p:cTn>
                        </p:par>
                        <p:par>
                          <p:cTn fill="hold" id="7" nodeType="afterGroup">
                            <p:stCondLst>
                              <p:cond delay="500"/>
                            </p:stCondLst>
                            <p:childTnLst>
                              <p:par>
                                <p:cTn fill="hold" grpId="0" id="8" nodeType="afterEffect" presetClass="entr" presetID="22" presetSubtype="8">
                                  <p:stCondLst>
                                    <p:cond delay="0"/>
                                  </p:stCondLst>
                                  <p:childTnLst>
                                    <p:set>
                                      <p:cBhvr>
                                        <p:cTn dur="1" fill="hold" id="9">
                                          <p:stCondLst>
                                            <p:cond delay="0"/>
                                          </p:stCondLst>
                                        </p:cTn>
                                        <p:tgtEl>
                                          <p:spTgt spid="1050116"/>
                                        </p:tgtEl>
                                        <p:attrNameLst>
                                          <p:attrName>style.visibility</p:attrName>
                                        </p:attrNameLst>
                                      </p:cBhvr>
                                      <p:to>
                                        <p:strVal val="visible"/>
                                      </p:to>
                                    </p:set>
                                    <p:animEffect transition="in" filter="wipe(left)">
                                      <p:cBhvr>
                                        <p:cTn dur="500" id="10"/>
                                        <p:tgtEl>
                                          <p:spTgt spid="105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15" grpId="0" uiExpand="0" build="whole"/>
      <p:bldP spid="1050116" grpId="0" uiExpand="0" build="whole"/>
    </p:bldLst>
  </p:timing>
</p:sld>
</file>

<file path=ppt/slides/slide76.xml><?xml version="1.0" encoding="utf-8"?>
<p:sld xmlns:a="http://schemas.openxmlformats.org/drawingml/2006/main" xmlns:r="http://schemas.openxmlformats.org/officeDocument/2006/relationships" xmlns:p="http://schemas.openxmlformats.org/presentationml/2006/main" show="1" showMasterSp="1">
  <p:cSld>
    <p:spTree>
      <p:nvGrpSpPr>
        <p:cNvPr id="212" name=""/>
        <p:cNvGrpSpPr/>
        <p:nvPr/>
      </p:nvGrpSpPr>
      <p:grpSpPr>
        <a:xfrm rot="0">
          <a:off x="0" y="0"/>
          <a:ext cx="0" cy="0"/>
          <a:chOff x="0" y="0"/>
          <a:chExt cx="0" cy="0"/>
        </a:xfrm>
      </p:grpSpPr>
      <p:sp>
        <p:nvSpPr>
          <p:cNvPr id="1050120" name="Text Box 2"/>
          <p:cNvSpPr txBox="1"/>
          <p:nvPr/>
        </p:nvSpPr>
        <p:spPr>
          <a:xfrm rot="0">
            <a:off x="609600" y="1027112"/>
            <a:ext cx="2514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CC3300"/>
                </a:solidFill>
                <a:latin typeface="Times New Roman" pitchFamily="18" charset="0"/>
              </a:rPr>
              <a:t>二、 设计流程</a:t>
            </a:r>
          </a:p>
        </p:txBody>
      </p:sp>
      <p:sp>
        <p:nvSpPr>
          <p:cNvPr id="1050121" name="Text Box 3"/>
          <p:cNvSpPr txBox="1"/>
          <p:nvPr/>
        </p:nvSpPr>
        <p:spPr>
          <a:xfrm rot="0">
            <a:off x="2268537" y="1249362"/>
            <a:ext cx="6767512" cy="52038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利用</a:t>
            </a:r>
            <a:r>
              <a:rPr altLang="zh-CN" sz="2400" lang="en-US">
                <a:latin typeface="Times New Roman" pitchFamily="18" charset="0"/>
              </a:rPr>
              <a:t>ISP</a:t>
            </a:r>
            <a:r>
              <a:rPr altLang="en-US" sz="2400" lang="zh-CN">
                <a:latin typeface="Times New Roman" pitchFamily="18" charset="0"/>
              </a:rPr>
              <a:t>器件开发软件进行设计一般步骤为：</a:t>
            </a:r>
          </a:p>
          <a:p>
            <a:pPr algn="just" eaLnBrk="1" hangingPunct="1" indent="0" lvl="0" marL="0">
              <a:spcBef>
                <a:spcPct val="0"/>
              </a:spcBef>
              <a:buFontTx/>
              <a:buNone/>
            </a:pPr>
            <a:r>
              <a:rPr altLang="en-US" sz="2400" lang="zh-CN">
                <a:solidFill>
                  <a:srgbClr val="0033CC"/>
                </a:solidFill>
                <a:latin typeface="Times New Roman" pitchFamily="18" charset="0"/>
              </a:rPr>
              <a:t>　　　　　</a:t>
            </a:r>
            <a:r>
              <a:rPr altLang="en-US" b="1" sz="2400" lang="zh-CN">
                <a:solidFill>
                  <a:srgbClr val="0033CC"/>
                </a:solidFill>
                <a:latin typeface="Times New Roman" pitchFamily="18" charset="0"/>
              </a:rPr>
              <a:t>逻辑设计规划</a:t>
            </a:r>
          </a:p>
          <a:p>
            <a:pPr algn="just" eaLnBrk="1" hangingPunct="1" indent="0" lvl="0" marL="0">
              <a:spcBef>
                <a:spcPct val="0"/>
              </a:spcBef>
              <a:buFontTx/>
              <a:buNone/>
            </a:pPr>
            <a:r>
              <a:rPr altLang="en-US" b="1" sz="2400" lang="zh-CN">
                <a:solidFill>
                  <a:srgbClr val="0033CC"/>
                </a:solidFill>
                <a:latin typeface="Times New Roman" pitchFamily="18" charset="0"/>
              </a:rPr>
              <a:t>　　　　　 　　↓</a:t>
            </a:r>
          </a:p>
          <a:p>
            <a:pPr algn="just" eaLnBrk="1" hangingPunct="1" indent="0" lvl="0" marL="0">
              <a:spcBef>
                <a:spcPct val="0"/>
              </a:spcBef>
              <a:buFontTx/>
              <a:buNone/>
            </a:pPr>
            <a:r>
              <a:rPr altLang="en-US" b="1" sz="2400" lang="zh-CN">
                <a:solidFill>
                  <a:srgbClr val="0033CC"/>
                </a:solidFill>
                <a:latin typeface="Times New Roman" pitchFamily="18" charset="0"/>
              </a:rPr>
              <a:t>　　　　　　设计输入</a:t>
            </a:r>
          </a:p>
          <a:p>
            <a:pPr algn="just" eaLnBrk="1" hangingPunct="1" indent="0" lvl="0" marL="0">
              <a:spcBef>
                <a:spcPct val="0"/>
              </a:spcBef>
              <a:buFontTx/>
              <a:buNone/>
            </a:pPr>
            <a:r>
              <a:rPr altLang="en-US" b="1" sz="2400" lang="zh-CN">
                <a:solidFill>
                  <a:srgbClr val="0033CC"/>
                </a:solidFill>
                <a:latin typeface="Times New Roman" pitchFamily="18" charset="0"/>
              </a:rPr>
              <a:t>　　　　　 　　↓</a:t>
            </a:r>
          </a:p>
          <a:p>
            <a:pPr algn="just" eaLnBrk="1" hangingPunct="1" indent="0" lvl="0" marL="0">
              <a:spcBef>
                <a:spcPct val="0"/>
              </a:spcBef>
              <a:buFontTx/>
              <a:buNone/>
            </a:pPr>
            <a:r>
              <a:rPr altLang="en-US" b="1" sz="2400" lang="zh-CN">
                <a:solidFill>
                  <a:srgbClr val="0033CC"/>
                </a:solidFill>
                <a:latin typeface="Times New Roman" pitchFamily="18" charset="0"/>
              </a:rPr>
              <a:t>　　　　　　设计检验</a:t>
            </a:r>
          </a:p>
          <a:p>
            <a:pPr algn="just" eaLnBrk="1" hangingPunct="1" indent="0" lvl="0" marL="0">
              <a:spcBef>
                <a:spcPct val="0"/>
              </a:spcBef>
              <a:buFontTx/>
              <a:buNone/>
            </a:pPr>
            <a:r>
              <a:rPr altLang="en-US" b="1" sz="2400" lang="zh-CN">
                <a:solidFill>
                  <a:srgbClr val="0033CC"/>
                </a:solidFill>
                <a:latin typeface="Times New Roman" pitchFamily="18" charset="0"/>
              </a:rPr>
              <a:t>　　　　　 　　↓</a:t>
            </a:r>
          </a:p>
          <a:p>
            <a:pPr algn="just" eaLnBrk="1" hangingPunct="1" indent="0" lvl="0" marL="0">
              <a:spcBef>
                <a:spcPct val="0"/>
              </a:spcBef>
              <a:buFontTx/>
              <a:buNone/>
            </a:pPr>
            <a:r>
              <a:rPr altLang="en-US" b="1" sz="2400" lang="zh-CN">
                <a:solidFill>
                  <a:srgbClr val="0033CC"/>
                </a:solidFill>
                <a:latin typeface="Times New Roman" pitchFamily="18" charset="0"/>
              </a:rPr>
              <a:t>　　　　　　布局布线</a:t>
            </a:r>
          </a:p>
          <a:p>
            <a:pPr algn="just" eaLnBrk="1" hangingPunct="1" indent="0" lvl="0" marL="0">
              <a:spcBef>
                <a:spcPct val="0"/>
              </a:spcBef>
              <a:buFontTx/>
              <a:buNone/>
            </a:pPr>
            <a:r>
              <a:rPr altLang="en-US" b="1" sz="2400" lang="zh-CN">
                <a:solidFill>
                  <a:srgbClr val="0033CC"/>
                </a:solidFill>
                <a:latin typeface="Times New Roman" pitchFamily="18" charset="0"/>
              </a:rPr>
              <a:t>　　　　　 　　↓</a:t>
            </a:r>
          </a:p>
          <a:p>
            <a:pPr algn="just" eaLnBrk="1" hangingPunct="1" indent="0" lvl="0" marL="0">
              <a:spcBef>
                <a:spcPct val="0"/>
              </a:spcBef>
              <a:buFontTx/>
              <a:buNone/>
            </a:pPr>
            <a:r>
              <a:rPr altLang="en-US" b="1" sz="2400" lang="zh-CN">
                <a:solidFill>
                  <a:srgbClr val="0033CC"/>
                </a:solidFill>
                <a:latin typeface="Times New Roman" pitchFamily="18" charset="0"/>
              </a:rPr>
              <a:t>　　　　　逻辑功能仿真</a:t>
            </a:r>
          </a:p>
          <a:p>
            <a:pPr algn="just" eaLnBrk="1" hangingPunct="1" indent="0" lvl="0" marL="0">
              <a:spcBef>
                <a:spcPct val="0"/>
              </a:spcBef>
              <a:buFontTx/>
              <a:buNone/>
            </a:pPr>
            <a:r>
              <a:rPr altLang="en-US" b="1" sz="2400" lang="zh-CN">
                <a:solidFill>
                  <a:srgbClr val="0033CC"/>
                </a:solidFill>
                <a:latin typeface="Times New Roman" pitchFamily="18" charset="0"/>
              </a:rPr>
              <a:t>　　　　　 　　↓</a:t>
            </a:r>
          </a:p>
          <a:p>
            <a:pPr algn="just" eaLnBrk="1" hangingPunct="1" indent="0" lvl="0" marL="0">
              <a:spcBef>
                <a:spcPct val="0"/>
              </a:spcBef>
              <a:buFontTx/>
              <a:buNone/>
            </a:pPr>
            <a:r>
              <a:rPr altLang="en-US" b="1" sz="2400" lang="zh-CN">
                <a:solidFill>
                  <a:srgbClr val="0033CC"/>
                </a:solidFill>
                <a:latin typeface="Times New Roman" pitchFamily="18" charset="0"/>
              </a:rPr>
              <a:t>　　　　　 熔丝图生成</a:t>
            </a:r>
          </a:p>
          <a:p>
            <a:pPr algn="just" eaLnBrk="1" hangingPunct="1" indent="0" lvl="0" marL="0">
              <a:spcBef>
                <a:spcPct val="0"/>
              </a:spcBef>
              <a:buFontTx/>
              <a:buNone/>
            </a:pPr>
            <a:r>
              <a:rPr altLang="en-US" b="1" sz="2400" lang="zh-CN">
                <a:solidFill>
                  <a:srgbClr val="0033CC"/>
                </a:solidFill>
                <a:latin typeface="Times New Roman" pitchFamily="18" charset="0"/>
              </a:rPr>
              <a:t>　　　　　 　　↓</a:t>
            </a:r>
          </a:p>
          <a:p>
            <a:pPr algn="just" eaLnBrk="1" hangingPunct="1" indent="0" lvl="0" marL="0">
              <a:spcBef>
                <a:spcPct val="0"/>
              </a:spcBef>
              <a:buFontTx/>
              <a:buNone/>
            </a:pPr>
            <a:r>
              <a:rPr altLang="en-US" b="1" sz="2400" lang="zh-CN">
                <a:solidFill>
                  <a:srgbClr val="0033CC"/>
                </a:solidFill>
                <a:latin typeface="Times New Roman" pitchFamily="18" charset="0"/>
              </a:rPr>
              <a:t>　　　　　　下载编程</a:t>
            </a:r>
            <a:r>
              <a:rPr altLang="en-US" sz="2400" lang="zh-CN">
                <a:latin typeface="Times New Roman" pitchFamily="18" charset="0"/>
              </a:rPr>
              <a:t>　　</a:t>
            </a:r>
          </a:p>
        </p:txBody>
      </p:sp>
      <p:sp>
        <p:nvSpPr>
          <p:cNvPr id="1050122"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123"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76</a:t>
            </a:fld>
            <a:endParaRPr altLang="en-US" sz="1400" lang="zh-CN">
              <a:solidFill>
                <a:srgbClr val="656565"/>
              </a:solidFill>
            </a:endParaRPr>
          </a:p>
        </p:txBody>
      </p:sp>
      <p:sp>
        <p:nvSpPr>
          <p:cNvPr id="1050124"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4" presetSubtype="10">
                                  <p:stCondLst>
                                    <p:cond delay="0"/>
                                  </p:stCondLst>
                                  <p:childTnLst>
                                    <p:set>
                                      <p:cBhvr>
                                        <p:cTn dur="1" fill="hold" id="6">
                                          <p:stCondLst>
                                            <p:cond delay="0"/>
                                          </p:stCondLst>
                                        </p:cTn>
                                        <p:tgtEl>
                                          <p:spTgt spid="1050121"/>
                                        </p:tgtEl>
                                        <p:attrNameLst>
                                          <p:attrName>style.visibility</p:attrName>
                                        </p:attrNameLst>
                                      </p:cBhvr>
                                      <p:to>
                                        <p:strVal val="visible"/>
                                      </p:to>
                                    </p:set>
                                    <p:animEffect transition="in" filter="randombar(horizontal)">
                                      <p:cBhvr>
                                        <p:cTn dur="500" id="7"/>
                                        <p:tgtEl>
                                          <p:spTgt spid="1050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21" grpId="0" uiExpand="0" build="whole"/>
    </p:bldLst>
  </p:timing>
</p:sld>
</file>

<file path=ppt/slides/slide77.xml><?xml version="1.0" encoding="utf-8"?>
<p:sld xmlns:a="http://schemas.openxmlformats.org/drawingml/2006/main" xmlns:r="http://schemas.openxmlformats.org/officeDocument/2006/relationships" xmlns:p="http://schemas.openxmlformats.org/presentationml/2006/main" show="1" showMasterSp="1">
  <p:cSld>
    <p:spTree>
      <p:nvGrpSpPr>
        <p:cNvPr id="213" name=""/>
        <p:cNvGrpSpPr/>
        <p:nvPr/>
      </p:nvGrpSpPr>
      <p:grpSpPr>
        <a:xfrm rot="0">
          <a:off x="0" y="0"/>
          <a:ext cx="0" cy="0"/>
          <a:chOff x="0" y="0"/>
          <a:chExt cx="0" cy="0"/>
        </a:xfrm>
      </p:grpSpPr>
      <p:sp>
        <p:nvSpPr>
          <p:cNvPr id="1050125" name="Text Box 2"/>
          <p:cNvSpPr txBox="1"/>
          <p:nvPr/>
        </p:nvSpPr>
        <p:spPr>
          <a:xfrm rot="0">
            <a:off x="1042987" y="1316037"/>
            <a:ext cx="3276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990000"/>
                </a:solidFill>
                <a:latin typeface="Times New Roman" pitchFamily="18" charset="0"/>
              </a:rPr>
              <a:t>1</a:t>
            </a:r>
            <a:r>
              <a:rPr altLang="en-US" b="1" sz="2400" lang="zh-CN">
                <a:solidFill>
                  <a:srgbClr val="990000"/>
                </a:solidFill>
                <a:latin typeface="Times New Roman" pitchFamily="18" charset="0"/>
              </a:rPr>
              <a:t>．逻辑设计规划</a:t>
            </a:r>
            <a:r>
              <a:rPr altLang="en-US" b="1" sz="2400" lang="zh-CN">
                <a:solidFill>
                  <a:srgbClr val="0033CC"/>
                </a:solidFill>
                <a:latin typeface="Times New Roman" pitchFamily="18" charset="0"/>
              </a:rPr>
              <a:t> </a:t>
            </a:r>
          </a:p>
        </p:txBody>
      </p:sp>
      <p:sp>
        <p:nvSpPr>
          <p:cNvPr id="1050126" name="Text Box 3"/>
          <p:cNvSpPr txBox="1"/>
          <p:nvPr/>
        </p:nvSpPr>
        <p:spPr>
          <a:xfrm rot="0">
            <a:off x="466725" y="2076450"/>
            <a:ext cx="8208962" cy="26479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0033CC"/>
                </a:solidFill>
                <a:latin typeface="Times New Roman" pitchFamily="18" charset="0"/>
              </a:rPr>
              <a:t>　　目的：</a:t>
            </a:r>
            <a:r>
              <a:rPr altLang="zh-CN" sz="2400" lang="en-US">
                <a:latin typeface="Times New Roman" pitchFamily="18" charset="0"/>
              </a:rPr>
              <a:t>选择合适的ispLSI</a:t>
            </a:r>
            <a:r>
              <a:rPr altLang="en-US" sz="2400" lang="zh-CN">
                <a:latin typeface="Times New Roman" pitchFamily="18" charset="0"/>
              </a:rPr>
              <a:t>器件实现预定功能。</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zh-CN" b="1" sz="2400" lang="en-US">
                <a:solidFill>
                  <a:srgbClr val="0033CC"/>
                </a:solidFill>
                <a:latin typeface="Times New Roman" pitchFamily="18" charset="0"/>
              </a:rPr>
              <a:t>进行设计规划时，首先定义I/O</a:t>
            </a:r>
            <a:r>
              <a:rPr altLang="en-US" b="1" sz="2400" lang="zh-CN">
                <a:solidFill>
                  <a:srgbClr val="0033CC"/>
                </a:solidFill>
                <a:latin typeface="Times New Roman" pitchFamily="18" charset="0"/>
              </a:rPr>
              <a:t>端口，以便考虑器件的</a:t>
            </a:r>
            <a:r>
              <a:rPr altLang="zh-CN" b="1" sz="2400" lang="en-US">
                <a:solidFill>
                  <a:srgbClr val="0033CC"/>
                </a:solidFill>
                <a:latin typeface="Times New Roman" pitchFamily="18" charset="0"/>
              </a:rPr>
              <a:t>I/O</a:t>
            </a:r>
            <a:r>
              <a:rPr altLang="en-US" b="1" sz="2400" lang="zh-CN">
                <a:solidFill>
                  <a:srgbClr val="0033CC"/>
                </a:solidFill>
                <a:latin typeface="Times New Roman" pitchFamily="18" charset="0"/>
              </a:rPr>
              <a:t>单元是否够用。然后进行任务划分，即将要求完成的设计任务分配到各个通用逻辑块</a:t>
            </a:r>
            <a:r>
              <a:rPr altLang="zh-CN" b="1" sz="2400" lang="en-US">
                <a:solidFill>
                  <a:srgbClr val="0033CC"/>
                </a:solidFill>
                <a:latin typeface="Times New Roman" pitchFamily="18" charset="0"/>
              </a:rPr>
              <a:t>GLB</a:t>
            </a:r>
            <a:r>
              <a:rPr altLang="en-US" b="1" sz="2400" lang="zh-CN">
                <a:solidFill>
                  <a:srgbClr val="0033CC"/>
                </a:solidFill>
                <a:latin typeface="Times New Roman" pitchFamily="18" charset="0"/>
              </a:rPr>
              <a:t>中。最后统计出所需要的</a:t>
            </a:r>
            <a:r>
              <a:rPr altLang="zh-CN" b="1" sz="2400" lang="en-US">
                <a:solidFill>
                  <a:srgbClr val="0033CC"/>
                </a:solidFill>
                <a:latin typeface="Times New Roman" pitchFamily="18" charset="0"/>
              </a:rPr>
              <a:t>GLB</a:t>
            </a:r>
            <a:r>
              <a:rPr altLang="en-US" b="1" sz="2400" lang="zh-CN">
                <a:solidFill>
                  <a:srgbClr val="0033CC"/>
                </a:solidFill>
                <a:latin typeface="Times New Roman" pitchFamily="18" charset="0"/>
              </a:rPr>
              <a:t>数目和</a:t>
            </a:r>
            <a:r>
              <a:rPr altLang="zh-CN" b="1" sz="2400" lang="en-US">
                <a:solidFill>
                  <a:srgbClr val="0033CC"/>
                </a:solidFill>
                <a:latin typeface="Times New Roman" pitchFamily="18" charset="0"/>
              </a:rPr>
              <a:t>I/O</a:t>
            </a:r>
            <a:r>
              <a:rPr altLang="en-US" b="1" sz="2400" lang="zh-CN">
                <a:solidFill>
                  <a:srgbClr val="0033CC"/>
                </a:solidFill>
                <a:latin typeface="Times New Roman" pitchFamily="18" charset="0"/>
              </a:rPr>
              <a:t>单元数目，作为器件型号选择的依据。确定了</a:t>
            </a:r>
            <a:r>
              <a:rPr altLang="zh-CN" b="1" sz="2400" lang="en-US">
                <a:solidFill>
                  <a:srgbClr val="0033CC"/>
                </a:solidFill>
                <a:latin typeface="Times New Roman" pitchFamily="18" charset="0"/>
              </a:rPr>
              <a:t>I/O</a:t>
            </a:r>
            <a:r>
              <a:rPr altLang="en-US" b="1" sz="2400" lang="zh-CN">
                <a:solidFill>
                  <a:srgbClr val="0033CC"/>
                </a:solidFill>
                <a:latin typeface="Times New Roman" pitchFamily="18" charset="0"/>
              </a:rPr>
              <a:t>单元数和</a:t>
            </a:r>
            <a:r>
              <a:rPr altLang="zh-CN" b="1" sz="2400" lang="en-US">
                <a:solidFill>
                  <a:srgbClr val="0033CC"/>
                </a:solidFill>
                <a:latin typeface="Times New Roman" pitchFamily="18" charset="0"/>
              </a:rPr>
              <a:t>GLB</a:t>
            </a:r>
            <a:r>
              <a:rPr altLang="en-US" b="1" sz="2400" lang="zh-CN">
                <a:solidFill>
                  <a:srgbClr val="0033CC"/>
                </a:solidFill>
                <a:latin typeface="Times New Roman" pitchFamily="18" charset="0"/>
              </a:rPr>
              <a:t>数之后，便可选择合适的</a:t>
            </a:r>
            <a:r>
              <a:rPr altLang="zh-CN" b="1" sz="2400" lang="en-US">
                <a:solidFill>
                  <a:srgbClr val="0033CC"/>
                </a:solidFill>
                <a:latin typeface="Times New Roman" pitchFamily="18" charset="0"/>
              </a:rPr>
              <a:t>ispLSI</a:t>
            </a:r>
            <a:r>
              <a:rPr altLang="en-US" b="1" sz="2400" lang="zh-CN">
                <a:solidFill>
                  <a:srgbClr val="0033CC"/>
                </a:solidFill>
                <a:latin typeface="Times New Roman" pitchFamily="18" charset="0"/>
              </a:rPr>
              <a:t>器件。</a:t>
            </a:r>
          </a:p>
        </p:txBody>
      </p:sp>
      <p:sp>
        <p:nvSpPr>
          <p:cNvPr id="105012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12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77</a:t>
            </a:fld>
            <a:endParaRPr altLang="en-US" sz="1400" lang="zh-CN">
              <a:solidFill>
                <a:srgbClr val="656565"/>
              </a:solidFill>
            </a:endParaRPr>
          </a:p>
        </p:txBody>
      </p:sp>
      <p:sp>
        <p:nvSpPr>
          <p:cNvPr id="105012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6" presetSubtype="37">
                                  <p:stCondLst>
                                    <p:cond delay="0"/>
                                  </p:stCondLst>
                                  <p:childTnLst>
                                    <p:set>
                                      <p:cBhvr>
                                        <p:cTn dur="1" fill="hold" id="6">
                                          <p:stCondLst>
                                            <p:cond delay="0"/>
                                          </p:stCondLst>
                                        </p:cTn>
                                        <p:tgtEl>
                                          <p:spTgt spid="1050126"/>
                                        </p:tgtEl>
                                        <p:attrNameLst>
                                          <p:attrName>style.visibility</p:attrName>
                                        </p:attrNameLst>
                                      </p:cBhvr>
                                      <p:to>
                                        <p:strVal val="visible"/>
                                      </p:to>
                                    </p:set>
                                    <p:animEffect transition="in" filter="barn(outVertical)">
                                      <p:cBhvr>
                                        <p:cTn dur="500" id="7"/>
                                        <p:tgtEl>
                                          <p:spTgt spid="1050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26" grpId="0" uiExpand="0" build="whole"/>
    </p:bldLst>
  </p:timing>
</p:sld>
</file>

<file path=ppt/slides/slide78.xml><?xml version="1.0" encoding="utf-8"?>
<p:sld xmlns:a="http://schemas.openxmlformats.org/drawingml/2006/main" xmlns:r="http://schemas.openxmlformats.org/officeDocument/2006/relationships" xmlns:p="http://schemas.openxmlformats.org/presentationml/2006/main" show="1" showMasterSp="1">
  <p:cSld>
    <p:spTree>
      <p:nvGrpSpPr>
        <p:cNvPr id="214" name=""/>
        <p:cNvGrpSpPr/>
        <p:nvPr/>
      </p:nvGrpSpPr>
      <p:grpSpPr>
        <a:xfrm rot="0">
          <a:off x="0" y="0"/>
          <a:ext cx="0" cy="0"/>
          <a:chOff x="0" y="0"/>
          <a:chExt cx="0" cy="0"/>
        </a:xfrm>
      </p:grpSpPr>
      <p:sp>
        <p:nvSpPr>
          <p:cNvPr id="1050130" name="Text Box 2"/>
          <p:cNvSpPr txBox="1"/>
          <p:nvPr/>
        </p:nvSpPr>
        <p:spPr>
          <a:xfrm rot="0">
            <a:off x="1066800" y="1292225"/>
            <a:ext cx="2706687"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2</a:t>
            </a:r>
            <a:r>
              <a:rPr altLang="en-US" b="1" sz="2400" lang="zh-CN">
                <a:solidFill>
                  <a:srgbClr val="0033CC"/>
                </a:solidFill>
                <a:latin typeface="Times New Roman" pitchFamily="18" charset="0"/>
              </a:rPr>
              <a:t>．设计输入</a:t>
            </a:r>
          </a:p>
        </p:txBody>
      </p:sp>
      <p:sp>
        <p:nvSpPr>
          <p:cNvPr id="1050131" name="Text Box 3"/>
          <p:cNvSpPr txBox="1"/>
          <p:nvPr/>
        </p:nvSpPr>
        <p:spPr>
          <a:xfrm rot="0">
            <a:off x="381000" y="2054225"/>
            <a:ext cx="8367712"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solidFill>
                  <a:schemeClr val="lt2"/>
                </a:solidFill>
                <a:latin typeface="Times New Roman" pitchFamily="18" charset="0"/>
              </a:rPr>
              <a:t>　　所谓设计输入就是将设计者所设计的电路</a:t>
            </a:r>
            <a:r>
              <a:rPr altLang="zh-CN" sz="2400" lang="en-US">
                <a:solidFill>
                  <a:schemeClr val="lt2"/>
                </a:solidFill>
                <a:latin typeface="Times New Roman" pitchFamily="18" charset="0"/>
              </a:rPr>
              <a:t>,</a:t>
            </a:r>
            <a:r>
              <a:rPr altLang="en-US" sz="2400" lang="zh-CN">
                <a:solidFill>
                  <a:schemeClr val="lt2"/>
                </a:solidFill>
                <a:latin typeface="Times New Roman" pitchFamily="18" charset="0"/>
              </a:rPr>
              <a:t>按照开发软件</a:t>
            </a:r>
          </a:p>
          <a:p>
            <a:pPr algn="just" eaLnBrk="1" hangingPunct="1" indent="0" lvl="0" marL="0">
              <a:spcBef>
                <a:spcPct val="0"/>
              </a:spcBef>
              <a:buFontTx/>
              <a:buNone/>
            </a:pPr>
            <a:r>
              <a:rPr altLang="en-US" sz="2400" lang="zh-CN">
                <a:solidFill>
                  <a:schemeClr val="lt2"/>
                </a:solidFill>
                <a:latin typeface="Times New Roman" pitchFamily="18" charset="0"/>
              </a:rPr>
              <a:t>要求的某种形式表达出来，并输入计算机中。</a:t>
            </a:r>
            <a:r>
              <a:rPr altLang="en-US" sz="2400" lang="zh-CN">
                <a:latin typeface="Times New Roman" pitchFamily="18" charset="0"/>
              </a:rPr>
              <a:t>　　</a:t>
            </a:r>
          </a:p>
        </p:txBody>
      </p:sp>
      <p:sp>
        <p:nvSpPr>
          <p:cNvPr id="1050132" name="Text Box 4"/>
          <p:cNvSpPr txBox="1"/>
          <p:nvPr/>
        </p:nvSpPr>
        <p:spPr>
          <a:xfrm rot="0">
            <a:off x="1116012" y="3238500"/>
            <a:ext cx="2362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3</a:t>
            </a:r>
            <a:r>
              <a:rPr altLang="en-US" b="1" sz="2400" lang="zh-CN">
                <a:solidFill>
                  <a:srgbClr val="0033CC"/>
                </a:solidFill>
                <a:latin typeface="Times New Roman" pitchFamily="18" charset="0"/>
              </a:rPr>
              <a:t>．设计检验</a:t>
            </a:r>
            <a:r>
              <a:rPr altLang="en-US" b="1" sz="2400" lang="zh-CN">
                <a:solidFill>
                  <a:schemeClr val="lt2"/>
                </a:solidFill>
                <a:latin typeface="Times New Roman" pitchFamily="18" charset="0"/>
              </a:rPr>
              <a:t> </a:t>
            </a:r>
          </a:p>
        </p:txBody>
      </p:sp>
      <p:sp>
        <p:nvSpPr>
          <p:cNvPr id="1050133" name="Text Box 5"/>
          <p:cNvSpPr txBox="1"/>
          <p:nvPr/>
        </p:nvSpPr>
        <p:spPr>
          <a:xfrm rot="0">
            <a:off x="1258887" y="3743325"/>
            <a:ext cx="5130800" cy="19177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a:t>
            </a:r>
            <a:r>
              <a:rPr altLang="en-US" b="1" sz="2400" lang="zh-CN">
                <a:solidFill>
                  <a:srgbClr val="006600"/>
                </a:solidFill>
                <a:latin typeface="Times New Roman" pitchFamily="18" charset="0"/>
              </a:rPr>
              <a:t>① 语法检验；</a:t>
            </a:r>
          </a:p>
          <a:p>
            <a:pPr algn="just" eaLnBrk="1" hangingPunct="1" indent="0" lvl="0" marL="0">
              <a:spcBef>
                <a:spcPct val="0"/>
              </a:spcBef>
              <a:buFontTx/>
              <a:buNone/>
            </a:pPr>
            <a:r>
              <a:rPr altLang="en-US" b="1" sz="2400" lang="zh-CN">
                <a:solidFill>
                  <a:srgbClr val="006600"/>
                </a:solidFill>
                <a:latin typeface="Times New Roman" pitchFamily="18" charset="0"/>
              </a:rPr>
              <a:t>　　② 设计规划检验；</a:t>
            </a:r>
          </a:p>
          <a:p>
            <a:pPr algn="just" eaLnBrk="1" hangingPunct="1" indent="0" lvl="0" marL="0">
              <a:spcBef>
                <a:spcPct val="0"/>
              </a:spcBef>
              <a:buFontTx/>
              <a:buNone/>
            </a:pPr>
            <a:r>
              <a:rPr altLang="en-US" b="1" sz="2400" lang="zh-CN">
                <a:solidFill>
                  <a:srgbClr val="006600"/>
                </a:solidFill>
                <a:latin typeface="Times New Roman" pitchFamily="18" charset="0"/>
              </a:rPr>
              <a:t>    　③ 逻辑最小化；</a:t>
            </a:r>
          </a:p>
          <a:p>
            <a:pPr algn="just" eaLnBrk="1" hangingPunct="1" indent="0" lvl="0" marL="0">
              <a:spcBef>
                <a:spcPct val="0"/>
              </a:spcBef>
              <a:buFontTx/>
              <a:buNone/>
            </a:pPr>
            <a:r>
              <a:rPr altLang="en-US" b="1" sz="2400" lang="zh-CN">
                <a:solidFill>
                  <a:srgbClr val="006600"/>
                </a:solidFill>
                <a:latin typeface="Times New Roman" pitchFamily="18" charset="0"/>
              </a:rPr>
              <a:t>　　④ 逻辑适配；　</a:t>
            </a:r>
          </a:p>
          <a:p>
            <a:pPr algn="just" eaLnBrk="1" hangingPunct="1" indent="0" lvl="0" marL="0">
              <a:spcBef>
                <a:spcPct val="0"/>
              </a:spcBef>
              <a:buFontTx/>
              <a:buNone/>
            </a:pPr>
            <a:r>
              <a:rPr altLang="en-US" b="1" sz="2400" lang="zh-CN">
                <a:solidFill>
                  <a:srgbClr val="006600"/>
                </a:solidFill>
                <a:latin typeface="Times New Roman" pitchFamily="18" charset="0"/>
              </a:rPr>
              <a:t>    　⑤ 全局设计规划检验。</a:t>
            </a:r>
          </a:p>
        </p:txBody>
      </p:sp>
      <p:sp>
        <p:nvSpPr>
          <p:cNvPr id="1050134"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135"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78</a:t>
            </a:fld>
            <a:endParaRPr altLang="en-US" sz="1400" lang="zh-CN">
              <a:solidFill>
                <a:srgbClr val="656565"/>
              </a:solidFill>
            </a:endParaRPr>
          </a:p>
        </p:txBody>
      </p:sp>
      <p:sp>
        <p:nvSpPr>
          <p:cNvPr id="1050136"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16">
                                  <p:stCondLst>
                                    <p:cond delay="0"/>
                                  </p:stCondLst>
                                  <p:childTnLst>
                                    <p:set>
                                      <p:cBhvr>
                                        <p:cTn dur="1" fill="hold" id="6">
                                          <p:stCondLst>
                                            <p:cond delay="0"/>
                                          </p:stCondLst>
                                        </p:cTn>
                                        <p:tgtEl>
                                          <p:spTgt spid="1050131"/>
                                        </p:tgtEl>
                                        <p:attrNameLst>
                                          <p:attrName>style.visibility</p:attrName>
                                        </p:attrNameLst>
                                      </p:cBhvr>
                                      <p:to>
                                        <p:strVal val="visible"/>
                                      </p:to>
                                    </p:set>
                                    <p:animEffect transition="in" filter="box(in)">
                                      <p:cBhvr>
                                        <p:cTn dur="500" id="7"/>
                                        <p:tgtEl>
                                          <p:spTgt spid="1050131"/>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2" presetSubtype="1">
                                  <p:stCondLst>
                                    <p:cond delay="0"/>
                                  </p:stCondLst>
                                  <p:childTnLst>
                                    <p:set>
                                      <p:cBhvr>
                                        <p:cTn dur="1" fill="hold" id="12">
                                          <p:stCondLst>
                                            <p:cond delay="0"/>
                                          </p:stCondLst>
                                        </p:cTn>
                                        <p:tgtEl>
                                          <p:spTgt spid="1050132"/>
                                        </p:tgtEl>
                                        <p:attrNameLst>
                                          <p:attrName>style.visibility</p:attrName>
                                        </p:attrNameLst>
                                      </p:cBhvr>
                                      <p:to>
                                        <p:strVal val="visible"/>
                                      </p:to>
                                    </p:set>
                                    <p:animEffect transition="in" filter="slide(fromTop)">
                                      <p:cBhvr>
                                        <p:cTn dur="500" id="13"/>
                                        <p:tgtEl>
                                          <p:spTgt spid="1050132"/>
                                        </p:tgtEl>
                                      </p:cBhvr>
                                    </p:animEffect>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childTnLst>
                    </p:cTn>
                  </p:par>
                  <p:par>
                    <p:cTn fill="hold" id="14" nodeType="clickPar">
                      <p:stCondLst>
                        <p:cond delay="indefinite"/>
                      </p:stCondLst>
                      <p:childTnLst>
                        <p:par>
                          <p:cTn fill="hold" id="15" nodeType="withGroup">
                            <p:stCondLst>
                              <p:cond delay="0"/>
                            </p:stCondLst>
                            <p:childTnLst>
                              <p:par>
                                <p:cTn fill="hold" grpId="0" id="16" nodeType="clickEffect" presetClass="entr" presetID="22" presetSubtype="1">
                                  <p:stCondLst>
                                    <p:cond delay="0"/>
                                  </p:stCondLst>
                                  <p:childTnLst>
                                    <p:set>
                                      <p:cBhvr>
                                        <p:cTn dur="1" fill="hold" id="17">
                                          <p:stCondLst>
                                            <p:cond delay="0"/>
                                          </p:stCondLst>
                                        </p:cTn>
                                        <p:tgtEl>
                                          <p:spTgt spid="1050133"/>
                                        </p:tgtEl>
                                        <p:attrNameLst>
                                          <p:attrName>style.visibility</p:attrName>
                                        </p:attrNameLst>
                                      </p:cBhvr>
                                      <p:to>
                                        <p:strVal val="visible"/>
                                      </p:to>
                                    </p:set>
                                    <p:animEffect transition="in" filter="wipe(up)">
                                      <p:cBhvr>
                                        <p:cTn dur="500" id="18"/>
                                        <p:tgtEl>
                                          <p:spTgt spid="1050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31" grpId="0" uiExpand="0" build="whole"/>
      <p:bldP spid="1050132" grpId="0" uiExpand="0" build="whole"/>
      <p:bldP spid="1050133" grpId="0" uiExpand="0" build="whole"/>
    </p:bldLst>
  </p:timing>
</p:sld>
</file>

<file path=ppt/slides/slide79.xml><?xml version="1.0" encoding="utf-8"?>
<p:sld xmlns:a="http://schemas.openxmlformats.org/drawingml/2006/main" xmlns:r="http://schemas.openxmlformats.org/officeDocument/2006/relationships" xmlns:p="http://schemas.openxmlformats.org/presentationml/2006/main" show="1" showMasterSp="1">
  <p:cSld>
    <p:spTree>
      <p:nvGrpSpPr>
        <p:cNvPr id="215" name=""/>
        <p:cNvGrpSpPr/>
        <p:nvPr/>
      </p:nvGrpSpPr>
      <p:grpSpPr>
        <a:xfrm rot="0">
          <a:off x="0" y="0"/>
          <a:ext cx="0" cy="0"/>
          <a:chOff x="0" y="0"/>
          <a:chExt cx="0" cy="0"/>
        </a:xfrm>
      </p:grpSpPr>
      <p:sp>
        <p:nvSpPr>
          <p:cNvPr id="1050137" name="Text Box 2"/>
          <p:cNvSpPr txBox="1"/>
          <p:nvPr/>
        </p:nvSpPr>
        <p:spPr>
          <a:xfrm rot="0">
            <a:off x="971550" y="1377950"/>
            <a:ext cx="20701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4</a:t>
            </a:r>
            <a:r>
              <a:rPr altLang="en-US" b="1" sz="2400" lang="zh-CN">
                <a:solidFill>
                  <a:srgbClr val="0033CC"/>
                </a:solidFill>
                <a:latin typeface="Times New Roman" pitchFamily="18" charset="0"/>
              </a:rPr>
              <a:t>．布局布线 </a:t>
            </a:r>
          </a:p>
        </p:txBody>
      </p:sp>
      <p:sp>
        <p:nvSpPr>
          <p:cNvPr id="1050138" name="Text Box 3"/>
          <p:cNvSpPr txBox="1"/>
          <p:nvPr/>
        </p:nvSpPr>
        <p:spPr>
          <a:xfrm rot="0">
            <a:off x="323850" y="2168525"/>
            <a:ext cx="8383587"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布局布线工作是由软件自动完成的</a:t>
            </a:r>
            <a:r>
              <a:rPr altLang="zh-CN" sz="2400" lang="en-US">
                <a:latin typeface="Times New Roman" pitchFamily="18" charset="0"/>
              </a:rPr>
              <a:t>,</a:t>
            </a:r>
            <a:r>
              <a:rPr altLang="en-US" sz="2400" lang="zh-CN">
                <a:latin typeface="Times New Roman" pitchFamily="18" charset="0"/>
              </a:rPr>
              <a:t>它能以最优方式对逻辑元件布局和准确地实现元件间的互连。　　</a:t>
            </a:r>
          </a:p>
        </p:txBody>
      </p:sp>
      <p:sp>
        <p:nvSpPr>
          <p:cNvPr id="1050139" name="Text Box 4"/>
          <p:cNvSpPr txBox="1"/>
          <p:nvPr/>
        </p:nvSpPr>
        <p:spPr>
          <a:xfrm rot="0">
            <a:off x="1116012" y="3609975"/>
            <a:ext cx="2081212"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5</a:t>
            </a:r>
            <a:r>
              <a:rPr altLang="en-US" b="1" sz="2400" lang="zh-CN">
                <a:solidFill>
                  <a:srgbClr val="0033CC"/>
                </a:solidFill>
                <a:latin typeface="Times New Roman" pitchFamily="18" charset="0"/>
              </a:rPr>
              <a:t>．逻辑模拟</a:t>
            </a:r>
          </a:p>
        </p:txBody>
      </p:sp>
      <p:sp>
        <p:nvSpPr>
          <p:cNvPr id="1050140" name="Text Box 5"/>
          <p:cNvSpPr txBox="1"/>
          <p:nvPr/>
        </p:nvSpPr>
        <p:spPr>
          <a:xfrm rot="0">
            <a:off x="468312" y="4473575"/>
            <a:ext cx="7993062"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逻辑模拟又称为逻辑功能仿真，它包括功能模拟和定时模拟。</a:t>
            </a:r>
          </a:p>
          <a:p>
            <a:pPr algn="just" eaLnBrk="1" hangingPunct="1" indent="0" lvl="0" marL="0">
              <a:spcBef>
                <a:spcPct val="0"/>
              </a:spcBef>
              <a:buFontTx/>
              <a:buNone/>
            </a:pPr>
            <a:r>
              <a:rPr altLang="en-US" sz="2400" lang="zh-CN">
                <a:latin typeface="Times New Roman" pitchFamily="18" charset="0"/>
              </a:rPr>
              <a:t>　　</a:t>
            </a:r>
          </a:p>
        </p:txBody>
      </p:sp>
      <p:sp>
        <p:nvSpPr>
          <p:cNvPr id="105014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14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79</a:t>
            </a:fld>
            <a:endParaRPr altLang="en-US" sz="1400" lang="zh-CN">
              <a:solidFill>
                <a:srgbClr val="656565"/>
              </a:solidFill>
            </a:endParaRPr>
          </a:p>
        </p:txBody>
      </p:sp>
      <p:sp>
        <p:nvSpPr>
          <p:cNvPr id="105014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22" presetSubtype="1">
                                  <p:stCondLst>
                                    <p:cond delay="0"/>
                                  </p:stCondLst>
                                  <p:childTnLst>
                                    <p:set>
                                      <p:cBhvr>
                                        <p:cTn dur="1" fill="hold" id="6">
                                          <p:stCondLst>
                                            <p:cond delay="0"/>
                                          </p:stCondLst>
                                        </p:cTn>
                                        <p:tgtEl>
                                          <p:spTgt spid="1050138"/>
                                        </p:tgtEl>
                                        <p:attrNameLst>
                                          <p:attrName>style.visibility</p:attrName>
                                        </p:attrNameLst>
                                      </p:cBhvr>
                                      <p:to>
                                        <p:strVal val="visible"/>
                                      </p:to>
                                    </p:set>
                                    <p:animEffect transition="in" filter="wipe(up)">
                                      <p:cBhvr>
                                        <p:cTn dur="500" id="7"/>
                                        <p:tgtEl>
                                          <p:spTgt spid="1050138"/>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accel="0" autoRev="0" decel="0" fill="hold" grpId="0" id="10" nodeType="clickEffect" presetClass="entr" presetID="2" presetSubtype="4">
                                  <p:stCondLst>
                                    <p:cond delay="0"/>
                                  </p:stCondLst>
                                  <p:childTnLst>
                                    <p:set>
                                      <p:cBhvr>
                                        <p:cTn dur="1" fill="hold" id="12">
                                          <p:stCondLst>
                                            <p:cond delay="0"/>
                                          </p:stCondLst>
                                        </p:cTn>
                                        <p:tgtEl>
                                          <p:spTgt spid="1050139"/>
                                        </p:tgtEl>
                                        <p:attrNameLst>
                                          <p:attrName>style.visibility</p:attrName>
                                        </p:attrNameLst>
                                      </p:cBhvr>
                                      <p:to>
                                        <p:strVal val="visible"/>
                                      </p:to>
                                    </p:set>
                                    <p:anim calcmode="lin" valueType="num">
                                      <p:cBhvr additive="base">
                                        <p:cTn dur="500" fill="hold" id="13"/>
                                        <p:tgtEl>
                                          <p:spTgt spid="1050139"/>
                                        </p:tgtEl>
                                        <p:attrNameLst>
                                          <p:attrName>ppt_x</p:attrName>
                                        </p:attrNameLst>
                                      </p:cBhvr>
                                      <p:tavLst>
                                        <p:tav tm="0">
                                          <p:val>
                                            <p:strVal val="#ppt_x"/>
                                          </p:val>
                                        </p:tav>
                                        <p:tav tm="100000">
                                          <p:val>
                                            <p:strVal val="#ppt_x"/>
                                          </p:val>
                                        </p:tav>
                                      </p:tavLst>
                                    </p:anim>
                                    <p:anim calcmode="lin" valueType="num">
                                      <p:cBhvr additive="base">
                                        <p:cTn dur="500" fill="hold" id="14"/>
                                        <p:tgtEl>
                                          <p:spTgt spid="1050139"/>
                                        </p:tgtEl>
                                        <p:attrNameLst>
                                          <p:attrName>ppt_y</p:attrName>
                                        </p:attrNameLst>
                                      </p:cBhvr>
                                      <p:tavLst>
                                        <p:tav tm="0">
                                          <p:val>
                                            <p:strVal val="1+#ppt_h/2"/>
                                          </p:val>
                                        </p:tav>
                                        <p:tav tm="100000">
                                          <p:val>
                                            <p:strVal val="#ppt_y"/>
                                          </p:val>
                                        </p:tav>
                                      </p:tavLst>
                                    </p:anim>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par>
                          <p:cTn fill="hold" id="15" nodeType="afterGroup">
                            <p:stCondLst>
                              <p:cond delay="500"/>
                            </p:stCondLst>
                            <p:childTnLst>
                              <p:par>
                                <p:cTn fill="hold" grpId="0" id="16" nodeType="afterEffect" presetClass="entr" presetID="22" presetSubtype="1">
                                  <p:stCondLst>
                                    <p:cond delay="0"/>
                                  </p:stCondLst>
                                  <p:childTnLst>
                                    <p:set>
                                      <p:cBhvr>
                                        <p:cTn dur="1" fill="hold" id="17">
                                          <p:stCondLst>
                                            <p:cond delay="0"/>
                                          </p:stCondLst>
                                        </p:cTn>
                                        <p:tgtEl>
                                          <p:spTgt spid="1050140"/>
                                        </p:tgtEl>
                                        <p:attrNameLst>
                                          <p:attrName>style.visibility</p:attrName>
                                        </p:attrNameLst>
                                      </p:cBhvr>
                                      <p:to>
                                        <p:strVal val="visible"/>
                                      </p:to>
                                    </p:set>
                                    <p:animEffect transition="in" filter="wipe(up)">
                                      <p:cBhvr>
                                        <p:cTn dur="500" id="18"/>
                                        <p:tgtEl>
                                          <p:spTgt spid="1050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38" grpId="0" uiExpand="0" build="whole"/>
      <p:bldP spid="1050139" grpId="0" uiExpand="0" build="whole"/>
      <p:bldP spid="1050140" grpId="0" uiExpand="0" build="whole"/>
    </p:bldLst>
  </p:timing>
</p:sld>
</file>

<file path=ppt/slides/slide8.xml><?xml version="1.0" encoding="utf-8"?>
<p:sld xmlns:a="http://schemas.openxmlformats.org/drawingml/2006/main" xmlns:r="http://schemas.openxmlformats.org/officeDocument/2006/relationships" xmlns:p="http://schemas.openxmlformats.org/presentationml/2006/main" show="1" showMasterSp="1">
  <p:cSld>
    <p:spTree>
      <p:nvGrpSpPr>
        <p:cNvPr id="120" name=""/>
        <p:cNvGrpSpPr/>
        <p:nvPr/>
      </p:nvGrpSpPr>
      <p:grpSpPr>
        <a:xfrm rot="0">
          <a:off x="0" y="0"/>
          <a:ext cx="0" cy="0"/>
          <a:chOff x="0" y="0"/>
          <a:chExt cx="0" cy="0"/>
        </a:xfrm>
      </p:grpSpPr>
      <p:sp>
        <p:nvSpPr>
          <p:cNvPr id="1048668" name="Text Box 2"/>
          <p:cNvSpPr txBox="1"/>
          <p:nvPr/>
        </p:nvSpPr>
        <p:spPr>
          <a:xfrm rot="0">
            <a:off x="457200" y="962025"/>
            <a:ext cx="40386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zh-CN" sz="2400" lang="en-US">
                <a:latin typeface="Times New Roman" pitchFamily="18" charset="0"/>
              </a:rPr>
              <a:t>8.1.3  PLD</a:t>
            </a:r>
            <a:r>
              <a:rPr altLang="en-US" sz="2400" lang="zh-CN">
                <a:latin typeface="Times New Roman" pitchFamily="18" charset="0"/>
              </a:rPr>
              <a:t>电路表示法</a:t>
            </a:r>
          </a:p>
        </p:txBody>
      </p:sp>
      <p:sp>
        <p:nvSpPr>
          <p:cNvPr id="1048669" name="Text Box 3"/>
          <p:cNvSpPr txBox="1"/>
          <p:nvPr/>
        </p:nvSpPr>
        <p:spPr>
          <a:xfrm rot="0">
            <a:off x="441325" y="1412875"/>
            <a:ext cx="8316912" cy="14065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　　对于</a:t>
            </a:r>
            <a:r>
              <a:rPr altLang="zh-CN" sz="2400" lang="en-US">
                <a:latin typeface="Times New Roman" pitchFamily="18" charset="0"/>
              </a:rPr>
              <a:t>PLD</a:t>
            </a:r>
            <a:r>
              <a:rPr altLang="en-US" sz="2400" lang="zh-CN">
                <a:latin typeface="Times New Roman" pitchFamily="18" charset="0"/>
              </a:rPr>
              <a:t>器件，用逻辑电路的一般表示法很难描述其内部电路。为了方便</a:t>
            </a:r>
            <a:r>
              <a:rPr altLang="zh-CN" sz="2400" lang="en-US">
                <a:latin typeface="Times New Roman" pitchFamily="18" charset="0"/>
              </a:rPr>
              <a:t>PLD</a:t>
            </a:r>
            <a:r>
              <a:rPr altLang="en-US" sz="2400" lang="zh-CN">
                <a:latin typeface="Times New Roman" pitchFamily="18" charset="0"/>
              </a:rPr>
              <a:t>的生产和应用，对描述</a:t>
            </a:r>
            <a:r>
              <a:rPr altLang="zh-CN" sz="2400" lang="en-US">
                <a:latin typeface="Times New Roman" pitchFamily="18" charset="0"/>
              </a:rPr>
              <a:t>PLD</a:t>
            </a:r>
            <a:r>
              <a:rPr altLang="en-US" sz="2400" lang="zh-CN">
                <a:latin typeface="Times New Roman" pitchFamily="18" charset="0"/>
              </a:rPr>
              <a:t>基本结构的有关逻辑符号和规则作出了某些约定。</a:t>
            </a:r>
          </a:p>
        </p:txBody>
      </p:sp>
      <p:sp>
        <p:nvSpPr>
          <p:cNvPr id="1048670" name="Text Box 4"/>
          <p:cNvSpPr txBox="1"/>
          <p:nvPr/>
        </p:nvSpPr>
        <p:spPr>
          <a:xfrm rot="0">
            <a:off x="427037" y="2808287"/>
            <a:ext cx="8331200"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一、与门和或门</a:t>
            </a:r>
          </a:p>
          <a:p>
            <a:pPr algn="just" eaLnBrk="1" hangingPunct="1" indent="0" lvl="0" marL="0">
              <a:lnSpc>
                <a:spcPct val="120000"/>
              </a:lnSpc>
              <a:spcBef>
                <a:spcPct val="0"/>
              </a:spcBef>
              <a:buFontTx/>
              <a:buNone/>
            </a:pPr>
            <a:r>
              <a:rPr altLang="en-US" sz="2400" lang="zh-CN">
                <a:latin typeface="Times New Roman" pitchFamily="18" charset="0"/>
              </a:rPr>
              <a:t>　　下图给出了</a:t>
            </a:r>
            <a:r>
              <a:rPr altLang="zh-CN" sz="2400" lang="en-US">
                <a:latin typeface="Times New Roman" pitchFamily="18" charset="0"/>
              </a:rPr>
              <a:t>3</a:t>
            </a:r>
            <a:r>
              <a:rPr altLang="en-US" sz="2400" lang="zh-CN">
                <a:latin typeface="Times New Roman" pitchFamily="18" charset="0"/>
              </a:rPr>
              <a:t>输入与门的两种表示法。传统表示法</a:t>
            </a:r>
            <a:r>
              <a:rPr altLang="zh-CN" sz="2400" lang="en-US">
                <a:latin typeface="Times New Roman" pitchFamily="18" charset="0"/>
              </a:rPr>
              <a:t>(</a:t>
            </a:r>
            <a:r>
              <a:rPr altLang="en-US" sz="2400" lang="zh-CN">
                <a:latin typeface="Times New Roman" pitchFamily="18" charset="0"/>
              </a:rPr>
              <a:t>图</a:t>
            </a:r>
            <a:r>
              <a:rPr altLang="zh-CN" sz="2400" lang="en-US">
                <a:latin typeface="Times New Roman" pitchFamily="18" charset="0"/>
              </a:rPr>
              <a:t>(a))</a:t>
            </a:r>
            <a:r>
              <a:rPr altLang="en-US" sz="2400" lang="zh-CN">
                <a:latin typeface="Times New Roman" pitchFamily="18" charset="0"/>
              </a:rPr>
              <a:t>中与门的</a:t>
            </a:r>
            <a:r>
              <a:rPr altLang="zh-CN" sz="2400" lang="en-US">
                <a:latin typeface="Times New Roman" pitchFamily="18" charset="0"/>
              </a:rPr>
              <a:t>3</a:t>
            </a:r>
            <a:r>
              <a:rPr altLang="en-US" sz="2400" lang="zh-CN">
                <a:latin typeface="Times New Roman" pitchFamily="18" charset="0"/>
              </a:rPr>
              <a:t>个输入</a:t>
            </a:r>
            <a:r>
              <a:rPr altLang="zh-CN" sz="2400" lang="en-US">
                <a:latin typeface="Times New Roman" pitchFamily="18" charset="0"/>
              </a:rPr>
              <a:t>A</a:t>
            </a:r>
            <a:r>
              <a:rPr altLang="en-US" sz="2400" lang="zh-CN">
                <a:latin typeface="Times New Roman" pitchFamily="18" charset="0"/>
              </a:rPr>
              <a:t>、</a:t>
            </a:r>
            <a:r>
              <a:rPr altLang="zh-CN" sz="2400" lang="en-US">
                <a:latin typeface="Times New Roman" pitchFamily="18" charset="0"/>
              </a:rPr>
              <a:t>B</a:t>
            </a:r>
            <a:r>
              <a:rPr altLang="en-US" sz="2400" lang="zh-CN">
                <a:latin typeface="Times New Roman" pitchFamily="18" charset="0"/>
              </a:rPr>
              <a:t>、</a:t>
            </a:r>
            <a:r>
              <a:rPr altLang="zh-CN" sz="2400" lang="en-US">
                <a:latin typeface="Times New Roman" pitchFamily="18" charset="0"/>
              </a:rPr>
              <a:t>C</a:t>
            </a:r>
            <a:r>
              <a:rPr altLang="en-US" sz="2400" lang="zh-CN">
                <a:latin typeface="Times New Roman" pitchFamily="18" charset="0"/>
              </a:rPr>
              <a:t>在</a:t>
            </a:r>
            <a:r>
              <a:rPr altLang="zh-CN" sz="2400" lang="en-US">
                <a:latin typeface="Times New Roman" pitchFamily="18" charset="0"/>
              </a:rPr>
              <a:t>PLD</a:t>
            </a:r>
            <a:r>
              <a:rPr altLang="en-US" sz="2400" lang="zh-CN">
                <a:latin typeface="Times New Roman" pitchFamily="18" charset="0"/>
              </a:rPr>
              <a:t>表示法</a:t>
            </a:r>
            <a:r>
              <a:rPr altLang="zh-CN" sz="2400" lang="en-US">
                <a:latin typeface="Times New Roman" pitchFamily="18" charset="0"/>
              </a:rPr>
              <a:t>(</a:t>
            </a:r>
            <a:r>
              <a:rPr altLang="en-US" sz="2400" lang="zh-CN">
                <a:latin typeface="Times New Roman" pitchFamily="18" charset="0"/>
              </a:rPr>
              <a:t>图</a:t>
            </a:r>
            <a:r>
              <a:rPr altLang="zh-CN" sz="2400" lang="en-US">
                <a:latin typeface="Times New Roman" pitchFamily="18" charset="0"/>
              </a:rPr>
              <a:t>(b))</a:t>
            </a:r>
            <a:r>
              <a:rPr altLang="en-US" sz="2400" lang="zh-CN">
                <a:latin typeface="Times New Roman" pitchFamily="18" charset="0"/>
              </a:rPr>
              <a:t>中称为</a:t>
            </a:r>
            <a:r>
              <a:rPr altLang="zh-CN" sz="2400" lang="en-US">
                <a:latin typeface="Times New Roman" pitchFamily="18" charset="0"/>
              </a:rPr>
              <a:t>3</a:t>
            </a:r>
            <a:r>
              <a:rPr altLang="en-US" sz="2400" lang="zh-CN">
                <a:latin typeface="Times New Roman" pitchFamily="18" charset="0"/>
              </a:rPr>
              <a:t>个输入项，而输出</a:t>
            </a:r>
            <a:r>
              <a:rPr altLang="zh-CN" sz="2400" lang="en-US">
                <a:latin typeface="Times New Roman" pitchFamily="18" charset="0"/>
              </a:rPr>
              <a:t>D</a:t>
            </a:r>
            <a:r>
              <a:rPr altLang="en-US" sz="2400" lang="zh-CN">
                <a:latin typeface="Times New Roman" pitchFamily="18" charset="0"/>
              </a:rPr>
              <a:t>称为“与”项。同样，或门也采用类似方法表示。</a:t>
            </a:r>
          </a:p>
        </p:txBody>
      </p:sp>
      <p:grpSp>
        <p:nvGrpSpPr>
          <p:cNvPr id="121" name=""/>
          <p:cNvGrpSpPr/>
          <p:nvPr/>
        </p:nvGrpSpPr>
        <p:grpSpPr>
          <a:xfrm rot="0">
            <a:off x="1511300" y="4471987"/>
            <a:ext cx="5967412" cy="1981200"/>
            <a:chOff x="1137" y="2688"/>
            <a:chExt cx="3759" cy="1248"/>
          </a:xfrm>
        </p:grpSpPr>
        <p:sp>
          <p:nvSpPr>
            <p:cNvPr id="1048671" name="Rectangle 6"/>
            <p:cNvSpPr/>
            <p:nvPr/>
          </p:nvSpPr>
          <p:spPr>
            <a:xfrm rot="0">
              <a:off x="1775" y="2975"/>
              <a:ext cx="432" cy="672"/>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672" name="Text Box 7"/>
            <p:cNvSpPr txBox="1"/>
            <p:nvPr/>
          </p:nvSpPr>
          <p:spPr>
            <a:xfrm rot="0">
              <a:off x="1776" y="2976"/>
              <a:ext cx="27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&amp;</a:t>
              </a:r>
            </a:p>
          </p:txBody>
        </p:sp>
        <p:sp>
          <p:nvSpPr>
            <p:cNvPr id="1048673" name="Line 8"/>
            <p:cNvSpPr/>
            <p:nvPr/>
          </p:nvSpPr>
          <p:spPr>
            <a:xfrm rot="0" flipH="1">
              <a:off x="1392" y="3072"/>
              <a:ext cx="384" cy="0"/>
            </a:xfrm>
            <a:prstGeom prst="line"/>
            <a:noFill/>
            <a:ln w="19050" cap="flat" cmpd="sng">
              <a:solidFill>
                <a:schemeClr val="dk1">
                  <a:alpha val="100000"/>
                </a:schemeClr>
              </a:solidFill>
              <a:prstDash val="solid"/>
              <a:round/>
            </a:ln>
          </p:spPr>
        </p:sp>
        <p:sp>
          <p:nvSpPr>
            <p:cNvPr id="1048674" name="Line 9"/>
            <p:cNvSpPr/>
            <p:nvPr/>
          </p:nvSpPr>
          <p:spPr>
            <a:xfrm rot="0" flipH="1">
              <a:off x="1392" y="3312"/>
              <a:ext cx="384" cy="0"/>
            </a:xfrm>
            <a:prstGeom prst="line"/>
            <a:noFill/>
            <a:ln w="19050" cap="flat" cmpd="sng">
              <a:solidFill>
                <a:schemeClr val="dk1">
                  <a:alpha val="100000"/>
                </a:schemeClr>
              </a:solidFill>
              <a:prstDash val="solid"/>
              <a:round/>
            </a:ln>
          </p:spPr>
        </p:sp>
        <p:sp>
          <p:nvSpPr>
            <p:cNvPr id="1048675" name="Line 10"/>
            <p:cNvSpPr/>
            <p:nvPr/>
          </p:nvSpPr>
          <p:spPr>
            <a:xfrm rot="0" flipH="1">
              <a:off x="1392" y="3552"/>
              <a:ext cx="384" cy="0"/>
            </a:xfrm>
            <a:prstGeom prst="line"/>
            <a:noFill/>
            <a:ln w="19050" cap="flat" cmpd="sng">
              <a:solidFill>
                <a:schemeClr val="dk1">
                  <a:alpha val="100000"/>
                </a:schemeClr>
              </a:solidFill>
              <a:prstDash val="solid"/>
              <a:round/>
            </a:ln>
          </p:spPr>
        </p:sp>
        <p:sp>
          <p:nvSpPr>
            <p:cNvPr id="1048676" name="Line 11"/>
            <p:cNvSpPr/>
            <p:nvPr/>
          </p:nvSpPr>
          <p:spPr>
            <a:xfrm rot="0">
              <a:off x="2208" y="3312"/>
              <a:ext cx="336" cy="0"/>
            </a:xfrm>
            <a:prstGeom prst="line"/>
            <a:noFill/>
            <a:ln w="19050" cap="flat" cmpd="sng">
              <a:solidFill>
                <a:schemeClr val="dk1">
                  <a:alpha val="100000"/>
                </a:schemeClr>
              </a:solidFill>
              <a:prstDash val="solid"/>
              <a:round/>
            </a:ln>
          </p:spPr>
        </p:sp>
        <p:sp>
          <p:nvSpPr>
            <p:cNvPr id="1048677" name="Text Box 12"/>
            <p:cNvSpPr txBox="1"/>
            <p:nvPr/>
          </p:nvSpPr>
          <p:spPr>
            <a:xfrm rot="0">
              <a:off x="2529" y="3168"/>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D</a:t>
              </a:r>
            </a:p>
          </p:txBody>
        </p:sp>
        <p:sp>
          <p:nvSpPr>
            <p:cNvPr id="1048678" name="Text Box 13"/>
            <p:cNvSpPr txBox="1"/>
            <p:nvPr/>
          </p:nvSpPr>
          <p:spPr>
            <a:xfrm rot="0">
              <a:off x="1137" y="2906"/>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A</a:t>
              </a:r>
            </a:p>
          </p:txBody>
        </p:sp>
        <p:sp>
          <p:nvSpPr>
            <p:cNvPr id="1048679" name="Text Box 14"/>
            <p:cNvSpPr txBox="1"/>
            <p:nvPr/>
          </p:nvSpPr>
          <p:spPr>
            <a:xfrm rot="0">
              <a:off x="1137" y="3168"/>
              <a:ext cx="244"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B</a:t>
              </a:r>
            </a:p>
          </p:txBody>
        </p:sp>
        <p:sp>
          <p:nvSpPr>
            <p:cNvPr id="1048680" name="Text Box 15"/>
            <p:cNvSpPr txBox="1"/>
            <p:nvPr/>
          </p:nvSpPr>
          <p:spPr>
            <a:xfrm rot="0">
              <a:off x="1137" y="3408"/>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C</a:t>
              </a:r>
            </a:p>
          </p:txBody>
        </p:sp>
        <p:sp>
          <p:nvSpPr>
            <p:cNvPr id="1048681" name="Text Box 16"/>
            <p:cNvSpPr txBox="1"/>
            <p:nvPr/>
          </p:nvSpPr>
          <p:spPr>
            <a:xfrm rot="0">
              <a:off x="1820" y="3648"/>
              <a:ext cx="340"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(a)</a:t>
              </a:r>
            </a:p>
          </p:txBody>
        </p:sp>
        <p:sp>
          <p:nvSpPr>
            <p:cNvPr id="1048682" name="Rectangle 17"/>
            <p:cNvSpPr/>
            <p:nvPr/>
          </p:nvSpPr>
          <p:spPr>
            <a:xfrm rot="0">
              <a:off x="3984" y="2976"/>
              <a:ext cx="432" cy="672"/>
            </a:xfrm>
            <a:prstGeom prst="rect"/>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683" name="Text Box 18"/>
            <p:cNvSpPr txBox="1"/>
            <p:nvPr/>
          </p:nvSpPr>
          <p:spPr>
            <a:xfrm rot="0">
              <a:off x="3996" y="2976"/>
              <a:ext cx="27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&amp;</a:t>
              </a:r>
            </a:p>
          </p:txBody>
        </p:sp>
        <p:sp>
          <p:nvSpPr>
            <p:cNvPr id="1048684" name="Line 19"/>
            <p:cNvSpPr/>
            <p:nvPr/>
          </p:nvSpPr>
          <p:spPr>
            <a:xfrm rot="0" flipH="1">
              <a:off x="2880" y="3312"/>
              <a:ext cx="1104" cy="0"/>
            </a:xfrm>
            <a:prstGeom prst="line"/>
            <a:noFill/>
            <a:ln w="19050" cap="flat" cmpd="sng">
              <a:solidFill>
                <a:schemeClr val="dk1">
                  <a:alpha val="100000"/>
                </a:schemeClr>
              </a:solidFill>
              <a:prstDash val="solid"/>
              <a:round/>
            </a:ln>
          </p:spPr>
        </p:sp>
        <p:sp>
          <p:nvSpPr>
            <p:cNvPr id="1048685" name="Line 20"/>
            <p:cNvSpPr/>
            <p:nvPr/>
          </p:nvSpPr>
          <p:spPr>
            <a:xfrm rot="0">
              <a:off x="3072" y="2976"/>
              <a:ext cx="0" cy="672"/>
            </a:xfrm>
            <a:prstGeom prst="line"/>
            <a:noFill/>
            <a:ln w="19050" cap="flat" cmpd="sng">
              <a:solidFill>
                <a:schemeClr val="dk1">
                  <a:alpha val="100000"/>
                </a:schemeClr>
              </a:solidFill>
              <a:prstDash val="solid"/>
              <a:round/>
            </a:ln>
          </p:spPr>
        </p:sp>
        <p:sp>
          <p:nvSpPr>
            <p:cNvPr id="1048686" name="Line 21"/>
            <p:cNvSpPr/>
            <p:nvPr/>
          </p:nvSpPr>
          <p:spPr>
            <a:xfrm rot="0">
              <a:off x="3360" y="2976"/>
              <a:ext cx="0" cy="672"/>
            </a:xfrm>
            <a:prstGeom prst="line"/>
            <a:noFill/>
            <a:ln w="19050" cap="flat" cmpd="sng">
              <a:solidFill>
                <a:schemeClr val="dk1">
                  <a:alpha val="100000"/>
                </a:schemeClr>
              </a:solidFill>
              <a:prstDash val="solid"/>
              <a:round/>
            </a:ln>
          </p:spPr>
        </p:sp>
        <p:sp>
          <p:nvSpPr>
            <p:cNvPr id="1048687" name="Line 22"/>
            <p:cNvSpPr/>
            <p:nvPr/>
          </p:nvSpPr>
          <p:spPr>
            <a:xfrm rot="0">
              <a:off x="3648" y="2976"/>
              <a:ext cx="0" cy="672"/>
            </a:xfrm>
            <a:prstGeom prst="line"/>
            <a:noFill/>
            <a:ln w="19050" cap="flat" cmpd="sng">
              <a:solidFill>
                <a:schemeClr val="dk1">
                  <a:alpha val="100000"/>
                </a:schemeClr>
              </a:solidFill>
              <a:prstDash val="solid"/>
              <a:round/>
            </a:ln>
          </p:spPr>
        </p:sp>
        <p:sp>
          <p:nvSpPr>
            <p:cNvPr id="1048688" name="Text Box 23"/>
            <p:cNvSpPr txBox="1"/>
            <p:nvPr/>
          </p:nvSpPr>
          <p:spPr>
            <a:xfrm rot="0">
              <a:off x="2937" y="2688"/>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A</a:t>
              </a:r>
            </a:p>
          </p:txBody>
        </p:sp>
        <p:sp>
          <p:nvSpPr>
            <p:cNvPr id="1048689" name="Text Box 24"/>
            <p:cNvSpPr txBox="1"/>
            <p:nvPr/>
          </p:nvSpPr>
          <p:spPr>
            <a:xfrm rot="0">
              <a:off x="3240" y="2688"/>
              <a:ext cx="244"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B</a:t>
              </a:r>
            </a:p>
          </p:txBody>
        </p:sp>
        <p:sp>
          <p:nvSpPr>
            <p:cNvPr id="1048690" name="Text Box 25"/>
            <p:cNvSpPr txBox="1"/>
            <p:nvPr/>
          </p:nvSpPr>
          <p:spPr>
            <a:xfrm rot="0">
              <a:off x="3528" y="2688"/>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C</a:t>
              </a:r>
            </a:p>
          </p:txBody>
        </p:sp>
        <p:sp>
          <p:nvSpPr>
            <p:cNvPr id="1048691" name="Line 26"/>
            <p:cNvSpPr/>
            <p:nvPr/>
          </p:nvSpPr>
          <p:spPr>
            <a:xfrm rot="0">
              <a:off x="4416" y="3312"/>
              <a:ext cx="240" cy="0"/>
            </a:xfrm>
            <a:prstGeom prst="line"/>
            <a:noFill/>
            <a:ln w="19050" cap="flat" cmpd="sng">
              <a:solidFill>
                <a:schemeClr val="dk1">
                  <a:alpha val="100000"/>
                </a:schemeClr>
              </a:solidFill>
              <a:prstDash val="solid"/>
              <a:round/>
            </a:ln>
          </p:spPr>
        </p:sp>
        <p:sp>
          <p:nvSpPr>
            <p:cNvPr id="1048692" name="Text Box 27"/>
            <p:cNvSpPr txBox="1"/>
            <p:nvPr/>
          </p:nvSpPr>
          <p:spPr>
            <a:xfrm rot="0">
              <a:off x="4641" y="3168"/>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D</a:t>
              </a:r>
            </a:p>
          </p:txBody>
        </p:sp>
        <p:sp>
          <p:nvSpPr>
            <p:cNvPr id="1048693" name="Text Box 28"/>
            <p:cNvSpPr txBox="1"/>
            <p:nvPr/>
          </p:nvSpPr>
          <p:spPr>
            <a:xfrm rot="0">
              <a:off x="3633" y="3648"/>
              <a:ext cx="351"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(b)</a:t>
              </a:r>
            </a:p>
          </p:txBody>
        </p:sp>
        <p:sp>
          <p:nvSpPr>
            <p:cNvPr id="1048694" name="Text Box 29"/>
            <p:cNvSpPr txBox="1"/>
            <p:nvPr/>
          </p:nvSpPr>
          <p:spPr>
            <a:xfrm rot="0">
              <a:off x="2962" y="3221"/>
              <a:ext cx="216" cy="19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1400" lang="zh-CN">
                  <a:latin typeface="Times New Roman" pitchFamily="18" charset="0"/>
                  <a:sym typeface="Wingdings 2" pitchFamily="18" charset="2"/>
                </a:rPr>
                <a:t></a:t>
              </a:r>
            </a:p>
          </p:txBody>
        </p:sp>
        <p:sp>
          <p:nvSpPr>
            <p:cNvPr id="1048695" name="Text Box 30"/>
            <p:cNvSpPr txBox="1"/>
            <p:nvPr/>
          </p:nvSpPr>
          <p:spPr>
            <a:xfrm rot="0">
              <a:off x="3252" y="3216"/>
              <a:ext cx="216" cy="19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1400" lang="zh-CN">
                  <a:latin typeface="Times New Roman" pitchFamily="18" charset="0"/>
                  <a:sym typeface="Wingdings 2" pitchFamily="18" charset="2"/>
                </a:rPr>
                <a:t></a:t>
              </a:r>
            </a:p>
          </p:txBody>
        </p:sp>
        <p:sp>
          <p:nvSpPr>
            <p:cNvPr id="1048696" name="Text Box 31"/>
            <p:cNvSpPr txBox="1"/>
            <p:nvPr/>
          </p:nvSpPr>
          <p:spPr>
            <a:xfrm rot="0">
              <a:off x="3538" y="3221"/>
              <a:ext cx="216" cy="192"/>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1400" lang="zh-CN">
                  <a:latin typeface="Times New Roman" pitchFamily="18" charset="0"/>
                  <a:sym typeface="Wingdings 2" pitchFamily="18" charset="2"/>
                </a:rPr>
                <a:t></a:t>
              </a:r>
            </a:p>
          </p:txBody>
        </p:sp>
      </p:grpSp>
      <p:sp>
        <p:nvSpPr>
          <p:cNvPr id="104869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600" lang="en-US">
                <a:solidFill>
                  <a:srgbClr val="222268"/>
                </a:solidFill>
                <a:latin typeface="微软雅黑" pitchFamily="34" charset="-122"/>
                <a:ea typeface="微软雅黑" pitchFamily="34" charset="-122"/>
              </a:rPr>
              <a:t>PLD </a:t>
            </a:r>
            <a:r>
              <a:rPr altLang="en-US" b="1" sz="3600" lang="zh-CN">
                <a:solidFill>
                  <a:srgbClr val="222268"/>
                </a:solidFill>
                <a:latin typeface="微软雅黑" pitchFamily="34" charset="-122"/>
                <a:ea typeface="微软雅黑" pitchFamily="34" charset="-122"/>
              </a:rPr>
              <a:t>概述</a:t>
            </a:r>
          </a:p>
        </p:txBody>
      </p:sp>
      <p:sp>
        <p:nvSpPr>
          <p:cNvPr id="104869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a:t>
            </a:fld>
            <a:endParaRPr altLang="en-US" sz="1400" lang="zh-CN">
              <a:solidFill>
                <a:srgbClr val="656565"/>
              </a:solidFill>
            </a:endParaRPr>
          </a:p>
        </p:txBody>
      </p:sp>
      <p:sp>
        <p:nvSpPr>
          <p:cNvPr id="104869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4" presetSubtype="32">
                                  <p:stCondLst>
                                    <p:cond delay="0"/>
                                  </p:stCondLst>
                                  <p:childTnLst>
                                    <p:set>
                                      <p:cBhvr>
                                        <p:cTn dur="1" fill="hold" id="6">
                                          <p:stCondLst>
                                            <p:cond delay="0"/>
                                          </p:stCondLst>
                                        </p:cTn>
                                        <p:tgtEl>
                                          <p:spTgt spid="1048669"/>
                                        </p:tgtEl>
                                        <p:attrNameLst>
                                          <p:attrName>style.visibility</p:attrName>
                                        </p:attrNameLst>
                                      </p:cBhvr>
                                      <p:to>
                                        <p:strVal val="visible"/>
                                      </p:to>
                                    </p:set>
                                    <p:animEffect transition="in" filter="box(out)">
                                      <p:cBhvr>
                                        <p:cTn dur="500" id="7"/>
                                        <p:tgtEl>
                                          <p:spTgt spid="1048669"/>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4" presetSubtype="16">
                                  <p:stCondLst>
                                    <p:cond delay="0"/>
                                  </p:stCondLst>
                                  <p:childTnLst>
                                    <p:set>
                                      <p:cBhvr>
                                        <p:cTn dur="1" fill="hold" id="11">
                                          <p:stCondLst>
                                            <p:cond delay="0"/>
                                          </p:stCondLst>
                                        </p:cTn>
                                        <p:tgtEl>
                                          <p:spTgt spid="1048670"/>
                                        </p:tgtEl>
                                        <p:attrNameLst>
                                          <p:attrName>style.visibility</p:attrName>
                                        </p:attrNameLst>
                                      </p:cBhvr>
                                      <p:to>
                                        <p:strVal val="visible"/>
                                      </p:to>
                                    </p:set>
                                    <p:animEffect transition="in" filter="box(in)">
                                      <p:cBhvr>
                                        <p:cTn dur="500" id="12"/>
                                        <p:tgtEl>
                                          <p:spTgt spid="1048670"/>
                                        </p:tgtEl>
                                      </p:cBhvr>
                                    </p:animEffect>
                                  </p:childTnLst>
                                </p:cTn>
                              </p:par>
                            </p:childTnLst>
                          </p:cTn>
                        </p:par>
                        <p:par>
                          <p:cTn fill="hold" id="13" nodeType="afterGroup">
                            <p:stCondLst>
                              <p:cond delay="500"/>
                            </p:stCondLst>
                            <p:childTnLst>
                              <p:par>
                                <p:cTn fill="hold" id="14" nodeType="afterEffect" presetClass="entr" presetID="9" presetSubtype="0">
                                  <p:stCondLst>
                                    <p:cond delay="0"/>
                                  </p:stCondLst>
                                  <p:childTnLst>
                                    <p:set>
                                      <p:cBhvr>
                                        <p:cTn dur="1" fill="hold" id="16">
                                          <p:stCondLst>
                                            <p:cond delay="0"/>
                                          </p:stCondLst>
                                        </p:cTn>
                                        <p:tgtEl>
                                          <p:spTgt spid="121"/>
                                        </p:tgtEl>
                                        <p:attrNameLst>
                                          <p:attrName>style.visibility</p:attrName>
                                        </p:attrNameLst>
                                      </p:cBhvr>
                                      <p:to>
                                        <p:strVal val="visible"/>
                                      </p:to>
                                    </p:set>
                                    <p:animEffect transition="in" filter="dissolve">
                                      <p:cBhvr>
                                        <p:cTn dur="500" id="17"/>
                                        <p:tgtEl>
                                          <p:spTgt spid="121"/>
                                        </p:tgtEl>
                                      </p:cBhvr>
                                    </p:animEffect>
                                  </p:childTnLst>
                                  <p:subTnLst>
                                    <p:audio>
                                      <p:cMediaNode mute="0" vol="50000">
                                        <p:cTn display="0" id="15" masterRel="sameClick" presetSubtype="1">
                                          <p:stCondLst>
                                            <p:cond evt="begin" delay="0">
                                              <p:tn val="14"/>
                                            </p:cond>
                                          </p:stCondLst>
                                          <p:endCondLst>
                                            <p:cond evt="onStopAudio" delay="0">
                                              <p:tgtEl>
                                                <p:sldTgt/>
                                              </p:tgtEl>
                                            </p:cond>
                                          </p:endCondLst>
                                        </p:cTn>
                                        <p:tgtEl>
                                          <p:sndTgt r:embed="rId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9" grpId="0" uiExpand="0" build="whole"/>
      <p:bldP spid="1048670" grpId="0" uiExpand="0" build="whole"/>
    </p:bldLst>
  </p:timing>
</p:sld>
</file>

<file path=ppt/slides/slide80.xml><?xml version="1.0" encoding="utf-8"?>
<p:sld xmlns:a="http://schemas.openxmlformats.org/drawingml/2006/main" xmlns:r="http://schemas.openxmlformats.org/officeDocument/2006/relationships" xmlns:p="http://schemas.openxmlformats.org/presentationml/2006/main" show="1" showMasterSp="1">
  <p:cSld>
    <p:spTree>
      <p:nvGrpSpPr>
        <p:cNvPr id="216" name=""/>
        <p:cNvGrpSpPr/>
        <p:nvPr/>
      </p:nvGrpSpPr>
      <p:grpSpPr>
        <a:xfrm rot="0">
          <a:off x="0" y="0"/>
          <a:ext cx="0" cy="0"/>
          <a:chOff x="0" y="0"/>
          <a:chExt cx="0" cy="0"/>
        </a:xfrm>
      </p:grpSpPr>
      <p:sp>
        <p:nvSpPr>
          <p:cNvPr id="1050144" name="Text Box 2"/>
          <p:cNvSpPr txBox="1"/>
          <p:nvPr/>
        </p:nvSpPr>
        <p:spPr>
          <a:xfrm rot="0">
            <a:off x="990600" y="1174750"/>
            <a:ext cx="2743200" cy="4572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solidFill>
                  <a:srgbClr val="0033CC"/>
                </a:solidFill>
                <a:latin typeface="Times New Roman" pitchFamily="18" charset="0"/>
              </a:rPr>
              <a:t>6</a:t>
            </a:r>
            <a:r>
              <a:rPr altLang="en-US" b="1" sz="2400" lang="zh-CN">
                <a:solidFill>
                  <a:srgbClr val="0033CC"/>
                </a:solidFill>
                <a:latin typeface="Times New Roman" pitchFamily="18" charset="0"/>
              </a:rPr>
              <a:t>．熔丝图生成</a:t>
            </a:r>
            <a:r>
              <a:rPr altLang="en-US" b="1" sz="2400" lang="zh-CN">
                <a:latin typeface="Times New Roman" pitchFamily="18" charset="0"/>
              </a:rPr>
              <a:t> </a:t>
            </a:r>
          </a:p>
        </p:txBody>
      </p:sp>
      <p:sp>
        <p:nvSpPr>
          <p:cNvPr id="1050145" name="Text Box 3"/>
          <p:cNvSpPr txBox="1"/>
          <p:nvPr/>
        </p:nvSpPr>
        <p:spPr>
          <a:xfrm rot="0">
            <a:off x="468312" y="1973262"/>
            <a:ext cx="8335962" cy="11874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eaLnBrk="1" hangingPunct="1" indent="0" lvl="0" marL="0">
              <a:spcBef>
                <a:spcPct val="0"/>
              </a:spcBef>
              <a:buFontTx/>
              <a:buNone/>
            </a:pPr>
            <a:r>
              <a:rPr altLang="en-US" sz="2400" lang="zh-CN">
                <a:latin typeface="Times New Roman" pitchFamily="18" charset="0"/>
              </a:rPr>
              <a:t>　　熔丝图生成是指生成</a:t>
            </a:r>
            <a:r>
              <a:rPr altLang="zh-CN" sz="2400" lang="en-US">
                <a:latin typeface="Times New Roman" pitchFamily="18" charset="0"/>
              </a:rPr>
              <a:t>JEDEC</a:t>
            </a:r>
            <a:r>
              <a:rPr altLang="en-US" sz="2400" lang="zh-CN">
                <a:latin typeface="Times New Roman" pitchFamily="18" charset="0"/>
              </a:rPr>
              <a:t>文件</a:t>
            </a:r>
            <a:r>
              <a:rPr altLang="zh-CN" sz="2400" lang="en-US">
                <a:latin typeface="Times New Roman" pitchFamily="18" charset="0"/>
              </a:rPr>
              <a:t>(</a:t>
            </a:r>
            <a:r>
              <a:rPr altLang="en-US" sz="2400" lang="zh-CN">
                <a:latin typeface="Times New Roman" pitchFamily="18" charset="0"/>
              </a:rPr>
              <a:t>熔丝图</a:t>
            </a:r>
            <a:r>
              <a:rPr altLang="zh-CN" sz="2400" lang="en-US">
                <a:latin typeface="Times New Roman" pitchFamily="18" charset="0"/>
              </a:rPr>
              <a:t>)</a:t>
            </a:r>
            <a:r>
              <a:rPr altLang="en-US" sz="2400" lang="zh-CN">
                <a:latin typeface="Times New Roman" pitchFamily="18" charset="0"/>
              </a:rPr>
              <a:t>，它是设计过程</a:t>
            </a:r>
          </a:p>
          <a:p>
            <a:pPr eaLnBrk="1" hangingPunct="1" indent="0" lvl="0" marL="0">
              <a:spcBef>
                <a:spcPct val="0"/>
              </a:spcBef>
              <a:buFontTx/>
              <a:buNone/>
            </a:pPr>
            <a:r>
              <a:rPr altLang="en-US" sz="2400" lang="zh-CN">
                <a:latin typeface="Times New Roman" pitchFamily="18" charset="0"/>
              </a:rPr>
              <a:t>的重要目标。 </a:t>
            </a:r>
          </a:p>
          <a:p>
            <a:pPr eaLnBrk="1" hangingPunct="1" indent="0" lvl="0" marL="0">
              <a:spcBef>
                <a:spcPct val="0"/>
              </a:spcBef>
              <a:buFontTx/>
              <a:buNone/>
            </a:pPr>
            <a:endParaRPr altLang="en-US" sz="2400" lang="zh-CN">
              <a:latin typeface="Times New Roman" pitchFamily="18" charset="0"/>
            </a:endParaRPr>
          </a:p>
        </p:txBody>
      </p:sp>
      <p:sp>
        <p:nvSpPr>
          <p:cNvPr id="1050146" name="Text Box 4"/>
          <p:cNvSpPr txBox="1"/>
          <p:nvPr/>
        </p:nvSpPr>
        <p:spPr>
          <a:xfrm rot="0">
            <a:off x="762000" y="3232150"/>
            <a:ext cx="3276600" cy="82232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400" lang="zh-CN">
                <a:solidFill>
                  <a:srgbClr val="CC3300"/>
                </a:solidFill>
                <a:latin typeface="Times New Roman" pitchFamily="18" charset="0"/>
              </a:rPr>
              <a:t>　</a:t>
            </a:r>
            <a:r>
              <a:rPr altLang="zh-CN" b="1" sz="2400" lang="en-US">
                <a:solidFill>
                  <a:srgbClr val="0033CC"/>
                </a:solidFill>
                <a:latin typeface="Times New Roman" pitchFamily="18" charset="0"/>
              </a:rPr>
              <a:t>7</a:t>
            </a:r>
            <a:r>
              <a:rPr altLang="en-US" b="1" sz="2400" lang="zh-CN">
                <a:solidFill>
                  <a:srgbClr val="0033CC"/>
                </a:solidFill>
                <a:latin typeface="Times New Roman" pitchFamily="18" charset="0"/>
              </a:rPr>
              <a:t>．下载编程</a:t>
            </a:r>
            <a:r>
              <a:rPr altLang="en-US" b="1" sz="2400" lang="zh-CN">
                <a:solidFill>
                  <a:srgbClr val="CC3300"/>
                </a:solidFill>
                <a:latin typeface="Times New Roman" pitchFamily="18" charset="0"/>
              </a:rPr>
              <a:t>　</a:t>
            </a:r>
          </a:p>
          <a:p>
            <a:pPr algn="just" eaLnBrk="1" hangingPunct="1" indent="0" lvl="0" marL="0">
              <a:spcBef>
                <a:spcPct val="0"/>
              </a:spcBef>
              <a:buFontTx/>
              <a:buNone/>
            </a:pPr>
            <a:endParaRPr altLang="en-US" b="1" sz="2400" lang="zh-CN">
              <a:solidFill>
                <a:srgbClr val="CC3300"/>
              </a:solidFill>
              <a:latin typeface="Times New Roman" pitchFamily="18" charset="0"/>
            </a:endParaRPr>
          </a:p>
        </p:txBody>
      </p:sp>
      <p:sp>
        <p:nvSpPr>
          <p:cNvPr id="1050147" name="Text Box 5"/>
          <p:cNvSpPr txBox="1"/>
          <p:nvPr/>
        </p:nvSpPr>
        <p:spPr>
          <a:xfrm rot="0">
            <a:off x="381000" y="3816350"/>
            <a:ext cx="8439150" cy="19177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sz="2400" lang="zh-CN">
                <a:latin typeface="Times New Roman" pitchFamily="18" charset="0"/>
              </a:rPr>
              <a:t>　　下载编程就是将设计生成的熔丝图文件</a:t>
            </a:r>
            <a:r>
              <a:rPr altLang="zh-CN" sz="2400" lang="en-US">
                <a:latin typeface="Times New Roman" pitchFamily="18" charset="0"/>
              </a:rPr>
              <a:t>JEDEC</a:t>
            </a:r>
            <a:r>
              <a:rPr altLang="en-US" sz="2400" lang="zh-CN">
                <a:latin typeface="Times New Roman" pitchFamily="18" charset="0"/>
              </a:rPr>
              <a:t>装入</a:t>
            </a:r>
            <a:r>
              <a:rPr altLang="zh-CN" sz="2400" lang="en-US">
                <a:latin typeface="Times New Roman" pitchFamily="18" charset="0"/>
              </a:rPr>
              <a:t>ispLSI</a:t>
            </a:r>
          </a:p>
          <a:p>
            <a:pPr algn="just" eaLnBrk="1" hangingPunct="1" indent="0" lvl="0" marL="0">
              <a:spcBef>
                <a:spcPct val="0"/>
              </a:spcBef>
              <a:buFontTx/>
              <a:buNone/>
            </a:pPr>
            <a:r>
              <a:rPr altLang="en-US" sz="2400" lang="zh-CN">
                <a:latin typeface="Times New Roman" pitchFamily="18" charset="0"/>
              </a:rPr>
              <a:t>器件中。</a:t>
            </a:r>
          </a:p>
          <a:p>
            <a:pPr algn="just" eaLnBrk="1" hangingPunct="1" indent="0" lvl="0" marL="0">
              <a:spcBef>
                <a:spcPct val="0"/>
              </a:spcBef>
              <a:buFontTx/>
              <a:buNone/>
            </a:pPr>
            <a:endParaRPr altLang="en-US" sz="2400" lang="zh-CN">
              <a:latin typeface="Times New Roman" pitchFamily="18" charset="0"/>
            </a:endParaRPr>
          </a:p>
          <a:p>
            <a:pPr algn="just" eaLnBrk="1" hangingPunct="1" indent="0" lvl="0" marL="0">
              <a:spcBef>
                <a:spcPct val="0"/>
              </a:spcBef>
              <a:buFontTx/>
              <a:buNone/>
            </a:pPr>
            <a:r>
              <a:rPr altLang="en-US" sz="2400" lang="zh-CN">
                <a:latin typeface="Times New Roman" pitchFamily="18" charset="0"/>
              </a:rPr>
              <a:t>　　</a:t>
            </a:r>
            <a:r>
              <a:rPr altLang="zh-CN" b="1" sz="2400" lang="en-US">
                <a:solidFill>
                  <a:srgbClr val="CC3300"/>
                </a:solidFill>
                <a:latin typeface="Times New Roman" pitchFamily="18" charset="0"/>
              </a:rPr>
              <a:t>有关ISP</a:t>
            </a:r>
            <a:r>
              <a:rPr altLang="en-US" b="1" sz="2400" lang="zh-CN">
                <a:solidFill>
                  <a:srgbClr val="CC3300"/>
                </a:solidFill>
                <a:latin typeface="Times New Roman" pitchFamily="18" charset="0"/>
              </a:rPr>
              <a:t>器件的编程原理和开发软件的使用等请参考相关</a:t>
            </a:r>
          </a:p>
          <a:p>
            <a:pPr algn="just" eaLnBrk="1" hangingPunct="1" indent="0" lvl="0" marL="0">
              <a:spcBef>
                <a:spcPct val="0"/>
              </a:spcBef>
              <a:buFontTx/>
              <a:buNone/>
            </a:pPr>
            <a:r>
              <a:rPr altLang="en-US" b="1" sz="2400" lang="zh-CN">
                <a:solidFill>
                  <a:srgbClr val="CC3300"/>
                </a:solidFill>
                <a:latin typeface="Times New Roman" pitchFamily="18" charset="0"/>
              </a:rPr>
              <a:t>书籍。</a:t>
            </a:r>
          </a:p>
        </p:txBody>
      </p:sp>
      <p:sp>
        <p:nvSpPr>
          <p:cNvPr id="1050148"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b="1" sz="3600" lang="zh-CN">
                <a:solidFill>
                  <a:srgbClr val="17347D"/>
                </a:solidFill>
                <a:latin typeface="微软雅黑" pitchFamily="34" charset="-122"/>
                <a:ea typeface="微软雅黑" pitchFamily="34" charset="-122"/>
              </a:rPr>
              <a:t>在系统编程技术简介</a:t>
            </a:r>
          </a:p>
        </p:txBody>
      </p:sp>
      <p:sp>
        <p:nvSpPr>
          <p:cNvPr id="1050149"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80</a:t>
            </a:fld>
            <a:endParaRPr altLang="en-US" sz="1400" lang="zh-CN">
              <a:solidFill>
                <a:srgbClr val="656565"/>
              </a:solidFill>
            </a:endParaRPr>
          </a:p>
        </p:txBody>
      </p:sp>
      <p:sp>
        <p:nvSpPr>
          <p:cNvPr id="1050150"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14" presetSubtype="10">
                                  <p:stCondLst>
                                    <p:cond delay="0"/>
                                  </p:stCondLst>
                                  <p:childTnLst>
                                    <p:set>
                                      <p:cBhvr>
                                        <p:cTn dur="1" fill="hold" id="6">
                                          <p:stCondLst>
                                            <p:cond delay="0"/>
                                          </p:stCondLst>
                                        </p:cTn>
                                        <p:tgtEl>
                                          <p:spTgt spid="1050145"/>
                                        </p:tgtEl>
                                        <p:attrNameLst>
                                          <p:attrName>style.visibility</p:attrName>
                                        </p:attrNameLst>
                                      </p:cBhvr>
                                      <p:to>
                                        <p:strVal val="visible"/>
                                      </p:to>
                                    </p:set>
                                    <p:animEffect transition="in" filter="randombar(horizontal)">
                                      <p:cBhvr>
                                        <p:cTn dur="500" id="7"/>
                                        <p:tgtEl>
                                          <p:spTgt spid="1050145"/>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accel="0" autoRev="0" decel="0" fill="hold" grpId="0" id="10" nodeType="clickEffect" presetClass="entr" presetID="2" presetSubtype="4">
                                  <p:stCondLst>
                                    <p:cond delay="0"/>
                                  </p:stCondLst>
                                  <p:childTnLst>
                                    <p:set>
                                      <p:cBhvr>
                                        <p:cTn dur="1" fill="hold" id="12">
                                          <p:stCondLst>
                                            <p:cond delay="0"/>
                                          </p:stCondLst>
                                        </p:cTn>
                                        <p:tgtEl>
                                          <p:spTgt spid="1050146"/>
                                        </p:tgtEl>
                                        <p:attrNameLst>
                                          <p:attrName>style.visibility</p:attrName>
                                        </p:attrNameLst>
                                      </p:cBhvr>
                                      <p:to>
                                        <p:strVal val="visible"/>
                                      </p:to>
                                    </p:set>
                                    <p:anim calcmode="lin" valueType="num">
                                      <p:cBhvr additive="base">
                                        <p:cTn dur="500" fill="hold" id="13"/>
                                        <p:tgtEl>
                                          <p:spTgt spid="1050146"/>
                                        </p:tgtEl>
                                        <p:attrNameLst>
                                          <p:attrName>ppt_x</p:attrName>
                                        </p:attrNameLst>
                                      </p:cBhvr>
                                      <p:tavLst>
                                        <p:tav tm="0">
                                          <p:val>
                                            <p:strVal val="#ppt_x"/>
                                          </p:val>
                                        </p:tav>
                                        <p:tav tm="100000">
                                          <p:val>
                                            <p:strVal val="#ppt_x"/>
                                          </p:val>
                                        </p:tav>
                                      </p:tavLst>
                                    </p:anim>
                                    <p:anim calcmode="lin" valueType="num">
                                      <p:cBhvr additive="base">
                                        <p:cTn dur="500" fill="hold" id="14"/>
                                        <p:tgtEl>
                                          <p:spTgt spid="1050146"/>
                                        </p:tgtEl>
                                        <p:attrNameLst>
                                          <p:attrName>ppt_y</p:attrName>
                                        </p:attrNameLst>
                                      </p:cBhvr>
                                      <p:tavLst>
                                        <p:tav tm="0">
                                          <p:val>
                                            <p:strVal val="1+#ppt_h/2"/>
                                          </p:val>
                                        </p:tav>
                                        <p:tav tm="100000">
                                          <p:val>
                                            <p:strVal val="#ppt_y"/>
                                          </p:val>
                                        </p:tav>
                                      </p:tavLst>
                                    </p:anim>
                                  </p:childTnLst>
                                  <p:subTnLst>
                                    <p:audio>
                                      <p:cMediaNode mute="0" vol="50000">
                                        <p:cTn display="0" id="11" masterRel="sameClick" presetSubtype="1">
                                          <p:stCondLst>
                                            <p:cond evt="begin" delay="0">
                                              <p:tn val="10"/>
                                            </p:cond>
                                          </p:stCondLst>
                                          <p:endCondLst>
                                            <p:cond evt="onStopAudio" delay="0">
                                              <p:tgtEl>
                                                <p:sldTgt/>
                                              </p:tgtEl>
                                            </p:cond>
                                          </p:endCondLst>
                                        </p:cTn>
                                        <p:tgtEl>
                                          <p:sndTgt r:embed="rId1"/>
                                        </p:tgtEl>
                                      </p:cMediaNode>
                                    </p:audio>
                                  </p:subTnLst>
                                </p:cTn>
                              </p:par>
                            </p:childTnLst>
                          </p:cTn>
                        </p:par>
                        <p:par>
                          <p:cTn fill="hold" id="15" nodeType="afterGroup">
                            <p:stCondLst>
                              <p:cond delay="500"/>
                            </p:stCondLst>
                            <p:childTnLst>
                              <p:par>
                                <p:cTn fill="hold" grpId="0" id="16" nodeType="afterEffect" presetClass="entr" presetID="22" presetSubtype="1">
                                  <p:stCondLst>
                                    <p:cond delay="0"/>
                                  </p:stCondLst>
                                  <p:childTnLst>
                                    <p:set>
                                      <p:cBhvr>
                                        <p:cTn dur="1" fill="hold" id="17">
                                          <p:stCondLst>
                                            <p:cond delay="0"/>
                                          </p:stCondLst>
                                        </p:cTn>
                                        <p:tgtEl>
                                          <p:spTgt spid="1050147"/>
                                        </p:tgtEl>
                                        <p:attrNameLst>
                                          <p:attrName>style.visibility</p:attrName>
                                        </p:attrNameLst>
                                      </p:cBhvr>
                                      <p:to>
                                        <p:strVal val="visible"/>
                                      </p:to>
                                    </p:set>
                                    <p:animEffect transition="in" filter="wipe(up)">
                                      <p:cBhvr>
                                        <p:cTn dur="500" id="18"/>
                                        <p:tgtEl>
                                          <p:spTgt spid="1050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45" grpId="0" uiExpand="0" build="whole"/>
      <p:bldP spid="1050146" grpId="0" uiExpand="0" build="whole"/>
      <p:bldP spid="1050147" grpId="0" uiExpand="0" build="whole"/>
    </p:bldLst>
  </p:timing>
</p:sld>
</file>

<file path=ppt/slides/slide81.xml><?xml version="1.0" encoding="utf-8"?>
<p:sld xmlns:a="http://schemas.openxmlformats.org/drawingml/2006/main" xmlns:r="http://schemas.openxmlformats.org/officeDocument/2006/relationships" xmlns:p="http://schemas.openxmlformats.org/presentationml/2006/main" showMasterSp="1">
  <p:cSld>
    <p:spTree>
      <p:nvGrpSpPr>
        <p:cNvPr id="217" name=""/>
        <p:cNvGrpSpPr/>
        <p:nvPr/>
      </p:nvGrpSpPr>
      <p:grpSpPr>
        <a:xfrm rot="0">
          <a:off x="0" y="0"/>
          <a:ext cx="0" cy="0"/>
          <a:chOff x="0" y="0"/>
          <a:chExt cx="0" cy="0"/>
        </a:xfrm>
      </p:grpSpPr>
      <p:sp>
        <p:nvSpPr>
          <p:cNvPr id="1050151" name="标题 1"/>
          <p:cNvSpPr/>
          <p:nvPr>
            <p:ph type="title" sz="full" idx="0"/>
          </p:nvPr>
        </p:nvSpPr>
        <p:spPr>
          <a:xfrm rot="0">
            <a:off x="468312" y="274637"/>
            <a:ext cx="8207375" cy="706437"/>
          </a:xfrm>
          <a:prstGeom prst="rect"/>
          <a:noFill/>
          <a:ln>
            <a:noFill/>
          </a:ln>
        </p:spPr>
        <p:txBody>
          <a:bodyPr anchor="ctr" bIns="45720" lIns="91440" rIns="91440" tIns="45720" vert="horz"/>
          <a:lstStyle>
            <a:lvl1pPr algn="ctr" eaLnBrk="0" fontAlgn="base" hangingPunct="0" indent="0" latinLnBrk="0" marL="0" rtl="0">
              <a:lnSpc>
                <a:spcPct val="100000"/>
              </a:lnSpc>
              <a:spcBef>
                <a:spcPct val="0"/>
              </a:spcBef>
              <a:spcAft>
                <a:spcPct val="0"/>
              </a:spcAft>
              <a:buFontTx/>
              <a:buNone/>
              <a:defRPr baseline="0" b="0" sz="4400" i="0" u="none">
                <a:solidFill>
                  <a:schemeClr val="lt2"/>
                </a:solidFill>
                <a:latin typeface="Arial" pitchFamily="34" charset="0"/>
                <a:ea typeface="宋体" pitchFamily="2" charset="-122"/>
                <a:sym typeface="Arial" pitchFamily="34" charset="0"/>
              </a:defRPr>
            </a:lvl1pPr>
          </a:lstStyle>
          <a:p>
            <a:pPr algn="l" lvl="0"/>
            <a:r>
              <a:rPr altLang="en-US" b="1" sz="3600" lang="zh-CN">
                <a:solidFill>
                  <a:srgbClr val="222268"/>
                </a:solidFill>
                <a:latin typeface="微软雅黑" pitchFamily="34" charset="-122"/>
                <a:ea typeface="微软雅黑" pitchFamily="34" charset="-122"/>
              </a:rPr>
              <a:t>问题解答</a:t>
            </a:r>
          </a:p>
        </p:txBody>
      </p:sp>
      <p:sp>
        <p:nvSpPr>
          <p:cNvPr id="105015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81</a:t>
            </a:fld>
            <a:endParaRPr altLang="en-US" sz="1400" lang="zh-CN">
              <a:solidFill>
                <a:srgbClr val="656565"/>
              </a:solidFill>
            </a:endParaRPr>
          </a:p>
        </p:txBody>
      </p:sp>
      <p:sp>
        <p:nvSpPr>
          <p:cNvPr id="105015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196" name="Picture 3" descr="j0384040[1]"/>
          <p:cNvPicPr>
            <a:picLocks/>
          </p:cNvPicPr>
          <p:nvPr/>
        </p:nvPicPr>
        <p:blipFill>
          <a:blip xmlns:r="http://schemas.openxmlformats.org/officeDocument/2006/relationships" r:embed="rId1"/>
          <a:srcRect l="0" t="0" r="0" b="0"/>
          <a:stretch>
            <a:fillRect/>
          </a:stretch>
        </p:blipFill>
        <p:spPr>
          <a:xfrm rot="0">
            <a:off x="3563937" y="2492375"/>
            <a:ext cx="1560512" cy="1812925"/>
          </a:xfrm>
          <a:prstGeom prst="rect"/>
          <a:noFill/>
          <a:ln>
            <a:noFill/>
          </a:ln>
        </p:spPr>
      </p:pic>
    </p:spTree>
  </p:cSld>
  <p:clrMapOvr>
    <a:masterClrMapping/>
  </p:clrMapOvr>
  <p:timing/>
</p:sld>
</file>

<file path=ppt/slides/slide82.xml><?xml version="1.0" encoding="utf-8"?>
<p:sld xmlns:a="http://schemas.openxmlformats.org/drawingml/2006/main" xmlns:r="http://schemas.openxmlformats.org/officeDocument/2006/relationships" xmlns:p="http://schemas.openxmlformats.org/presentationml/2006/main" show="1" showMasterSp="1">
  <p:cSld>
    <p:spTree>
      <p:nvGrpSpPr>
        <p:cNvPr id="218" name=""/>
        <p:cNvGrpSpPr/>
        <p:nvPr/>
      </p:nvGrpSpPr>
      <p:grpSpPr>
        <a:xfrm rot="0">
          <a:off x="0" y="0"/>
          <a:ext cx="0" cy="0"/>
          <a:chOff x="0" y="0"/>
          <a:chExt cx="0" cy="0"/>
        </a:xfrm>
      </p:grpSpPr>
      <p:sp>
        <p:nvSpPr>
          <p:cNvPr id="1050154" name="Rectangle 3"/>
          <p:cNvSpPr/>
          <p:nvPr/>
        </p:nvSpPr>
        <p:spPr>
          <a:xfrm rot="0">
            <a:off x="0" y="361315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55" name="Rectangle 4"/>
          <p:cNvSpPr/>
          <p:nvPr/>
        </p:nvSpPr>
        <p:spPr>
          <a:xfrm rot="0">
            <a:off x="0" y="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56" name="Rectangle 5"/>
          <p:cNvSpPr/>
          <p:nvPr/>
        </p:nvSpPr>
        <p:spPr>
          <a:xfrm rot="0">
            <a:off x="0" y="361156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5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15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82</a:t>
            </a:fld>
            <a:endParaRPr altLang="en-US" sz="1400" lang="zh-CN">
              <a:solidFill>
                <a:srgbClr val="656565"/>
              </a:solidFill>
            </a:endParaRPr>
          </a:p>
        </p:txBody>
      </p:sp>
      <p:sp>
        <p:nvSpPr>
          <p:cNvPr id="105015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50160" name="Text Box 2"/>
          <p:cNvSpPr txBox="1"/>
          <p:nvPr/>
        </p:nvSpPr>
        <p:spPr>
          <a:xfrm rot="0">
            <a:off x="646112" y="1531937"/>
            <a:ext cx="7920037" cy="412273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zh-CN" b="1" sz="2000" lang="en-US">
                <a:solidFill>
                  <a:srgbClr val="FF3300"/>
                </a:solidFill>
                <a:latin typeface="Times New Roman" pitchFamily="18" charset="0"/>
              </a:rPr>
              <a:t>1</a:t>
            </a:r>
            <a:r>
              <a:rPr altLang="en-US" b="1" sz="2000" lang="zh-CN">
                <a:solidFill>
                  <a:srgbClr val="FF3300"/>
                </a:solidFill>
                <a:latin typeface="Times New Roman" pitchFamily="18" charset="0"/>
              </a:rPr>
              <a:t>、</a:t>
            </a:r>
            <a:r>
              <a:rPr altLang="zh-CN" sz="2000" lang="en-US"/>
              <a:t>使用代数化简法，求函数                                                      的最简</a:t>
            </a:r>
          </a:p>
          <a:p>
            <a:pPr indent="0" lvl="0" marL="0">
              <a:lnSpc>
                <a:spcPct val="120000"/>
              </a:lnSpc>
              <a:spcBef>
                <a:spcPct val="0"/>
              </a:spcBef>
              <a:buFontTx/>
              <a:buNone/>
            </a:pPr>
            <a:r>
              <a:rPr altLang="zh-CN" sz="2000" lang="en-US"/>
              <a:t>“与-</a:t>
            </a:r>
            <a:r>
              <a:rPr altLang="en-US" sz="2000" lang="zh-CN"/>
              <a:t>或”表达式。 </a:t>
            </a:r>
          </a:p>
          <a:p>
            <a:pPr indent="0" lvl="0" marL="0">
              <a:lnSpc>
                <a:spcPct val="120000"/>
              </a:lnSpc>
              <a:spcBef>
                <a:spcPct val="0"/>
              </a:spcBef>
              <a:buFontTx/>
              <a:buNone/>
            </a:pPr>
            <a:endParaRPr altLang="en-US" sz="2000" lang="zh-CN">
              <a:latin typeface="Times New Roman" pitchFamily="18" charset="0"/>
            </a:endParaRPr>
          </a:p>
          <a:p>
            <a:pPr indent="0" lvl="0" marL="0">
              <a:lnSpc>
                <a:spcPct val="120000"/>
              </a:lnSpc>
              <a:spcBef>
                <a:spcPct val="0"/>
              </a:spcBef>
              <a:buFontTx/>
              <a:buNone/>
            </a:pPr>
            <a:r>
              <a:rPr altLang="zh-CN" b="1" sz="2000" lang="en-US">
                <a:solidFill>
                  <a:srgbClr val="FF3300"/>
                </a:solidFill>
                <a:latin typeface="Times New Roman" pitchFamily="18" charset="0"/>
              </a:rPr>
              <a:t>2</a:t>
            </a:r>
            <a:r>
              <a:rPr altLang="en-US" b="1" sz="2000" lang="zh-CN">
                <a:solidFill>
                  <a:srgbClr val="FF3300"/>
                </a:solidFill>
                <a:latin typeface="Times New Roman" pitchFamily="18" charset="0"/>
              </a:rPr>
              <a:t>、</a:t>
            </a:r>
            <a:r>
              <a:rPr altLang="en-US" sz="2000" lang="zh-CN"/>
              <a:t>已知，                                                                      ，</a:t>
            </a:r>
            <a:r>
              <a:rPr altLang="zh-CN" sz="2000" lang="en-US">
                <a:latin typeface="Times New Roman" pitchFamily="18" charset="0"/>
              </a:rPr>
              <a:t>利用卡诺图化简，求出函数F</a:t>
            </a:r>
            <a:r>
              <a:rPr altLang="en-US" sz="2000" lang="zh-CN">
                <a:latin typeface="Times New Roman" pitchFamily="18" charset="0"/>
              </a:rPr>
              <a:t>的最简“与</a:t>
            </a:r>
            <a:r>
              <a:rPr altLang="zh-CN" sz="2000" lang="en-US">
                <a:latin typeface="Times New Roman" pitchFamily="18" charset="0"/>
              </a:rPr>
              <a:t>-</a:t>
            </a:r>
            <a:r>
              <a:rPr altLang="en-US" sz="2000" lang="zh-CN">
                <a:latin typeface="Times New Roman" pitchFamily="18" charset="0"/>
              </a:rPr>
              <a:t>或”表达式及最简“或</a:t>
            </a:r>
            <a:r>
              <a:rPr altLang="zh-CN" sz="2000" lang="en-US">
                <a:latin typeface="Times New Roman" pitchFamily="18" charset="0"/>
              </a:rPr>
              <a:t>-</a:t>
            </a:r>
            <a:r>
              <a:rPr altLang="en-US" sz="2000" lang="zh-CN">
                <a:latin typeface="Times New Roman" pitchFamily="18" charset="0"/>
              </a:rPr>
              <a:t>与”表达式，要求画出卡诺圈。</a:t>
            </a:r>
          </a:p>
          <a:p>
            <a:pPr indent="0" lvl="0" marL="0">
              <a:lnSpc>
                <a:spcPct val="120000"/>
              </a:lnSpc>
              <a:spcBef>
                <a:spcPct val="0"/>
              </a:spcBef>
              <a:buFontTx/>
              <a:buNone/>
            </a:pPr>
            <a:endParaRPr altLang="en-US" sz="2000" lang="zh-CN">
              <a:latin typeface="Times New Roman" pitchFamily="18" charset="0"/>
            </a:endParaRPr>
          </a:p>
          <a:p>
            <a:pPr indent="0" lvl="0" marL="0">
              <a:lnSpc>
                <a:spcPct val="120000"/>
              </a:lnSpc>
              <a:spcBef>
                <a:spcPct val="0"/>
              </a:spcBef>
              <a:buFontTx/>
              <a:buNone/>
            </a:pPr>
            <a:r>
              <a:rPr altLang="zh-CN" b="1" sz="2000" lang="en-US">
                <a:solidFill>
                  <a:srgbClr val="FF3300"/>
                </a:solidFill>
                <a:latin typeface="Times New Roman" pitchFamily="18" charset="0"/>
              </a:rPr>
              <a:t>3</a:t>
            </a:r>
            <a:r>
              <a:rPr altLang="en-US" b="1" sz="2000" lang="zh-CN">
                <a:solidFill>
                  <a:srgbClr val="FF3300"/>
                </a:solidFill>
                <a:latin typeface="Times New Roman" pitchFamily="18" charset="0"/>
              </a:rPr>
              <a:t>、</a:t>
            </a:r>
            <a:r>
              <a:rPr altLang="en-US" sz="2000" lang="zh-CN">
                <a:latin typeface="Times New Roman" pitchFamily="18" charset="0"/>
              </a:rPr>
              <a:t>请问函数                                            描述的电路，是否可能发生竞争？竞争结果是否会产生险象？若产生险象，试用增加冗余项的方法消除。</a:t>
            </a:r>
          </a:p>
          <a:p>
            <a:pPr indent="0" lvl="0" marL="0">
              <a:lnSpc>
                <a:spcPct val="120000"/>
              </a:lnSpc>
              <a:spcBef>
                <a:spcPct val="0"/>
              </a:spcBef>
              <a:buFontTx/>
              <a:buNone/>
            </a:pPr>
            <a:endParaRPr altLang="en-US" sz="2000" lang="zh-CN">
              <a:latin typeface="Times New Roman" pitchFamily="18" charset="0"/>
            </a:endParaRPr>
          </a:p>
        </p:txBody>
      </p:sp>
      <p:graphicFrame>
        <p:nvGraphicFramePr>
          <p:cNvPr id="4194317" name=""/>
          <p:cNvGraphicFramePr>
            <a:graphicFrameLocks/>
          </p:cNvGraphicFramePr>
          <p:nvPr/>
        </p:nvGraphicFramePr>
        <p:xfrm rot="0">
          <a:off x="3986212" y="1614487"/>
          <a:ext cx="3671887" cy="317500"/>
        </p:xfrm>
        <a:graphic>
          <a:graphicData uri="http://schemas.openxmlformats.org/presentationml/2006/ole">
            <mc:AlternateContent xmlns:mc="http://schemas.openxmlformats.org/markup-compatibility/2006">
              <mc:Choice xmlns:v="urn:schemas-microsoft-com:vml" Requires="v">
                <p:oleObj name="Equation" r:id="rId1" spid="" imgH="317500" imgW="3671887" showAsIcon="0" progId="Equation.DSMT4">
                  <p:embed followColorScheme="full"/>
                  <p:pic>
                    <p:nvPicPr>
                      <p:cNvPr id="2097197" name="Object 4"/>
                      <p:cNvPicPr>
                        <a:picLocks/>
                      </p:cNvPicPr>
                      <p:nvPr/>
                    </p:nvPicPr>
                    <p:blipFill>
                      <a:blip xmlns:r="http://schemas.openxmlformats.org/officeDocument/2006/relationships" r:embed="rId2"/>
                      <a:srcRect l="0" t="0" r="0" b="0"/>
                      <a:stretch>
                        <a:fillRect/>
                      </a:stretch>
                    </p:blipFill>
                    <p:spPr>
                      <a:xfrm rot="0">
                        <a:off x="3986212" y="1614487"/>
                        <a:ext cx="3671887" cy="317500"/>
                      </a:xfrm>
                      <a:prstGeom prst="rect"/>
                      <a:noFill/>
                      <a:ln>
                        <a:noFill/>
                      </a:ln>
                    </p:spPr>
                  </p:pic>
                </p:oleObj>
              </mc:Choice>
              <mc:Fallback>
                <p:oleObj name="Equation" r:id="rId1" spid="" imgH="317500" imgW="3671887" showAsIcon="0" progId="Equation.DSMT4">
                  <p:embed followColorScheme="full"/>
                  <p:pic>
                    <p:nvPicPr>
                      <p:cNvPr id="2097197" name="Object 4"/>
                      <p:cNvPicPr>
                        <a:picLocks/>
                      </p:cNvPicPr>
                      <p:nvPr/>
                    </p:nvPicPr>
                    <p:blipFill>
                      <a:blip xmlns:r="http://schemas.openxmlformats.org/officeDocument/2006/relationships" r:embed="rId2"/>
                      <a:srcRect l="0" t="0" r="0" b="0"/>
                      <a:stretch>
                        <a:fillRect/>
                      </a:stretch>
                    </p:blipFill>
                    <p:spPr>
                      <a:xfrm rot="0">
                        <a:off x="3986212" y="1614487"/>
                        <a:ext cx="3671887" cy="317500"/>
                      </a:xfrm>
                      <a:prstGeom prst="rect"/>
                      <a:noFill/>
                      <a:ln>
                        <a:noFill/>
                      </a:ln>
                    </p:spPr>
                  </p:pic>
                </p:oleObj>
              </mc:Fallback>
            </mc:AlternateContent>
          </a:graphicData>
        </a:graphic>
      </p:graphicFrame>
      <p:graphicFrame>
        <p:nvGraphicFramePr>
          <p:cNvPr id="4194318" name=""/>
          <p:cNvGraphicFramePr>
            <a:graphicFrameLocks/>
          </p:cNvGraphicFramePr>
          <p:nvPr/>
        </p:nvGraphicFramePr>
        <p:xfrm rot="0">
          <a:off x="1781175" y="2695575"/>
          <a:ext cx="4949825" cy="346075"/>
        </p:xfrm>
        <a:graphic>
          <a:graphicData uri="http://schemas.openxmlformats.org/presentationml/2006/ole">
            <mc:AlternateContent xmlns:mc="http://schemas.openxmlformats.org/markup-compatibility/2006">
              <mc:Choice xmlns:v="urn:schemas-microsoft-com:vml" Requires="v">
                <p:oleObj name="Equation" r:id="rId3" spid="" imgH="346075" imgW="4949825" showAsIcon="0" progId="Equation.DSMT4">
                  <p:embed followColorScheme="full"/>
                  <p:pic>
                    <p:nvPicPr>
                      <p:cNvPr id="2097198" name="Object 6"/>
                      <p:cNvPicPr>
                        <a:picLocks/>
                      </p:cNvPicPr>
                      <p:nvPr/>
                    </p:nvPicPr>
                    <p:blipFill>
                      <a:blip xmlns:r="http://schemas.openxmlformats.org/officeDocument/2006/relationships" r:embed="rId4"/>
                      <a:srcRect l="0" t="0" r="0" b="0"/>
                      <a:stretch>
                        <a:fillRect/>
                      </a:stretch>
                    </p:blipFill>
                    <p:spPr>
                      <a:xfrm rot="0">
                        <a:off x="1781175" y="2695575"/>
                        <a:ext cx="4949825" cy="346075"/>
                      </a:xfrm>
                      <a:prstGeom prst="rect"/>
                      <a:noFill/>
                      <a:ln>
                        <a:noFill/>
                      </a:ln>
                    </p:spPr>
                  </p:pic>
                </p:oleObj>
              </mc:Choice>
              <mc:Fallback>
                <p:oleObj name="Equation" r:id="rId3" spid="" imgH="346075" imgW="4949825" showAsIcon="0" progId="Equation.DSMT4">
                  <p:embed followColorScheme="full"/>
                  <p:pic>
                    <p:nvPicPr>
                      <p:cNvPr id="2097198" name="Object 6"/>
                      <p:cNvPicPr>
                        <a:picLocks/>
                      </p:cNvPicPr>
                      <p:nvPr/>
                    </p:nvPicPr>
                    <p:blipFill>
                      <a:blip xmlns:r="http://schemas.openxmlformats.org/officeDocument/2006/relationships" r:embed="rId4"/>
                      <a:srcRect l="0" t="0" r="0" b="0"/>
                      <a:stretch>
                        <a:fillRect/>
                      </a:stretch>
                    </p:blipFill>
                    <p:spPr>
                      <a:xfrm rot="0">
                        <a:off x="1781175" y="2695575"/>
                        <a:ext cx="4949825" cy="346075"/>
                      </a:xfrm>
                      <a:prstGeom prst="rect"/>
                      <a:noFill/>
                      <a:ln>
                        <a:noFill/>
                      </a:ln>
                    </p:spPr>
                  </p:pic>
                </p:oleObj>
              </mc:Fallback>
            </mc:AlternateContent>
          </a:graphicData>
        </a:graphic>
      </p:graphicFrame>
      <p:graphicFrame>
        <p:nvGraphicFramePr>
          <p:cNvPr id="4194319" name=""/>
          <p:cNvGraphicFramePr>
            <a:graphicFrameLocks/>
          </p:cNvGraphicFramePr>
          <p:nvPr/>
        </p:nvGraphicFramePr>
        <p:xfrm rot="0">
          <a:off x="2232025" y="4103687"/>
          <a:ext cx="2609850" cy="355600"/>
        </p:xfrm>
        <a:graphic>
          <a:graphicData uri="http://schemas.openxmlformats.org/presentationml/2006/ole">
            <mc:AlternateContent xmlns:mc="http://schemas.openxmlformats.org/markup-compatibility/2006">
              <mc:Choice xmlns:v="urn:schemas-microsoft-com:vml" Requires="v">
                <p:oleObj name="Equation" r:id="rId5" spid="" imgH="355600" imgW="2609850" showAsIcon="0" progId="Equation.DSMT4">
                  <p:embed followColorScheme="full"/>
                  <p:pic>
                    <p:nvPicPr>
                      <p:cNvPr id="2097199" name="Object 8"/>
                      <p:cNvPicPr>
                        <a:picLocks/>
                      </p:cNvPicPr>
                      <p:nvPr/>
                    </p:nvPicPr>
                    <p:blipFill>
                      <a:blip xmlns:r="http://schemas.openxmlformats.org/officeDocument/2006/relationships" r:embed="rId6"/>
                      <a:srcRect l="0" t="0" r="0" b="0"/>
                      <a:stretch>
                        <a:fillRect/>
                      </a:stretch>
                    </p:blipFill>
                    <p:spPr>
                      <a:xfrm rot="0">
                        <a:off x="2232025" y="4103687"/>
                        <a:ext cx="2609850" cy="355600"/>
                      </a:xfrm>
                      <a:prstGeom prst="rect"/>
                      <a:noFill/>
                      <a:ln>
                        <a:noFill/>
                      </a:ln>
                    </p:spPr>
                  </p:pic>
                </p:oleObj>
              </mc:Choice>
              <mc:Fallback>
                <p:oleObj name="Equation" r:id="rId5" spid="" imgH="355600" imgW="2609850" showAsIcon="0" progId="Equation.DSMT4">
                  <p:embed followColorScheme="full"/>
                  <p:pic>
                    <p:nvPicPr>
                      <p:cNvPr id="2097199" name="Object 8"/>
                      <p:cNvPicPr>
                        <a:picLocks/>
                      </p:cNvPicPr>
                      <p:nvPr/>
                    </p:nvPicPr>
                    <p:blipFill>
                      <a:blip xmlns:r="http://schemas.openxmlformats.org/officeDocument/2006/relationships" r:embed="rId6"/>
                      <a:srcRect l="0" t="0" r="0" b="0"/>
                      <a:stretch>
                        <a:fillRect/>
                      </a:stretch>
                    </p:blipFill>
                    <p:spPr>
                      <a:xfrm rot="0">
                        <a:off x="2232025" y="4103687"/>
                        <a:ext cx="2609850" cy="355600"/>
                      </a:xfrm>
                      <a:prstGeom prst="rect"/>
                      <a:noFill/>
                      <a:ln>
                        <a:noFill/>
                      </a:ln>
                    </p:spPr>
                  </p:pic>
                </p:oleObj>
              </mc:Fallback>
            </mc:AlternateContent>
          </a:graphicData>
        </a:graphic>
      </p:graphicFrame>
    </p:spTree>
  </p:cSld>
  <p:clrMapOvr>
    <a:masterClrMapping/>
  </p:clrMapOvr>
  <p:transition spd="fast" advClick="1"/>
  <p:timing/>
</p:sld>
</file>

<file path=ppt/slides/slide83.xml><?xml version="1.0" encoding="utf-8"?>
<p:sld xmlns:a="http://schemas.openxmlformats.org/drawingml/2006/main" xmlns:r="http://schemas.openxmlformats.org/officeDocument/2006/relationships" xmlns:p="http://schemas.openxmlformats.org/presentationml/2006/main" show="1" showMasterSp="1">
  <p:cSld>
    <p:spTree>
      <p:nvGrpSpPr>
        <p:cNvPr id="219" name=""/>
        <p:cNvGrpSpPr/>
        <p:nvPr/>
      </p:nvGrpSpPr>
      <p:grpSpPr>
        <a:xfrm rot="0">
          <a:off x="0" y="0"/>
          <a:ext cx="0" cy="0"/>
          <a:chOff x="0" y="0"/>
          <a:chExt cx="0" cy="0"/>
        </a:xfrm>
      </p:grpSpPr>
      <p:sp>
        <p:nvSpPr>
          <p:cNvPr id="1050161" name="Text Box 2"/>
          <p:cNvSpPr txBox="1"/>
          <p:nvPr/>
        </p:nvSpPr>
        <p:spPr>
          <a:xfrm rot="0">
            <a:off x="566737" y="1268412"/>
            <a:ext cx="7920037" cy="33813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zh-CN" b="1" sz="2000" lang="en-US">
                <a:solidFill>
                  <a:srgbClr val="FF3300"/>
                </a:solidFill>
                <a:latin typeface="Times New Roman" pitchFamily="18" charset="0"/>
              </a:rPr>
              <a:t>4</a:t>
            </a:r>
            <a:r>
              <a:rPr altLang="en-US" b="1" sz="2000" lang="zh-CN">
                <a:solidFill>
                  <a:srgbClr val="FF3300"/>
                </a:solidFill>
                <a:latin typeface="Times New Roman" pitchFamily="18" charset="0"/>
              </a:rPr>
              <a:t>、</a:t>
            </a:r>
            <a:r>
              <a:rPr altLang="zh-CN" sz="2000" lang="zh-CN">
                <a:latin typeface="Times New Roman" pitchFamily="18" charset="0"/>
              </a:rPr>
              <a:t>已知</a:t>
            </a:r>
            <a:r>
              <a:rPr altLang="zh-CN" sz="2000" lang="en-US">
                <a:latin typeface="Times New Roman" pitchFamily="18" charset="0"/>
              </a:rPr>
              <a:t>T</a:t>
            </a:r>
            <a:r>
              <a:rPr altLang="zh-CN" sz="2000" lang="zh-CN">
                <a:latin typeface="Times New Roman" pitchFamily="18" charset="0"/>
              </a:rPr>
              <a:t>触发器构成的时序电路如图所示。设</a:t>
            </a:r>
            <a:r>
              <a:rPr altLang="zh-CN" sz="2000" lang="en-US">
                <a:latin typeface="Times New Roman" pitchFamily="18" charset="0"/>
              </a:rPr>
              <a:t>Q1</a:t>
            </a:r>
            <a:r>
              <a:rPr altLang="zh-CN" sz="2000" lang="zh-CN">
                <a:latin typeface="Times New Roman" pitchFamily="18" charset="0"/>
              </a:rPr>
              <a:t>、</a:t>
            </a:r>
            <a:r>
              <a:rPr altLang="zh-CN" sz="2000" lang="en-US">
                <a:latin typeface="Times New Roman" pitchFamily="18" charset="0"/>
              </a:rPr>
              <a:t>Q2</a:t>
            </a:r>
            <a:r>
              <a:rPr altLang="zh-CN" sz="2000" lang="zh-CN">
                <a:latin typeface="Times New Roman" pitchFamily="18" charset="0"/>
              </a:rPr>
              <a:t>的初态均为</a:t>
            </a:r>
            <a:r>
              <a:rPr altLang="zh-CN" sz="2000" lang="en-US">
                <a:latin typeface="Times New Roman" pitchFamily="18" charset="0"/>
              </a:rPr>
              <a:t>0</a:t>
            </a:r>
            <a:r>
              <a:rPr altLang="en-US" sz="2000" lang="zh-CN">
                <a:latin typeface="Times New Roman" pitchFamily="18" charset="0"/>
              </a:rPr>
              <a:t>，</a:t>
            </a:r>
            <a:r>
              <a:rPr altLang="zh-CN" sz="2000" lang="zh-CN">
                <a:latin typeface="Times New Roman" pitchFamily="18" charset="0"/>
              </a:rPr>
              <a:t>根据给定的时钟，</a:t>
            </a:r>
            <a:r>
              <a:rPr altLang="en-US" sz="2000" lang="zh-CN">
                <a:latin typeface="Times New Roman" pitchFamily="18" charset="0"/>
              </a:rPr>
              <a:t>请</a:t>
            </a:r>
            <a:r>
              <a:rPr altLang="zh-CN" sz="2000" lang="zh-CN">
                <a:latin typeface="Times New Roman" pitchFamily="18" charset="0"/>
              </a:rPr>
              <a:t>画出</a:t>
            </a:r>
            <a:r>
              <a:rPr altLang="zh-CN" sz="2000" lang="en-US">
                <a:latin typeface="Times New Roman" pitchFamily="18" charset="0"/>
              </a:rPr>
              <a:t>Q1</a:t>
            </a:r>
            <a:r>
              <a:rPr altLang="zh-CN" sz="2000" lang="zh-CN">
                <a:latin typeface="Times New Roman" pitchFamily="18" charset="0"/>
              </a:rPr>
              <a:t>、</a:t>
            </a:r>
            <a:r>
              <a:rPr altLang="zh-CN" sz="2000" lang="en-US">
                <a:latin typeface="Times New Roman" pitchFamily="18" charset="0"/>
              </a:rPr>
              <a:t>Q2</a:t>
            </a:r>
            <a:r>
              <a:rPr altLang="zh-CN" sz="2000" lang="zh-CN">
                <a:latin typeface="Times New Roman" pitchFamily="18" charset="0"/>
              </a:rPr>
              <a:t>的波形。</a:t>
            </a:r>
          </a:p>
          <a:p>
            <a:pPr indent="0" lvl="0" marL="0">
              <a:lnSpc>
                <a:spcPct val="120000"/>
              </a:lnSpc>
              <a:spcBef>
                <a:spcPct val="0"/>
              </a:spcBef>
              <a:buFontTx/>
              <a:buNone/>
            </a:pPr>
            <a:endParaRPr altLang="zh-CN" sz="2000" lang="en-US">
              <a:latin typeface="Times New Roman" pitchFamily="18" charset="0"/>
            </a:endParaRPr>
          </a:p>
          <a:p>
            <a:pPr indent="0" lvl="0" marL="0">
              <a:lnSpc>
                <a:spcPct val="120000"/>
              </a:lnSpc>
              <a:spcBef>
                <a:spcPct val="0"/>
              </a:spcBef>
              <a:buFontTx/>
              <a:buNone/>
            </a:pPr>
            <a:endParaRPr altLang="zh-CN" sz="2000" lang="en-US">
              <a:latin typeface="Times New Roman" pitchFamily="18" charset="0"/>
            </a:endParaRPr>
          </a:p>
          <a:p>
            <a:pPr indent="0" lvl="0" marL="0">
              <a:lnSpc>
                <a:spcPct val="120000"/>
              </a:lnSpc>
              <a:spcBef>
                <a:spcPct val="0"/>
              </a:spcBef>
              <a:buFontTx/>
              <a:buNone/>
            </a:pPr>
            <a:endParaRPr altLang="zh-CN" sz="2000" lang="en-US">
              <a:latin typeface="Times New Roman" pitchFamily="18" charset="0"/>
            </a:endParaRPr>
          </a:p>
          <a:p>
            <a:pPr indent="0" lvl="0" marL="0">
              <a:lnSpc>
                <a:spcPct val="120000"/>
              </a:lnSpc>
              <a:spcBef>
                <a:spcPct val="0"/>
              </a:spcBef>
              <a:buFontTx/>
              <a:buNone/>
            </a:pPr>
            <a:endParaRPr altLang="zh-CN" sz="2000" lang="en-US">
              <a:latin typeface="Times New Roman" pitchFamily="18" charset="0"/>
            </a:endParaRPr>
          </a:p>
          <a:p>
            <a:pPr indent="0" lvl="0" marL="0">
              <a:lnSpc>
                <a:spcPct val="120000"/>
              </a:lnSpc>
              <a:spcBef>
                <a:spcPct val="0"/>
              </a:spcBef>
              <a:buFontTx/>
              <a:buNone/>
            </a:pPr>
            <a:endParaRPr altLang="zh-CN" sz="2000" lang="en-US">
              <a:latin typeface="Times New Roman" pitchFamily="18" charset="0"/>
            </a:endParaRPr>
          </a:p>
          <a:p>
            <a:pPr indent="0" lvl="0" marL="0">
              <a:lnSpc>
                <a:spcPct val="120000"/>
              </a:lnSpc>
              <a:spcBef>
                <a:spcPct val="0"/>
              </a:spcBef>
              <a:buFontTx/>
              <a:buNone/>
            </a:pPr>
            <a:r>
              <a:rPr altLang="en-US" b="1" sz="2000" lang="zh-CN">
                <a:solidFill>
                  <a:srgbClr val="FF3300"/>
                </a:solidFill>
                <a:latin typeface="Times New Roman" pitchFamily="18" charset="0"/>
              </a:rPr>
              <a:t>5、</a:t>
            </a:r>
            <a:r>
              <a:rPr altLang="zh-CN" sz="2000" lang="zh-CN">
                <a:latin typeface="Times New Roman" pitchFamily="18" charset="0"/>
              </a:rPr>
              <a:t>已知</a:t>
            </a:r>
            <a:r>
              <a:rPr altLang="zh-CN" sz="2000" lang="en-US">
                <a:latin typeface="Times New Roman" pitchFamily="18" charset="0"/>
              </a:rPr>
              <a:t>J-K</a:t>
            </a:r>
            <a:r>
              <a:rPr altLang="zh-CN" sz="2000" lang="zh-CN">
                <a:latin typeface="Times New Roman" pitchFamily="18" charset="0"/>
              </a:rPr>
              <a:t>触发器构成的时序电路如图所示。设</a:t>
            </a:r>
            <a:r>
              <a:rPr altLang="zh-CN" sz="2000" lang="en-US">
                <a:latin typeface="Times New Roman" pitchFamily="18" charset="0"/>
              </a:rPr>
              <a:t>Q1</a:t>
            </a:r>
            <a:r>
              <a:rPr altLang="en-US" sz="2000" lang="zh-CN">
                <a:latin typeface="Times New Roman" pitchFamily="18" charset="0"/>
              </a:rPr>
              <a:t>、</a:t>
            </a:r>
            <a:r>
              <a:rPr altLang="zh-CN" sz="2000" lang="en-US">
                <a:latin typeface="Times New Roman" pitchFamily="18" charset="0"/>
              </a:rPr>
              <a:t>Q2</a:t>
            </a:r>
            <a:r>
              <a:rPr altLang="zh-CN" sz="2000" lang="zh-CN">
                <a:latin typeface="Times New Roman" pitchFamily="18" charset="0"/>
              </a:rPr>
              <a:t>初态均为</a:t>
            </a:r>
            <a:r>
              <a:rPr altLang="zh-CN" sz="2000" lang="en-US">
                <a:latin typeface="Times New Roman" pitchFamily="18" charset="0"/>
              </a:rPr>
              <a:t>0</a:t>
            </a:r>
            <a:r>
              <a:rPr altLang="en-US" sz="2000" lang="zh-CN">
                <a:latin typeface="Times New Roman" pitchFamily="18" charset="0"/>
              </a:rPr>
              <a:t>，</a:t>
            </a:r>
            <a:r>
              <a:rPr altLang="zh-CN" sz="2000" lang="zh-CN">
                <a:latin typeface="Times New Roman" pitchFamily="18" charset="0"/>
              </a:rPr>
              <a:t>根据给定的时钟，在图</a:t>
            </a:r>
            <a:r>
              <a:rPr altLang="zh-CN" sz="2000" lang="en-US">
                <a:latin typeface="Times New Roman" pitchFamily="18" charset="0"/>
              </a:rPr>
              <a:t>3</a:t>
            </a:r>
            <a:r>
              <a:rPr altLang="zh-CN" sz="2000" lang="zh-CN">
                <a:latin typeface="Times New Roman" pitchFamily="18" charset="0"/>
              </a:rPr>
              <a:t>中画出</a:t>
            </a:r>
            <a:r>
              <a:rPr altLang="zh-CN" sz="2000" lang="en-US">
                <a:latin typeface="Times New Roman" pitchFamily="18" charset="0"/>
              </a:rPr>
              <a:t>Q1</a:t>
            </a:r>
            <a:r>
              <a:rPr altLang="en-US" sz="2000" lang="zh-CN">
                <a:latin typeface="Times New Roman" pitchFamily="18" charset="0"/>
              </a:rPr>
              <a:t>、</a:t>
            </a:r>
            <a:r>
              <a:rPr altLang="zh-CN" sz="2000" lang="en-US">
                <a:latin typeface="Times New Roman" pitchFamily="18" charset="0"/>
              </a:rPr>
              <a:t>Q2</a:t>
            </a:r>
            <a:r>
              <a:rPr altLang="zh-CN" sz="2000" lang="zh-CN">
                <a:latin typeface="Times New Roman" pitchFamily="18" charset="0"/>
              </a:rPr>
              <a:t>的波形。</a:t>
            </a:r>
          </a:p>
        </p:txBody>
      </p:sp>
      <p:sp>
        <p:nvSpPr>
          <p:cNvPr id="1050162" name="Rectangle 3"/>
          <p:cNvSpPr/>
          <p:nvPr/>
        </p:nvSpPr>
        <p:spPr>
          <a:xfrm rot="0">
            <a:off x="0" y="369570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63" name="Rectangle 5"/>
          <p:cNvSpPr/>
          <p:nvPr/>
        </p:nvSpPr>
        <p:spPr>
          <a:xfrm rot="0">
            <a:off x="0" y="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64" name="Rectangle 7"/>
          <p:cNvSpPr/>
          <p:nvPr/>
        </p:nvSpPr>
        <p:spPr>
          <a:xfrm rot="0">
            <a:off x="0" y="369411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6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16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83</a:t>
            </a:fld>
            <a:endParaRPr altLang="en-US" sz="1400" lang="zh-CN">
              <a:solidFill>
                <a:srgbClr val="656565"/>
              </a:solidFill>
            </a:endParaRPr>
          </a:p>
        </p:txBody>
      </p:sp>
      <p:sp>
        <p:nvSpPr>
          <p:cNvPr id="105016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50168" name="Rectangle 2"/>
          <p:cNvSpPr/>
          <p:nvPr/>
        </p:nvSpPr>
        <p:spPr>
          <a:xfrm rot="0">
            <a:off x="971550" y="2168525"/>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graphicFrame>
        <p:nvGraphicFramePr>
          <p:cNvPr id="4194320" name=""/>
          <p:cNvGraphicFramePr>
            <a:graphicFrameLocks/>
          </p:cNvGraphicFramePr>
          <p:nvPr/>
        </p:nvGraphicFramePr>
        <p:xfrm rot="0">
          <a:off x="971550" y="2168525"/>
          <a:ext cx="3829050" cy="1266825"/>
        </p:xfrm>
        <a:graphic>
          <a:graphicData uri="http://schemas.openxmlformats.org/presentationml/2006/ole">
            <mc:AlternateContent xmlns:mc="http://schemas.openxmlformats.org/markup-compatibility/2006">
              <mc:Choice xmlns:v="urn:schemas-microsoft-com:vml" Requires="v">
                <p:oleObj name="Visio" r:id="rId1" spid="" imgH="1266825" imgW="3829050" showAsIcon="0" progId="Visio.Drawing.15">
                  <p:embed followColorScheme="full"/>
                  <p:pic>
                    <p:nvPicPr>
                      <p:cNvPr id="2097200" name="对象 3"/>
                      <p:cNvPicPr>
                        <a:picLocks/>
                      </p:cNvPicPr>
                      <p:nvPr/>
                    </p:nvPicPr>
                    <p:blipFill>
                      <a:blip xmlns:r="http://schemas.openxmlformats.org/officeDocument/2006/relationships" r:embed="rId2"/>
                      <a:srcRect l="0" t="0" r="0" b="0"/>
                      <a:stretch>
                        <a:fillRect/>
                      </a:stretch>
                    </p:blipFill>
                    <p:spPr>
                      <a:xfrm rot="0">
                        <a:off x="971550" y="2168525"/>
                        <a:ext cx="3829050" cy="1266825"/>
                      </a:xfrm>
                      <a:prstGeom prst="rect"/>
                      <a:noFill/>
                      <a:ln>
                        <a:noFill/>
                      </a:ln>
                    </p:spPr>
                  </p:pic>
                </p:oleObj>
              </mc:Choice>
              <mc:Fallback>
                <p:oleObj name="Visio" r:id="rId1" spid="" imgH="1266825" imgW="3829050" showAsIcon="0" progId="Visio.Drawing.15">
                  <p:embed followColorScheme="full"/>
                  <p:pic>
                    <p:nvPicPr>
                      <p:cNvPr id="2097200" name="对象 3"/>
                      <p:cNvPicPr>
                        <a:picLocks/>
                      </p:cNvPicPr>
                      <p:nvPr/>
                    </p:nvPicPr>
                    <p:blipFill>
                      <a:blip xmlns:r="http://schemas.openxmlformats.org/officeDocument/2006/relationships" r:embed="rId2"/>
                      <a:srcRect l="0" t="0" r="0" b="0"/>
                      <a:stretch>
                        <a:fillRect/>
                      </a:stretch>
                    </p:blipFill>
                    <p:spPr>
                      <a:xfrm rot="0">
                        <a:off x="971550" y="2168525"/>
                        <a:ext cx="3829050" cy="1266825"/>
                      </a:xfrm>
                      <a:prstGeom prst="rect"/>
                      <a:noFill/>
                      <a:ln>
                        <a:noFill/>
                      </a:ln>
                    </p:spPr>
                  </p:pic>
                </p:oleObj>
              </mc:Fallback>
            </mc:AlternateContent>
          </a:graphicData>
        </a:graphic>
      </p:graphicFrame>
      <p:pic>
        <p:nvPicPr>
          <p:cNvPr id="2097201" name="图片 10"/>
          <p:cNvPicPr>
            <a:picLocks/>
          </p:cNvPicPr>
          <p:nvPr/>
        </p:nvPicPr>
        <p:blipFill>
          <a:blip xmlns:r="http://schemas.openxmlformats.org/officeDocument/2006/relationships" r:embed="rId3"/>
          <a:srcRect l="0" t="0" r="0" b="0"/>
          <a:stretch>
            <a:fillRect/>
          </a:stretch>
        </p:blipFill>
        <p:spPr>
          <a:xfrm rot="0">
            <a:off x="5408612" y="2185987"/>
            <a:ext cx="2844800" cy="1249362"/>
          </a:xfrm>
          <a:prstGeom prst="rect"/>
          <a:noFill/>
          <a:ln>
            <a:noFill/>
          </a:ln>
        </p:spPr>
      </p:pic>
      <p:pic>
        <p:nvPicPr>
          <p:cNvPr id="2097202" name="图片 11"/>
          <p:cNvPicPr>
            <a:picLocks/>
          </p:cNvPicPr>
          <p:nvPr/>
        </p:nvPicPr>
        <p:blipFill>
          <a:blip xmlns:r="http://schemas.openxmlformats.org/officeDocument/2006/relationships" r:embed="rId4"/>
          <a:srcRect l="0" t="0" r="0" b="0"/>
          <a:stretch>
            <a:fillRect/>
          </a:stretch>
        </p:blipFill>
        <p:spPr>
          <a:xfrm rot="0">
            <a:off x="1090612" y="4554537"/>
            <a:ext cx="3346450" cy="1871662"/>
          </a:xfrm>
          <a:prstGeom prst="rect"/>
          <a:noFill/>
          <a:ln>
            <a:noFill/>
          </a:ln>
        </p:spPr>
      </p:pic>
      <p:pic>
        <p:nvPicPr>
          <p:cNvPr id="2097203" name="图片 12"/>
          <p:cNvPicPr>
            <a:picLocks/>
          </p:cNvPicPr>
          <p:nvPr/>
        </p:nvPicPr>
        <p:blipFill>
          <a:blip xmlns:r="http://schemas.openxmlformats.org/officeDocument/2006/relationships" r:embed="rId3"/>
          <a:srcRect l="0" t="0" r="0" b="0"/>
          <a:stretch>
            <a:fillRect/>
          </a:stretch>
        </p:blipFill>
        <p:spPr>
          <a:xfrm rot="0">
            <a:off x="5516562" y="4959350"/>
            <a:ext cx="2844800" cy="1249362"/>
          </a:xfrm>
          <a:prstGeom prst="rect"/>
          <a:noFill/>
          <a:ln>
            <a:noFill/>
          </a:ln>
        </p:spPr>
      </p:pic>
    </p:spTree>
  </p:cSld>
  <p:clrMapOvr>
    <a:masterClrMapping/>
  </p:clrMapOvr>
  <p:transition spd="fast" advClick="1"/>
  <p:timing/>
</p:sld>
</file>

<file path=ppt/slides/slide84.xml><?xml version="1.0" encoding="utf-8"?>
<p:sld xmlns:a="http://schemas.openxmlformats.org/drawingml/2006/main" xmlns:r="http://schemas.openxmlformats.org/officeDocument/2006/relationships" xmlns:p="http://schemas.openxmlformats.org/presentationml/2006/main" show="1" showMasterSp="1">
  <p:cSld>
    <p:spTree>
      <p:nvGrpSpPr>
        <p:cNvPr id="220" name=""/>
        <p:cNvGrpSpPr/>
        <p:nvPr/>
      </p:nvGrpSpPr>
      <p:grpSpPr>
        <a:xfrm rot="0">
          <a:off x="0" y="0"/>
          <a:ext cx="0" cy="0"/>
          <a:chOff x="0" y="0"/>
          <a:chExt cx="0" cy="0"/>
        </a:xfrm>
      </p:grpSpPr>
      <p:sp>
        <p:nvSpPr>
          <p:cNvPr id="1050169" name="Text Box 2"/>
          <p:cNvSpPr txBox="1"/>
          <p:nvPr/>
        </p:nvSpPr>
        <p:spPr>
          <a:xfrm rot="0">
            <a:off x="566737" y="1133475"/>
            <a:ext cx="7920037" cy="522763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zh-CN" b="1" sz="2000" lang="en-US">
                <a:solidFill>
                  <a:srgbClr val="FF3300"/>
                </a:solidFill>
                <a:latin typeface="Times New Roman" pitchFamily="18" charset="0"/>
              </a:rPr>
              <a:t>6</a:t>
            </a:r>
            <a:r>
              <a:rPr altLang="en-US" b="1" sz="2000" lang="zh-CN">
                <a:solidFill>
                  <a:srgbClr val="FF3300"/>
                </a:solidFill>
                <a:latin typeface="Times New Roman" pitchFamily="18" charset="0"/>
              </a:rPr>
              <a:t>、</a:t>
            </a:r>
            <a:r>
              <a:rPr altLang="zh-CN" sz="2000" lang="en-US">
                <a:latin typeface="Times New Roman" pitchFamily="18" charset="0"/>
              </a:rPr>
              <a:t>设计一个数字逻辑电路。该电路的输入为一位十进制数的8421</a:t>
            </a:r>
            <a:r>
              <a:rPr altLang="en-US" sz="2000" lang="zh-CN">
                <a:latin typeface="Times New Roman" pitchFamily="18" charset="0"/>
              </a:rPr>
              <a:t>码</a:t>
            </a:r>
            <a:r>
              <a:rPr altLang="zh-CN" sz="2000" lang="en-US">
                <a:latin typeface="Times New Roman" pitchFamily="18" charset="0"/>
              </a:rPr>
              <a:t>ABCD</a:t>
            </a:r>
            <a:r>
              <a:rPr altLang="en-US" sz="2000" lang="zh-CN">
                <a:latin typeface="Times New Roman" pitchFamily="18" charset="0"/>
              </a:rPr>
              <a:t>，</a:t>
            </a:r>
            <a:r>
              <a:rPr altLang="zh-CN" sz="2000" lang="en-US">
                <a:latin typeface="Times New Roman" pitchFamily="18" charset="0"/>
              </a:rPr>
              <a:t>2</a:t>
            </a:r>
            <a:r>
              <a:rPr altLang="en-US" sz="2000" lang="zh-CN">
                <a:latin typeface="Times New Roman" pitchFamily="18" charset="0"/>
              </a:rPr>
              <a:t>个输出为</a:t>
            </a:r>
            <a:r>
              <a:rPr altLang="zh-CN" sz="2000" lang="en-US">
                <a:latin typeface="Times New Roman" pitchFamily="18" charset="0"/>
              </a:rPr>
              <a:t>F</a:t>
            </a:r>
            <a:r>
              <a:rPr altLang="zh-CN" baseline="-25000" sz="2000" lang="en-US">
                <a:latin typeface="Times New Roman" pitchFamily="18" charset="0"/>
              </a:rPr>
              <a:t>1</a:t>
            </a:r>
            <a:r>
              <a:rPr altLang="en-US" sz="2000" lang="zh-CN">
                <a:latin typeface="Times New Roman" pitchFamily="18" charset="0"/>
              </a:rPr>
              <a:t>和</a:t>
            </a:r>
            <a:r>
              <a:rPr altLang="zh-CN" sz="2000" lang="en-US">
                <a:latin typeface="Times New Roman" pitchFamily="18" charset="0"/>
              </a:rPr>
              <a:t>F</a:t>
            </a:r>
            <a:r>
              <a:rPr altLang="zh-CN" baseline="-25000" sz="2000" lang="en-US">
                <a:latin typeface="Times New Roman" pitchFamily="18" charset="0"/>
              </a:rPr>
              <a:t>2</a:t>
            </a:r>
            <a:r>
              <a:rPr altLang="en-US" sz="2000" lang="zh-CN">
                <a:latin typeface="Times New Roman" pitchFamily="18" charset="0"/>
              </a:rPr>
              <a:t>。当输入中</a:t>
            </a:r>
            <a:r>
              <a:rPr altLang="zh-CN" sz="2000" lang="en-US">
                <a:latin typeface="Times New Roman" pitchFamily="18" charset="0"/>
              </a:rPr>
              <a:t>1</a:t>
            </a:r>
            <a:r>
              <a:rPr altLang="en-US" sz="2000" lang="zh-CN">
                <a:latin typeface="Times New Roman" pitchFamily="18" charset="0"/>
              </a:rPr>
              <a:t>的个数大于或者等于</a:t>
            </a:r>
            <a:r>
              <a:rPr altLang="zh-CN" sz="2000" lang="en-US">
                <a:latin typeface="Times New Roman" pitchFamily="18" charset="0"/>
              </a:rPr>
              <a:t>2</a:t>
            </a:r>
            <a:r>
              <a:rPr altLang="en-US" sz="2000" lang="zh-CN">
                <a:latin typeface="Times New Roman" pitchFamily="18" charset="0"/>
              </a:rPr>
              <a:t>时，输出</a:t>
            </a:r>
            <a:r>
              <a:rPr altLang="zh-CN" sz="2000" lang="en-US">
                <a:latin typeface="Times New Roman" pitchFamily="18" charset="0"/>
              </a:rPr>
              <a:t>F</a:t>
            </a:r>
            <a:r>
              <a:rPr altLang="zh-CN" baseline="-25000" sz="2000" lang="en-US">
                <a:latin typeface="Times New Roman" pitchFamily="18" charset="0"/>
              </a:rPr>
              <a:t>1</a:t>
            </a:r>
            <a:r>
              <a:rPr altLang="en-US" sz="2000" lang="zh-CN">
                <a:latin typeface="Times New Roman" pitchFamily="18" charset="0"/>
              </a:rPr>
              <a:t>为</a:t>
            </a:r>
            <a:r>
              <a:rPr altLang="zh-CN" sz="2000" lang="en-US">
                <a:latin typeface="Times New Roman" pitchFamily="18" charset="0"/>
              </a:rPr>
              <a:t>1</a:t>
            </a:r>
            <a:r>
              <a:rPr altLang="en-US" sz="2000" lang="zh-CN">
                <a:latin typeface="Times New Roman" pitchFamily="18" charset="0"/>
              </a:rPr>
              <a:t>，其它情况下</a:t>
            </a:r>
            <a:r>
              <a:rPr altLang="zh-CN" sz="2000" lang="en-US">
                <a:latin typeface="Times New Roman" pitchFamily="18" charset="0"/>
              </a:rPr>
              <a:t>F</a:t>
            </a:r>
            <a:r>
              <a:rPr altLang="zh-CN" baseline="-25000" sz="2000" lang="en-US">
                <a:latin typeface="Times New Roman" pitchFamily="18" charset="0"/>
              </a:rPr>
              <a:t>1</a:t>
            </a:r>
            <a:r>
              <a:rPr altLang="en-US" sz="2000" lang="zh-CN">
                <a:latin typeface="Times New Roman" pitchFamily="18" charset="0"/>
              </a:rPr>
              <a:t>为</a:t>
            </a:r>
            <a:r>
              <a:rPr altLang="zh-CN" sz="2000" lang="en-US">
                <a:latin typeface="Times New Roman" pitchFamily="18" charset="0"/>
              </a:rPr>
              <a:t>0</a:t>
            </a:r>
            <a:r>
              <a:rPr altLang="en-US" sz="2000" lang="zh-CN">
                <a:latin typeface="Times New Roman" pitchFamily="18" charset="0"/>
              </a:rPr>
              <a:t>。当输入的十进制数为合数（即</a:t>
            </a:r>
            <a:r>
              <a:rPr altLang="zh-CN" sz="2000" lang="en-US">
                <a:latin typeface="Times New Roman" pitchFamily="18" charset="0"/>
              </a:rPr>
              <a:t>4</a:t>
            </a:r>
            <a:r>
              <a:rPr altLang="en-US" sz="2000" lang="zh-CN">
                <a:latin typeface="Times New Roman" pitchFamily="18" charset="0"/>
              </a:rPr>
              <a:t>，</a:t>
            </a:r>
            <a:r>
              <a:rPr altLang="zh-CN" sz="2000" lang="en-US">
                <a:latin typeface="Times New Roman" pitchFamily="18" charset="0"/>
              </a:rPr>
              <a:t>6</a:t>
            </a:r>
            <a:r>
              <a:rPr altLang="en-US" sz="2000" lang="zh-CN">
                <a:latin typeface="Times New Roman" pitchFamily="18" charset="0"/>
              </a:rPr>
              <a:t>，</a:t>
            </a:r>
            <a:r>
              <a:rPr altLang="zh-CN" sz="2000" lang="en-US">
                <a:latin typeface="Times New Roman" pitchFamily="18" charset="0"/>
              </a:rPr>
              <a:t>8</a:t>
            </a:r>
            <a:r>
              <a:rPr altLang="en-US" sz="2000" lang="zh-CN">
                <a:latin typeface="Times New Roman" pitchFamily="18" charset="0"/>
              </a:rPr>
              <a:t>，</a:t>
            </a:r>
            <a:r>
              <a:rPr altLang="zh-CN" sz="2000" lang="en-US">
                <a:latin typeface="Times New Roman" pitchFamily="18" charset="0"/>
              </a:rPr>
              <a:t>9</a:t>
            </a:r>
            <a:r>
              <a:rPr altLang="en-US" sz="2000" lang="zh-CN">
                <a:latin typeface="Times New Roman" pitchFamily="18" charset="0"/>
              </a:rPr>
              <a:t>）时，</a:t>
            </a:r>
            <a:r>
              <a:rPr altLang="zh-CN" sz="2000" lang="en-US">
                <a:latin typeface="Times New Roman" pitchFamily="18" charset="0"/>
              </a:rPr>
              <a:t>F</a:t>
            </a:r>
            <a:r>
              <a:rPr altLang="zh-CN" baseline="-25000" sz="2000" lang="en-US">
                <a:latin typeface="Times New Roman" pitchFamily="18" charset="0"/>
              </a:rPr>
              <a:t>2</a:t>
            </a:r>
            <a:r>
              <a:rPr altLang="en-US" sz="2000" lang="zh-CN">
                <a:latin typeface="Times New Roman" pitchFamily="18" charset="0"/>
              </a:rPr>
              <a:t>为</a:t>
            </a:r>
            <a:r>
              <a:rPr altLang="zh-CN" sz="2000" lang="en-US">
                <a:latin typeface="Times New Roman" pitchFamily="18" charset="0"/>
              </a:rPr>
              <a:t>1</a:t>
            </a:r>
            <a:r>
              <a:rPr altLang="en-US" sz="2000" lang="zh-CN">
                <a:latin typeface="Times New Roman" pitchFamily="18" charset="0"/>
              </a:rPr>
              <a:t>，其它情况下</a:t>
            </a:r>
            <a:r>
              <a:rPr altLang="zh-CN" sz="2000" lang="en-US">
                <a:latin typeface="Times New Roman" pitchFamily="18" charset="0"/>
              </a:rPr>
              <a:t>F</a:t>
            </a:r>
            <a:r>
              <a:rPr altLang="zh-CN" baseline="-25000" sz="2000" lang="en-US">
                <a:latin typeface="Times New Roman" pitchFamily="18" charset="0"/>
              </a:rPr>
              <a:t>2</a:t>
            </a:r>
            <a:r>
              <a:rPr altLang="en-US" sz="2000" lang="zh-CN">
                <a:latin typeface="Times New Roman" pitchFamily="18" charset="0"/>
              </a:rPr>
              <a:t>为</a:t>
            </a:r>
            <a:r>
              <a:rPr altLang="zh-CN" sz="2000" lang="en-US">
                <a:latin typeface="Times New Roman" pitchFamily="18" charset="0"/>
              </a:rPr>
              <a:t>0</a:t>
            </a:r>
            <a:r>
              <a:rPr altLang="en-US" sz="2000" lang="zh-CN">
                <a:latin typeface="Times New Roman" pitchFamily="18" charset="0"/>
              </a:rPr>
              <a:t>。 </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1</a:t>
            </a:r>
            <a:r>
              <a:rPr altLang="en-US" sz="2000" lang="zh-CN">
                <a:latin typeface="Times New Roman" pitchFamily="18" charset="0"/>
              </a:rPr>
              <a:t>）填入电路真值表，写出</a:t>
            </a:r>
            <a:r>
              <a:rPr altLang="zh-CN" sz="2000" lang="en-US">
                <a:latin typeface="Times New Roman" pitchFamily="18" charset="0"/>
              </a:rPr>
              <a:t>F</a:t>
            </a:r>
            <a:r>
              <a:rPr altLang="zh-CN" baseline="-25000" sz="2000" lang="en-US">
                <a:latin typeface="Times New Roman" pitchFamily="18" charset="0"/>
              </a:rPr>
              <a:t>1</a:t>
            </a:r>
            <a:r>
              <a:rPr altLang="en-US" sz="2000" lang="zh-CN">
                <a:latin typeface="Times New Roman" pitchFamily="18" charset="0"/>
              </a:rPr>
              <a:t>和</a:t>
            </a:r>
            <a:r>
              <a:rPr altLang="zh-CN" sz="2000" lang="en-US">
                <a:latin typeface="Times New Roman" pitchFamily="18" charset="0"/>
              </a:rPr>
              <a:t>F</a:t>
            </a:r>
            <a:r>
              <a:rPr altLang="zh-CN" baseline="-25000" sz="2000" lang="en-US">
                <a:latin typeface="Times New Roman" pitchFamily="18" charset="0"/>
              </a:rPr>
              <a:t>2</a:t>
            </a:r>
            <a:r>
              <a:rPr altLang="en-US" sz="2000" lang="zh-CN">
                <a:latin typeface="Times New Roman" pitchFamily="18" charset="0"/>
              </a:rPr>
              <a:t>的最小项表达式；</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2</a:t>
            </a:r>
            <a:r>
              <a:rPr altLang="en-US" sz="2000" lang="zh-CN">
                <a:latin typeface="Times New Roman" pitchFamily="18" charset="0"/>
              </a:rPr>
              <a:t>）用卡诺图进行化简，求</a:t>
            </a:r>
            <a:r>
              <a:rPr altLang="zh-CN" sz="2000" lang="en-US">
                <a:latin typeface="Times New Roman" pitchFamily="18" charset="0"/>
              </a:rPr>
              <a:t>F</a:t>
            </a:r>
            <a:r>
              <a:rPr altLang="zh-CN" baseline="-25000" sz="2000" lang="en-US">
                <a:latin typeface="Times New Roman" pitchFamily="18" charset="0"/>
              </a:rPr>
              <a:t>1</a:t>
            </a:r>
            <a:r>
              <a:rPr altLang="en-US" sz="2000" lang="zh-CN">
                <a:latin typeface="Times New Roman" pitchFamily="18" charset="0"/>
              </a:rPr>
              <a:t>和</a:t>
            </a:r>
            <a:r>
              <a:rPr altLang="zh-CN" sz="2000" lang="en-US">
                <a:latin typeface="Times New Roman" pitchFamily="18" charset="0"/>
              </a:rPr>
              <a:t>F</a:t>
            </a:r>
            <a:r>
              <a:rPr altLang="zh-CN" baseline="-25000" sz="2000" lang="en-US">
                <a:latin typeface="Times New Roman" pitchFamily="18" charset="0"/>
              </a:rPr>
              <a:t>2</a:t>
            </a:r>
            <a:r>
              <a:rPr altLang="en-US" sz="2000" lang="zh-CN">
                <a:latin typeface="Times New Roman" pitchFamily="18" charset="0"/>
              </a:rPr>
              <a:t>的最简“与</a:t>
            </a:r>
            <a:r>
              <a:rPr altLang="zh-CN" sz="2000" lang="en-US">
                <a:latin typeface="Times New Roman" pitchFamily="18" charset="0"/>
              </a:rPr>
              <a:t>-</a:t>
            </a:r>
            <a:r>
              <a:rPr altLang="en-US" sz="2000" lang="zh-CN">
                <a:latin typeface="Times New Roman" pitchFamily="18" charset="0"/>
              </a:rPr>
              <a:t>或”表达式； </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3</a:t>
            </a:r>
            <a:r>
              <a:rPr altLang="en-US" sz="2000" lang="zh-CN">
                <a:latin typeface="Times New Roman" pitchFamily="18" charset="0"/>
              </a:rPr>
              <a:t>）画出用</a:t>
            </a:r>
            <a:r>
              <a:rPr altLang="zh-CN" sz="2000" lang="en-US">
                <a:latin typeface="Times New Roman" pitchFamily="18" charset="0"/>
              </a:rPr>
              <a:t>PLA</a:t>
            </a:r>
            <a:r>
              <a:rPr altLang="en-US" sz="2000" lang="zh-CN">
                <a:latin typeface="Times New Roman" pitchFamily="18" charset="0"/>
              </a:rPr>
              <a:t>实现的逻辑阵列图，并指出所用</a:t>
            </a:r>
            <a:r>
              <a:rPr altLang="zh-CN" sz="2000" lang="en-US">
                <a:latin typeface="Times New Roman" pitchFamily="18" charset="0"/>
              </a:rPr>
              <a:t>PLA</a:t>
            </a:r>
            <a:r>
              <a:rPr altLang="en-US" sz="2000" lang="zh-CN">
                <a:latin typeface="Times New Roman" pitchFamily="18" charset="0"/>
              </a:rPr>
              <a:t>的容量。</a:t>
            </a:r>
          </a:p>
          <a:p>
            <a:pPr indent="0" lvl="0" marL="0">
              <a:lnSpc>
                <a:spcPct val="120000"/>
              </a:lnSpc>
              <a:spcBef>
                <a:spcPct val="0"/>
              </a:spcBef>
              <a:buFontTx/>
              <a:buNone/>
            </a:pPr>
            <a:r>
              <a:rPr altLang="en-US" sz="2000" lang="zh-CN">
                <a:latin typeface="Times New Roman" pitchFamily="18" charset="0"/>
              </a:rPr>
              <a:t> </a:t>
            </a:r>
          </a:p>
          <a:p>
            <a:pPr indent="0" lvl="0" marL="0">
              <a:lnSpc>
                <a:spcPct val="120000"/>
              </a:lnSpc>
              <a:spcBef>
                <a:spcPct val="0"/>
              </a:spcBef>
              <a:buFontTx/>
              <a:buNone/>
            </a:pPr>
            <a:r>
              <a:rPr altLang="en-US" b="1" sz="2000" lang="zh-CN">
                <a:solidFill>
                  <a:srgbClr val="FF3300"/>
                </a:solidFill>
                <a:latin typeface="Times New Roman" pitchFamily="18" charset="0"/>
              </a:rPr>
              <a:t>7、</a:t>
            </a:r>
            <a:r>
              <a:rPr altLang="zh-CN" sz="2000" lang="zh-CN">
                <a:latin typeface="Times New Roman" pitchFamily="18" charset="0"/>
              </a:rPr>
              <a:t>使用下降沿触发的</a:t>
            </a:r>
            <a:r>
              <a:rPr altLang="zh-CN" sz="2000" lang="en-US">
                <a:latin typeface="Times New Roman" pitchFamily="18" charset="0"/>
              </a:rPr>
              <a:t>T</a:t>
            </a:r>
            <a:r>
              <a:rPr altLang="zh-CN" sz="2000" lang="zh-CN">
                <a:latin typeface="Times New Roman" pitchFamily="18" charset="0"/>
              </a:rPr>
              <a:t>触发器设计一个三位二进制模</a:t>
            </a:r>
            <a:r>
              <a:rPr altLang="zh-CN" sz="2000" lang="en-US">
                <a:latin typeface="Times New Roman" pitchFamily="18" charset="0"/>
              </a:rPr>
              <a:t>8</a:t>
            </a:r>
            <a:r>
              <a:rPr altLang="zh-CN" sz="2000" lang="zh-CN">
                <a:latin typeface="Times New Roman" pitchFamily="18" charset="0"/>
              </a:rPr>
              <a:t>加</a:t>
            </a:r>
            <a:r>
              <a:rPr altLang="zh-CN" sz="2000" lang="en-US">
                <a:latin typeface="Times New Roman" pitchFamily="18" charset="0"/>
              </a:rPr>
              <a:t>1</a:t>
            </a:r>
            <a:r>
              <a:rPr altLang="zh-CN" sz="2000" lang="zh-CN">
                <a:latin typeface="Times New Roman" pitchFamily="18" charset="0"/>
              </a:rPr>
              <a:t>计数器（初值为</a:t>
            </a:r>
            <a:r>
              <a:rPr altLang="zh-CN" sz="2000" lang="en-US">
                <a:latin typeface="Times New Roman" pitchFamily="18" charset="0"/>
              </a:rPr>
              <a:t>000</a:t>
            </a:r>
            <a:r>
              <a:rPr altLang="en-US" sz="2000" lang="zh-CN">
                <a:latin typeface="Times New Roman" pitchFamily="18" charset="0"/>
              </a:rPr>
              <a:t>，</a:t>
            </a:r>
            <a:r>
              <a:rPr altLang="zh-CN" sz="2000" lang="zh-CN">
                <a:latin typeface="Times New Roman" pitchFamily="18" charset="0"/>
              </a:rPr>
              <a:t>该电路带有清零和置数端</a:t>
            </a:r>
            <a:r>
              <a:rPr altLang="en-US" sz="2000" lang="zh-CN">
                <a:latin typeface="Times New Roman" pitchFamily="18" charset="0"/>
              </a:rPr>
              <a:t>）</a:t>
            </a:r>
            <a:r>
              <a:rPr altLang="zh-CN" sz="2000" lang="zh-CN">
                <a:latin typeface="Times New Roman" pitchFamily="18" charset="0"/>
              </a:rPr>
              <a:t>。要求：</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1</a:t>
            </a:r>
            <a:r>
              <a:rPr altLang="en-US" sz="2000" lang="zh-CN">
                <a:latin typeface="Times New Roman" pitchFamily="18" charset="0"/>
              </a:rPr>
              <a:t>）</a:t>
            </a:r>
            <a:r>
              <a:rPr altLang="zh-CN" sz="2000" lang="zh-CN">
                <a:latin typeface="Times New Roman" pitchFamily="18" charset="0"/>
              </a:rPr>
              <a:t>作出状态图；</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2</a:t>
            </a:r>
            <a:r>
              <a:rPr altLang="en-US" sz="2000" lang="zh-CN">
                <a:latin typeface="Times New Roman" pitchFamily="18" charset="0"/>
              </a:rPr>
              <a:t>）</a:t>
            </a:r>
            <a:r>
              <a:rPr altLang="zh-CN" sz="2000" lang="zh-CN">
                <a:latin typeface="Times New Roman" pitchFamily="18" charset="0"/>
              </a:rPr>
              <a:t>求出电路的激励函数表达式；</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3</a:t>
            </a:r>
            <a:r>
              <a:rPr altLang="en-US" sz="2000" lang="zh-CN">
                <a:latin typeface="Times New Roman" pitchFamily="18" charset="0"/>
              </a:rPr>
              <a:t>）</a:t>
            </a:r>
            <a:r>
              <a:rPr altLang="zh-CN" sz="2000" lang="zh-CN">
                <a:latin typeface="Times New Roman" pitchFamily="18" charset="0"/>
              </a:rPr>
              <a:t>该电路是否会挂起？为什么？</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4</a:t>
            </a:r>
            <a:r>
              <a:rPr altLang="en-US" sz="2000" lang="zh-CN">
                <a:latin typeface="Times New Roman" pitchFamily="18" charset="0"/>
              </a:rPr>
              <a:t>）</a:t>
            </a:r>
            <a:r>
              <a:rPr altLang="zh-CN" sz="2000" lang="zh-CN">
                <a:latin typeface="Times New Roman" pitchFamily="18" charset="0"/>
              </a:rPr>
              <a:t>利用该电路封装图，设计一个模</a:t>
            </a:r>
            <a:r>
              <a:rPr altLang="zh-CN" sz="2000" lang="en-US">
                <a:latin typeface="Times New Roman" pitchFamily="18" charset="0"/>
              </a:rPr>
              <a:t>6</a:t>
            </a:r>
            <a:r>
              <a:rPr altLang="zh-CN" sz="2000" lang="zh-CN">
                <a:latin typeface="Times New Roman" pitchFamily="18" charset="0"/>
              </a:rPr>
              <a:t>计数器。</a:t>
            </a:r>
          </a:p>
        </p:txBody>
      </p:sp>
      <p:sp>
        <p:nvSpPr>
          <p:cNvPr id="1050170" name="Rectangle 3"/>
          <p:cNvSpPr/>
          <p:nvPr/>
        </p:nvSpPr>
        <p:spPr>
          <a:xfrm rot="0">
            <a:off x="0" y="369570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71" name="Rectangle 5"/>
          <p:cNvSpPr/>
          <p:nvPr/>
        </p:nvSpPr>
        <p:spPr>
          <a:xfrm rot="0">
            <a:off x="0" y="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72" name="Rectangle 7"/>
          <p:cNvSpPr/>
          <p:nvPr/>
        </p:nvSpPr>
        <p:spPr>
          <a:xfrm rot="0">
            <a:off x="0" y="369411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7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17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84</a:t>
            </a:fld>
            <a:endParaRPr altLang="en-US" sz="1400" lang="zh-CN">
              <a:solidFill>
                <a:srgbClr val="656565"/>
              </a:solidFill>
            </a:endParaRPr>
          </a:p>
        </p:txBody>
      </p:sp>
      <p:sp>
        <p:nvSpPr>
          <p:cNvPr id="105017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204" name="图片 8"/>
          <p:cNvPicPr>
            <a:picLocks/>
          </p:cNvPicPr>
          <p:nvPr/>
        </p:nvPicPr>
        <p:blipFill>
          <a:blip xmlns:r="http://schemas.openxmlformats.org/officeDocument/2006/relationships" r:embed="rId1"/>
          <a:srcRect l="0" t="0" r="0" b="0"/>
          <a:stretch>
            <a:fillRect/>
          </a:stretch>
        </p:blipFill>
        <p:spPr>
          <a:xfrm rot="0">
            <a:off x="6011862" y="4516437"/>
            <a:ext cx="2881312" cy="1882775"/>
          </a:xfrm>
          <a:prstGeom prst="rect"/>
          <a:noFill/>
          <a:ln>
            <a:noFill/>
          </a:ln>
        </p:spPr>
      </p:pic>
    </p:spTree>
  </p:cSld>
  <p:clrMapOvr>
    <a:masterClrMapping/>
  </p:clrMapOvr>
  <p:transition spd="fast" advClick="1"/>
  <p:timing/>
</p:sld>
</file>

<file path=ppt/slides/slide85.xml><?xml version="1.0" encoding="utf-8"?>
<p:sld xmlns:a="http://schemas.openxmlformats.org/drawingml/2006/main" xmlns:r="http://schemas.openxmlformats.org/officeDocument/2006/relationships" xmlns:p="http://schemas.openxmlformats.org/presentationml/2006/main" show="1" showMasterSp="1">
  <p:cSld>
    <p:spTree>
      <p:nvGrpSpPr>
        <p:cNvPr id="221" name=""/>
        <p:cNvGrpSpPr/>
        <p:nvPr/>
      </p:nvGrpSpPr>
      <p:grpSpPr>
        <a:xfrm rot="0">
          <a:off x="0" y="0"/>
          <a:ext cx="0" cy="0"/>
          <a:chOff x="0" y="0"/>
          <a:chExt cx="0" cy="0"/>
        </a:xfrm>
      </p:grpSpPr>
      <p:sp>
        <p:nvSpPr>
          <p:cNvPr id="1050176" name="Text Box 2"/>
          <p:cNvSpPr txBox="1"/>
          <p:nvPr/>
        </p:nvSpPr>
        <p:spPr>
          <a:xfrm rot="0">
            <a:off x="657225" y="1058862"/>
            <a:ext cx="8101012" cy="34163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zh-CN" b="1" sz="2000" lang="en-US">
                <a:solidFill>
                  <a:srgbClr val="FF3300"/>
                </a:solidFill>
                <a:latin typeface="Times New Roman" pitchFamily="18" charset="0"/>
              </a:rPr>
              <a:t>8</a:t>
            </a:r>
            <a:r>
              <a:rPr altLang="en-US" b="1" sz="2000" lang="zh-CN">
                <a:solidFill>
                  <a:srgbClr val="FF3300"/>
                </a:solidFill>
                <a:latin typeface="Times New Roman" pitchFamily="18" charset="0"/>
              </a:rPr>
              <a:t>、</a:t>
            </a:r>
            <a:r>
              <a:rPr altLang="zh-CN" sz="2000" lang="en-US">
                <a:latin typeface="Times New Roman" pitchFamily="18" charset="0"/>
              </a:rPr>
              <a:t>试设计一个Mealy</a:t>
            </a:r>
            <a:r>
              <a:rPr altLang="en-US" sz="2000" lang="zh-CN">
                <a:latin typeface="Times New Roman" pitchFamily="18" charset="0"/>
              </a:rPr>
              <a:t>型同步时序的“序列检测器”逻辑电路。设电路有</a:t>
            </a:r>
            <a:r>
              <a:rPr altLang="zh-CN" sz="2000" lang="en-US">
                <a:latin typeface="Times New Roman" pitchFamily="18" charset="0"/>
              </a:rPr>
              <a:t>1</a:t>
            </a:r>
            <a:r>
              <a:rPr altLang="en-US" sz="2000" lang="zh-CN">
                <a:latin typeface="Times New Roman" pitchFamily="18" charset="0"/>
              </a:rPr>
              <a:t>个输入信号</a:t>
            </a:r>
            <a:r>
              <a:rPr altLang="zh-CN" sz="2000" lang="en-US">
                <a:latin typeface="Times New Roman" pitchFamily="18" charset="0"/>
              </a:rPr>
              <a:t>x</a:t>
            </a:r>
            <a:r>
              <a:rPr altLang="en-US" sz="2000" lang="zh-CN">
                <a:latin typeface="Times New Roman" pitchFamily="18" charset="0"/>
              </a:rPr>
              <a:t>，有</a:t>
            </a:r>
            <a:r>
              <a:rPr altLang="zh-CN" sz="2000" lang="en-US">
                <a:latin typeface="Times New Roman" pitchFamily="18" charset="0"/>
              </a:rPr>
              <a:t>1</a:t>
            </a:r>
            <a:r>
              <a:rPr altLang="en-US" sz="2000" lang="zh-CN">
                <a:latin typeface="Times New Roman" pitchFamily="18" charset="0"/>
              </a:rPr>
              <a:t>个输出信号</a:t>
            </a:r>
            <a:r>
              <a:rPr altLang="zh-CN" sz="2000" lang="en-US">
                <a:latin typeface="Times New Roman" pitchFamily="18" charset="0"/>
              </a:rPr>
              <a:t>Z</a:t>
            </a:r>
            <a:r>
              <a:rPr altLang="en-US" sz="2000" lang="zh-CN">
                <a:latin typeface="Times New Roman" pitchFamily="18" charset="0"/>
              </a:rPr>
              <a:t>。电路检测输入信号</a:t>
            </a:r>
            <a:r>
              <a:rPr altLang="zh-CN" sz="2000" lang="en-US">
                <a:latin typeface="Times New Roman" pitchFamily="18" charset="0"/>
              </a:rPr>
              <a:t>x</a:t>
            </a:r>
            <a:r>
              <a:rPr altLang="en-US" sz="2000" lang="zh-CN">
                <a:latin typeface="Times New Roman" pitchFamily="18" charset="0"/>
              </a:rPr>
              <a:t>，当遇到输入连续的</a:t>
            </a:r>
            <a:r>
              <a:rPr altLang="zh-CN" sz="2000" lang="en-US">
                <a:latin typeface="Times New Roman" pitchFamily="18" charset="0"/>
              </a:rPr>
              <a:t>6</a:t>
            </a:r>
            <a:r>
              <a:rPr altLang="en-US" sz="2000" lang="zh-CN">
                <a:latin typeface="Times New Roman" pitchFamily="18" charset="0"/>
              </a:rPr>
              <a:t>个</a:t>
            </a:r>
            <a:r>
              <a:rPr altLang="zh-CN" sz="2000" lang="en-US">
                <a:latin typeface="Times New Roman" pitchFamily="18" charset="0"/>
              </a:rPr>
              <a:t>1</a:t>
            </a:r>
            <a:r>
              <a:rPr altLang="en-US" sz="2000" lang="zh-CN">
                <a:latin typeface="Times New Roman" pitchFamily="18" charset="0"/>
              </a:rPr>
              <a:t>，即“</a:t>
            </a:r>
            <a:r>
              <a:rPr altLang="zh-CN" sz="2000" lang="en-US">
                <a:latin typeface="Times New Roman" pitchFamily="18" charset="0"/>
              </a:rPr>
              <a:t>111111”</a:t>
            </a:r>
            <a:r>
              <a:rPr altLang="en-US" sz="2000" lang="zh-CN">
                <a:latin typeface="Times New Roman" pitchFamily="18" charset="0"/>
              </a:rPr>
              <a:t>时，输出</a:t>
            </a:r>
            <a:r>
              <a:rPr altLang="zh-CN" sz="2000" lang="en-US">
                <a:latin typeface="Times New Roman" pitchFamily="18" charset="0"/>
              </a:rPr>
              <a:t>Z=1</a:t>
            </a:r>
            <a:r>
              <a:rPr altLang="en-US" sz="2000" lang="zh-CN">
                <a:latin typeface="Times New Roman" pitchFamily="18" charset="0"/>
              </a:rPr>
              <a:t>，并回到初始状态。其它情况下</a:t>
            </a:r>
            <a:r>
              <a:rPr altLang="zh-CN" sz="2000" lang="en-US">
                <a:latin typeface="Times New Roman" pitchFamily="18" charset="0"/>
              </a:rPr>
              <a:t>Z=0</a:t>
            </a:r>
            <a:r>
              <a:rPr altLang="en-US" sz="2000" lang="zh-CN">
                <a:latin typeface="Times New Roman" pitchFamily="18" charset="0"/>
              </a:rPr>
              <a:t>。要求：</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1</a:t>
            </a:r>
            <a:r>
              <a:rPr altLang="en-US" sz="2000" lang="zh-CN">
                <a:latin typeface="Times New Roman" pitchFamily="18" charset="0"/>
              </a:rPr>
              <a:t>）试作出电路原始状态图和原始状态表；</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2</a:t>
            </a:r>
            <a:r>
              <a:rPr altLang="en-US" sz="2000" lang="zh-CN">
                <a:latin typeface="Times New Roman" pitchFamily="18" charset="0"/>
              </a:rPr>
              <a:t>）请作出二进制状态表；</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3</a:t>
            </a:r>
            <a:r>
              <a:rPr altLang="en-US" sz="2000" lang="zh-CN">
                <a:latin typeface="Times New Roman" pitchFamily="18" charset="0"/>
              </a:rPr>
              <a:t>）用</a:t>
            </a:r>
            <a:r>
              <a:rPr altLang="zh-CN" sz="2000" lang="en-US">
                <a:latin typeface="Times New Roman" pitchFamily="18" charset="0"/>
              </a:rPr>
              <a:t>D</a:t>
            </a:r>
            <a:r>
              <a:rPr altLang="en-US" sz="2000" lang="zh-CN">
                <a:latin typeface="Times New Roman" pitchFamily="18" charset="0"/>
              </a:rPr>
              <a:t>触发器实现，求激励函数和输出函数最简“与</a:t>
            </a:r>
            <a:r>
              <a:rPr altLang="zh-CN" sz="2000" lang="en-US">
                <a:latin typeface="Times New Roman" pitchFamily="18" charset="0"/>
              </a:rPr>
              <a:t>-</a:t>
            </a:r>
            <a:r>
              <a:rPr altLang="en-US" sz="2000" lang="zh-CN">
                <a:latin typeface="Times New Roman" pitchFamily="18" charset="0"/>
              </a:rPr>
              <a:t>或”表达式；</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4</a:t>
            </a:r>
            <a:r>
              <a:rPr altLang="en-US" sz="2000" lang="zh-CN">
                <a:latin typeface="Times New Roman" pitchFamily="18" charset="0"/>
              </a:rPr>
              <a:t>）请问所设计的电路是否具有自启动功能？</a:t>
            </a:r>
            <a:r>
              <a:rPr altLang="en-US" sz="1800" lang="zh-CN">
                <a:latin typeface="Times New Roman" pitchFamily="18" charset="0"/>
              </a:rPr>
              <a:t>   </a:t>
            </a:r>
          </a:p>
          <a:p>
            <a:pPr indent="0" lvl="0" marL="0">
              <a:lnSpc>
                <a:spcPct val="120000"/>
              </a:lnSpc>
              <a:spcBef>
                <a:spcPct val="0"/>
              </a:spcBef>
              <a:buFontTx/>
              <a:buNone/>
            </a:pPr>
            <a:r>
              <a:rPr altLang="zh-CN" b="1" sz="2000" lang="en-US">
                <a:solidFill>
                  <a:srgbClr val="FF3300"/>
                </a:solidFill>
                <a:latin typeface="Times New Roman" pitchFamily="18" charset="0"/>
              </a:rPr>
              <a:t>9</a:t>
            </a:r>
            <a:r>
              <a:rPr altLang="en-US" b="1" sz="2000" lang="zh-CN">
                <a:solidFill>
                  <a:srgbClr val="FF3300"/>
                </a:solidFill>
                <a:latin typeface="Times New Roman" pitchFamily="18" charset="0"/>
              </a:rPr>
              <a:t>、</a:t>
            </a:r>
            <a:r>
              <a:rPr altLang="en-US" sz="2000" lang="zh-CN">
                <a:latin typeface="Times New Roman" pitchFamily="18" charset="0"/>
              </a:rPr>
              <a:t>分析下图所示脉冲异步时序逻辑电路。</a:t>
            </a:r>
            <a:r>
              <a:rPr altLang="en-US" sz="1800" lang="zh-CN">
                <a:latin typeface="Times New Roman" pitchFamily="18" charset="0"/>
              </a:rPr>
              <a:t> </a:t>
            </a:r>
          </a:p>
        </p:txBody>
      </p:sp>
      <p:pic>
        <p:nvPicPr>
          <p:cNvPr id="2097205" name="Picture 3"/>
          <p:cNvPicPr>
            <a:picLocks/>
          </p:cNvPicPr>
          <p:nvPr/>
        </p:nvPicPr>
        <p:blipFill>
          <a:blip xmlns:r="http://schemas.openxmlformats.org/officeDocument/2006/relationships" r:embed="rId1"/>
          <a:srcRect l="0" t="0" r="0" b="0"/>
          <a:stretch>
            <a:fillRect/>
          </a:stretch>
        </p:blipFill>
        <p:spPr>
          <a:xfrm rot="0">
            <a:off x="1511300" y="4689475"/>
            <a:ext cx="6526212" cy="1717675"/>
          </a:xfrm>
          <a:prstGeom prst="rect"/>
          <a:noFill/>
          <a:ln>
            <a:noFill/>
          </a:ln>
        </p:spPr>
      </p:pic>
      <p:sp>
        <p:nvSpPr>
          <p:cNvPr id="1050177"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178"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85</a:t>
            </a:fld>
            <a:endParaRPr altLang="en-US" sz="1400" lang="zh-CN">
              <a:solidFill>
                <a:srgbClr val="656565"/>
              </a:solidFill>
            </a:endParaRPr>
          </a:p>
        </p:txBody>
      </p:sp>
      <p:sp>
        <p:nvSpPr>
          <p:cNvPr id="1050179"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sld>
</file>

<file path=ppt/slides/slide86.xml><?xml version="1.0" encoding="utf-8"?>
<p:sld xmlns:a="http://schemas.openxmlformats.org/drawingml/2006/main" xmlns:r="http://schemas.openxmlformats.org/officeDocument/2006/relationships" xmlns:p="http://schemas.openxmlformats.org/presentationml/2006/main" show="1" showMasterSp="1">
  <p:cSld>
    <p:spTree>
      <p:nvGrpSpPr>
        <p:cNvPr id="222" name=""/>
        <p:cNvGrpSpPr/>
        <p:nvPr/>
      </p:nvGrpSpPr>
      <p:grpSpPr>
        <a:xfrm rot="0">
          <a:off x="0" y="0"/>
          <a:ext cx="0" cy="0"/>
          <a:chOff x="0" y="0"/>
          <a:chExt cx="0" cy="0"/>
        </a:xfrm>
      </p:grpSpPr>
      <p:sp>
        <p:nvSpPr>
          <p:cNvPr id="1050180" name="Rectangle 3"/>
          <p:cNvSpPr/>
          <p:nvPr/>
        </p:nvSpPr>
        <p:spPr>
          <a:xfrm rot="0">
            <a:off x="0" y="356076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81" name="Rectangle 4"/>
          <p:cNvSpPr/>
          <p:nvPr/>
        </p:nvSpPr>
        <p:spPr>
          <a:xfrm rot="0">
            <a:off x="0" y="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82" name="Rectangle 5"/>
          <p:cNvSpPr/>
          <p:nvPr/>
        </p:nvSpPr>
        <p:spPr>
          <a:xfrm rot="0">
            <a:off x="0" y="3559175"/>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8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18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86</a:t>
            </a:fld>
            <a:endParaRPr altLang="en-US" sz="1400" lang="zh-CN">
              <a:solidFill>
                <a:srgbClr val="656565"/>
              </a:solidFill>
            </a:endParaRPr>
          </a:p>
        </p:txBody>
      </p:sp>
      <p:sp>
        <p:nvSpPr>
          <p:cNvPr id="105018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50186" name="Text Box 2"/>
          <p:cNvSpPr txBox="1"/>
          <p:nvPr/>
        </p:nvSpPr>
        <p:spPr>
          <a:xfrm rot="0">
            <a:off x="468312" y="1133475"/>
            <a:ext cx="7920037" cy="22733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zh-CN" b="1" sz="2000" lang="en-US">
                <a:solidFill>
                  <a:srgbClr val="FF0000"/>
                </a:solidFill>
                <a:latin typeface="Times New Roman" pitchFamily="18" charset="0"/>
              </a:rPr>
              <a:t>10</a:t>
            </a:r>
            <a:r>
              <a:rPr altLang="en-US" b="1" sz="2000" lang="zh-CN">
                <a:solidFill>
                  <a:srgbClr val="FF0000"/>
                </a:solidFill>
                <a:latin typeface="Times New Roman" pitchFamily="18" charset="0"/>
              </a:rPr>
              <a:t>、</a:t>
            </a:r>
            <a:r>
              <a:rPr altLang="zh-CN" sz="2000" lang="zh-CN">
                <a:latin typeface="Times New Roman" pitchFamily="18" charset="0"/>
              </a:rPr>
              <a:t>根据下图所示电路，回答问题。</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1</a:t>
            </a:r>
            <a:r>
              <a:rPr altLang="en-US" sz="2000" lang="zh-CN">
                <a:latin typeface="Times New Roman" pitchFamily="18" charset="0"/>
              </a:rPr>
              <a:t>）</a:t>
            </a:r>
            <a:r>
              <a:rPr altLang="zh-CN" sz="2000" lang="en-US">
                <a:latin typeface="Times New Roman" pitchFamily="18" charset="0"/>
              </a:rPr>
              <a:t>modelBit</a:t>
            </a:r>
            <a:r>
              <a:rPr altLang="zh-CN" sz="2000" lang="zh-CN">
                <a:latin typeface="Times New Roman" pitchFamily="18" charset="0"/>
              </a:rPr>
              <a:t>取何值时，</a:t>
            </a:r>
            <a:r>
              <a:rPr altLang="zh-CN" sz="2000" lang="en-US">
                <a:latin typeface="Times New Roman" pitchFamily="18" charset="0"/>
              </a:rPr>
              <a:t>74194</a:t>
            </a:r>
            <a:r>
              <a:rPr altLang="zh-CN" sz="2000" lang="zh-CN">
                <a:latin typeface="Times New Roman" pitchFamily="18" charset="0"/>
              </a:rPr>
              <a:t>工作在并行输入模式（寄存）？</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2</a:t>
            </a:r>
            <a:r>
              <a:rPr altLang="en-US" sz="2000" lang="zh-CN">
                <a:latin typeface="Times New Roman" pitchFamily="18" charset="0"/>
              </a:rPr>
              <a:t>）说明</a:t>
            </a:r>
            <a:r>
              <a:rPr altLang="zh-CN" sz="2000" lang="en-US">
                <a:latin typeface="Times New Roman" pitchFamily="18" charset="0"/>
              </a:rPr>
              <a:t>demuxBit</a:t>
            </a:r>
            <a:r>
              <a:rPr altLang="zh-CN" sz="2000" lang="zh-CN">
                <a:latin typeface="Times New Roman" pitchFamily="18" charset="0"/>
              </a:rPr>
              <a:t>电平信号的</a:t>
            </a:r>
            <a:r>
              <a:rPr altLang="en-US" sz="2000" lang="zh-CN">
                <a:latin typeface="Times New Roman" pitchFamily="18" charset="0"/>
              </a:rPr>
              <a:t>作用</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3</a:t>
            </a:r>
            <a:r>
              <a:rPr altLang="en-US" sz="2000" lang="zh-CN">
                <a:latin typeface="Times New Roman" pitchFamily="18" charset="0"/>
              </a:rPr>
              <a:t>）下</a:t>
            </a:r>
            <a:r>
              <a:rPr altLang="zh-CN" sz="2000" lang="zh-CN">
                <a:latin typeface="Times New Roman" pitchFamily="18" charset="0"/>
              </a:rPr>
              <a:t>图显示</a:t>
            </a:r>
            <a:r>
              <a:rPr altLang="en-US" sz="2000" lang="zh-CN">
                <a:latin typeface="Times New Roman" pitchFamily="18" charset="0"/>
              </a:rPr>
              <a:t>为</a:t>
            </a:r>
            <a:r>
              <a:rPr altLang="zh-CN" sz="2000" lang="zh-CN">
                <a:latin typeface="Times New Roman" pitchFamily="18" charset="0"/>
              </a:rPr>
              <a:t>初始状态，现在要使</a:t>
            </a:r>
            <a:r>
              <a:rPr altLang="zh-CN" sz="2000" lang="en-US">
                <a:latin typeface="Times New Roman" pitchFamily="18" charset="0"/>
              </a:rPr>
              <a:t>74194</a:t>
            </a:r>
            <a:r>
              <a:rPr altLang="zh-CN" sz="2000" lang="zh-CN">
                <a:latin typeface="Times New Roman" pitchFamily="18" charset="0"/>
              </a:rPr>
              <a:t>（</a:t>
            </a:r>
            <a:r>
              <a:rPr altLang="zh-CN" sz="2000" lang="en-US">
                <a:latin typeface="Times New Roman" pitchFamily="18" charset="0"/>
              </a:rPr>
              <a:t>1</a:t>
            </a:r>
            <a:r>
              <a:rPr altLang="zh-CN" sz="2000" lang="zh-CN">
                <a:latin typeface="Times New Roman" pitchFamily="18" charset="0"/>
              </a:rPr>
              <a:t>）芯片把</a:t>
            </a:r>
            <a:r>
              <a:rPr altLang="zh-CN" sz="2000" lang="en-US">
                <a:latin typeface="Times New Roman" pitchFamily="18" charset="0"/>
              </a:rPr>
              <a:t>0001</a:t>
            </a:r>
            <a:r>
              <a:rPr altLang="zh-CN" sz="2000" lang="zh-CN">
                <a:latin typeface="Times New Roman" pitchFamily="18" charset="0"/>
              </a:rPr>
              <a:t>寄存，该如何操作</a:t>
            </a:r>
            <a:r>
              <a:rPr altLang="zh-CN" sz="2000" lang="en-US">
                <a:latin typeface="Times New Roman" pitchFamily="18" charset="0"/>
              </a:rPr>
              <a:t>initBit</a:t>
            </a:r>
            <a:r>
              <a:rPr altLang="zh-CN" sz="2000" lang="zh-CN">
                <a:latin typeface="Times New Roman" pitchFamily="18" charset="0"/>
              </a:rPr>
              <a:t>，</a:t>
            </a:r>
            <a:r>
              <a:rPr altLang="zh-CN" sz="2000" lang="en-US">
                <a:latin typeface="Times New Roman" pitchFamily="18" charset="0"/>
              </a:rPr>
              <a:t>cpButton</a:t>
            </a:r>
            <a:r>
              <a:rPr altLang="zh-CN" sz="2000" lang="zh-CN">
                <a:latin typeface="Times New Roman" pitchFamily="18" charset="0"/>
              </a:rPr>
              <a:t>，</a:t>
            </a:r>
            <a:r>
              <a:rPr altLang="zh-CN" sz="2000" lang="en-US">
                <a:latin typeface="Times New Roman" pitchFamily="18" charset="0"/>
              </a:rPr>
              <a:t>modelBit</a:t>
            </a:r>
            <a:r>
              <a:rPr altLang="zh-CN" sz="2000" lang="zh-CN">
                <a:latin typeface="Times New Roman" pitchFamily="18" charset="0"/>
              </a:rPr>
              <a:t>？请写出关于上述三个输入信号的操作步骤。</a:t>
            </a:r>
          </a:p>
        </p:txBody>
      </p:sp>
      <p:sp>
        <p:nvSpPr>
          <p:cNvPr id="1050187" name="Text Box 2"/>
          <p:cNvSpPr txBox="1"/>
          <p:nvPr/>
        </p:nvSpPr>
        <p:spPr>
          <a:xfrm rot="0">
            <a:off x="490537" y="3294062"/>
            <a:ext cx="3676650" cy="301148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4</a:t>
            </a:r>
            <a:r>
              <a:rPr altLang="en-US" sz="2000" lang="zh-CN">
                <a:latin typeface="Times New Roman" pitchFamily="18" charset="0"/>
              </a:rPr>
              <a:t>）此时</a:t>
            </a:r>
            <a:r>
              <a:rPr altLang="zh-CN" sz="2000" lang="en-US">
                <a:latin typeface="Times New Roman" pitchFamily="18" charset="0"/>
              </a:rPr>
              <a:t>initBit</a:t>
            </a:r>
            <a:r>
              <a:rPr altLang="zh-CN" sz="2000" lang="zh-CN">
                <a:latin typeface="Times New Roman" pitchFamily="18" charset="0"/>
              </a:rPr>
              <a:t>置为</a:t>
            </a:r>
            <a:r>
              <a:rPr altLang="zh-CN" sz="2000" lang="en-US">
                <a:latin typeface="Times New Roman" pitchFamily="18" charset="0"/>
              </a:rPr>
              <a:t>0</a:t>
            </a:r>
            <a:r>
              <a:rPr altLang="zh-CN" sz="2000" lang="zh-CN">
                <a:latin typeface="Times New Roman" pitchFamily="18" charset="0"/>
              </a:rPr>
              <a:t>，</a:t>
            </a:r>
            <a:r>
              <a:rPr altLang="en-US" sz="2000" lang="zh-CN">
                <a:latin typeface="Times New Roman" pitchFamily="18" charset="0"/>
              </a:rPr>
              <a:t>输出</a:t>
            </a:r>
            <a:r>
              <a:rPr altLang="zh-CN" sz="2000" lang="en-US">
                <a:latin typeface="Times New Roman" pitchFamily="18" charset="0"/>
              </a:rPr>
              <a:t>out1</a:t>
            </a:r>
            <a:r>
              <a:rPr altLang="zh-CN" sz="2000" lang="zh-CN">
                <a:latin typeface="Times New Roman" pitchFamily="18" charset="0"/>
              </a:rPr>
              <a:t>为</a:t>
            </a:r>
            <a:r>
              <a:rPr altLang="zh-CN" sz="2000" lang="en-US">
                <a:latin typeface="Times New Roman" pitchFamily="18" charset="0"/>
              </a:rPr>
              <a:t>1</a:t>
            </a:r>
            <a:r>
              <a:rPr altLang="zh-CN" sz="2000" lang="zh-CN">
                <a:latin typeface="Times New Roman" pitchFamily="18" charset="0"/>
              </a:rPr>
              <a:t>，</a:t>
            </a:r>
            <a:r>
              <a:rPr altLang="zh-CN" sz="2000" lang="en-US">
                <a:latin typeface="Times New Roman" pitchFamily="18" charset="0"/>
              </a:rPr>
              <a:t>out2</a:t>
            </a:r>
            <a:r>
              <a:rPr altLang="zh-CN" sz="2000" lang="zh-CN">
                <a:latin typeface="Times New Roman" pitchFamily="18" charset="0"/>
              </a:rPr>
              <a:t>为</a:t>
            </a:r>
            <a:r>
              <a:rPr altLang="zh-CN" sz="2000" lang="en-US">
                <a:latin typeface="Times New Roman" pitchFamily="18" charset="0"/>
              </a:rPr>
              <a:t>0</a:t>
            </a:r>
            <a:r>
              <a:rPr altLang="zh-CN" sz="2000" lang="zh-CN">
                <a:latin typeface="Times New Roman" pitchFamily="18" charset="0"/>
              </a:rPr>
              <a:t>。然后开始点击</a:t>
            </a:r>
            <a:r>
              <a:rPr altLang="zh-CN" sz="2000" lang="en-US">
                <a:latin typeface="Times New Roman" pitchFamily="18" charset="0"/>
              </a:rPr>
              <a:t>cpButton</a:t>
            </a:r>
            <a:r>
              <a:rPr altLang="zh-CN" sz="2000" lang="zh-CN">
                <a:latin typeface="Times New Roman" pitchFamily="18" charset="0"/>
              </a:rPr>
              <a:t>，请写出前</a:t>
            </a:r>
            <a:r>
              <a:rPr altLang="zh-CN" sz="2000" lang="en-US">
                <a:latin typeface="Times New Roman" pitchFamily="18" charset="0"/>
              </a:rPr>
              <a:t>8</a:t>
            </a:r>
            <a:r>
              <a:rPr altLang="zh-CN" sz="2000" lang="zh-CN">
                <a:latin typeface="Times New Roman" pitchFamily="18" charset="0"/>
              </a:rPr>
              <a:t>次点击的</a:t>
            </a:r>
            <a:r>
              <a:rPr altLang="zh-CN" sz="2000" lang="en-US">
                <a:latin typeface="Times New Roman" pitchFamily="18" charset="0"/>
              </a:rPr>
              <a:t>out1</a:t>
            </a:r>
            <a:r>
              <a:rPr altLang="zh-CN" sz="2000" lang="zh-CN">
                <a:latin typeface="Times New Roman" pitchFamily="18" charset="0"/>
              </a:rPr>
              <a:t>和</a:t>
            </a:r>
            <a:r>
              <a:rPr altLang="zh-CN" sz="2000" lang="en-US">
                <a:latin typeface="Times New Roman" pitchFamily="18" charset="0"/>
              </a:rPr>
              <a:t>out2</a:t>
            </a:r>
            <a:r>
              <a:rPr altLang="zh-CN" sz="2000" lang="zh-CN">
                <a:latin typeface="Times New Roman" pitchFamily="18" charset="0"/>
              </a:rPr>
              <a:t>的</a:t>
            </a:r>
            <a:r>
              <a:rPr altLang="en-US" sz="2000" lang="zh-CN">
                <a:latin typeface="Times New Roman" pitchFamily="18" charset="0"/>
              </a:rPr>
              <a:t>二</a:t>
            </a:r>
            <a:r>
              <a:rPr altLang="zh-CN" sz="2000" lang="zh-CN">
                <a:latin typeface="Times New Roman" pitchFamily="18" charset="0"/>
              </a:rPr>
              <a:t>进制</a:t>
            </a:r>
            <a:r>
              <a:rPr altLang="en-US" sz="2000" lang="zh-CN">
                <a:latin typeface="Times New Roman" pitchFamily="18" charset="0"/>
              </a:rPr>
              <a:t>数</a:t>
            </a:r>
            <a:r>
              <a:rPr altLang="zh-CN" sz="2000" lang="zh-CN">
                <a:latin typeface="Times New Roman" pitchFamily="18" charset="0"/>
              </a:rPr>
              <a:t>值，将结果写到</a:t>
            </a:r>
            <a:r>
              <a:rPr altLang="en-US" sz="2000" lang="zh-CN">
                <a:latin typeface="Times New Roman" pitchFamily="18" charset="0"/>
              </a:rPr>
              <a:t>上</a:t>
            </a:r>
            <a:r>
              <a:rPr altLang="zh-CN" sz="2000" lang="zh-CN">
                <a:latin typeface="Times New Roman" pitchFamily="18" charset="0"/>
              </a:rPr>
              <a:t>表中。</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5</a:t>
            </a:r>
            <a:r>
              <a:rPr altLang="en-US" sz="2000" lang="zh-CN">
                <a:latin typeface="Times New Roman" pitchFamily="18" charset="0"/>
              </a:rPr>
              <a:t>）</a:t>
            </a:r>
            <a:r>
              <a:rPr altLang="zh-CN" sz="2000" lang="zh-CN">
                <a:latin typeface="Times New Roman" pitchFamily="18" charset="0"/>
              </a:rPr>
              <a:t>将</a:t>
            </a:r>
            <a:r>
              <a:rPr altLang="zh-CN" sz="2000" lang="en-US">
                <a:latin typeface="Times New Roman" pitchFamily="18" charset="0"/>
              </a:rPr>
              <a:t>demuxBit</a:t>
            </a:r>
            <a:r>
              <a:rPr altLang="zh-CN" sz="2000" lang="zh-CN">
                <a:latin typeface="Times New Roman" pitchFamily="18" charset="0"/>
              </a:rPr>
              <a:t>置为</a:t>
            </a:r>
            <a:r>
              <a:rPr altLang="zh-CN" sz="2000" lang="en-US">
                <a:latin typeface="Times New Roman" pitchFamily="18" charset="0"/>
              </a:rPr>
              <a:t>1</a:t>
            </a:r>
            <a:r>
              <a:rPr altLang="zh-CN" sz="2000" lang="zh-CN">
                <a:latin typeface="Times New Roman" pitchFamily="18" charset="0"/>
              </a:rPr>
              <a:t>，</a:t>
            </a:r>
            <a:r>
              <a:rPr altLang="en-US" sz="2000" lang="zh-CN">
                <a:latin typeface="Times New Roman" pitchFamily="18" charset="0"/>
              </a:rPr>
              <a:t>重复第</a:t>
            </a:r>
            <a:r>
              <a:rPr altLang="zh-CN" sz="2000" lang="en-US">
                <a:latin typeface="Times New Roman" pitchFamily="18" charset="0"/>
              </a:rPr>
              <a:t>(3)</a:t>
            </a:r>
            <a:r>
              <a:rPr altLang="en-US" sz="2000" lang="zh-CN">
                <a:latin typeface="Times New Roman" pitchFamily="18" charset="0"/>
              </a:rPr>
              <a:t>步，</a:t>
            </a:r>
            <a:r>
              <a:rPr altLang="zh-CN" sz="2000" lang="zh-CN">
                <a:latin typeface="Times New Roman" pitchFamily="18" charset="0"/>
              </a:rPr>
              <a:t>当点击按钮</a:t>
            </a:r>
            <a:r>
              <a:rPr altLang="zh-CN" sz="2000" lang="en-US">
                <a:latin typeface="Times New Roman" pitchFamily="18" charset="0"/>
              </a:rPr>
              <a:t>100</a:t>
            </a:r>
            <a:r>
              <a:rPr altLang="zh-CN" sz="2000" lang="zh-CN">
                <a:latin typeface="Times New Roman" pitchFamily="18" charset="0"/>
              </a:rPr>
              <a:t>次</a:t>
            </a:r>
            <a:r>
              <a:rPr altLang="en-US" sz="2000" lang="zh-CN">
                <a:latin typeface="Times New Roman" pitchFamily="18" charset="0"/>
              </a:rPr>
              <a:t>后</a:t>
            </a:r>
            <a:r>
              <a:rPr altLang="zh-CN" sz="2000" lang="zh-CN">
                <a:latin typeface="Times New Roman" pitchFamily="18" charset="0"/>
              </a:rPr>
              <a:t>，</a:t>
            </a:r>
            <a:r>
              <a:rPr altLang="zh-CN" sz="2000" lang="en-US">
                <a:latin typeface="Times New Roman" pitchFamily="18" charset="0"/>
              </a:rPr>
              <a:t>sumRes</a:t>
            </a:r>
            <a:r>
              <a:rPr altLang="zh-CN" sz="2000" lang="zh-CN">
                <a:latin typeface="Times New Roman" pitchFamily="18" charset="0"/>
              </a:rPr>
              <a:t>的值为多少？</a:t>
            </a:r>
          </a:p>
        </p:txBody>
      </p:sp>
      <p:pic>
        <p:nvPicPr>
          <p:cNvPr id="2097206" name="图片 5"/>
          <p:cNvPicPr>
            <a:picLocks/>
          </p:cNvPicPr>
          <p:nvPr/>
        </p:nvPicPr>
        <p:blipFill>
          <a:blip xmlns:r="http://schemas.openxmlformats.org/officeDocument/2006/relationships" r:embed="rId1"/>
          <a:srcRect l="0" t="0" r="0" b="0"/>
          <a:stretch>
            <a:fillRect/>
          </a:stretch>
        </p:blipFill>
        <p:spPr>
          <a:xfrm rot="0">
            <a:off x="4076700" y="3138487"/>
            <a:ext cx="5022850" cy="3244850"/>
          </a:xfrm>
          <a:prstGeom prst="rect"/>
          <a:noFill/>
          <a:ln>
            <a:noFill/>
          </a:ln>
        </p:spPr>
      </p:pic>
      <p:pic>
        <p:nvPicPr>
          <p:cNvPr id="2097207" name="图片 6"/>
          <p:cNvPicPr>
            <a:picLocks/>
          </p:cNvPicPr>
          <p:nvPr/>
        </p:nvPicPr>
        <p:blipFill>
          <a:blip xmlns:r="http://schemas.openxmlformats.org/officeDocument/2006/relationships" r:embed="rId2"/>
          <a:srcRect l="0" t="0" r="0" b="0"/>
          <a:stretch>
            <a:fillRect/>
          </a:stretch>
        </p:blipFill>
        <p:spPr>
          <a:xfrm rot="0">
            <a:off x="3278187" y="44450"/>
            <a:ext cx="5838825" cy="1135062"/>
          </a:xfrm>
          <a:prstGeom prst="rect"/>
          <a:noFill/>
          <a:ln>
            <a:noFill/>
          </a:ln>
        </p:spPr>
      </p:pic>
    </p:spTree>
  </p:cSld>
  <p:clrMapOvr>
    <a:masterClrMapping/>
  </p:clrMapOvr>
  <p:transition spd="fast" advClick="1"/>
  <p:timing/>
</p:sld>
</file>

<file path=ppt/slides/slide87.xml><?xml version="1.0" encoding="utf-8"?>
<p:sld xmlns:a="http://schemas.openxmlformats.org/drawingml/2006/main" xmlns:r="http://schemas.openxmlformats.org/officeDocument/2006/relationships" xmlns:p="http://schemas.openxmlformats.org/presentationml/2006/main" show="1" showMasterSp="1">
  <p:cSld>
    <p:spTree>
      <p:nvGrpSpPr>
        <p:cNvPr id="223" name=""/>
        <p:cNvGrpSpPr/>
        <p:nvPr/>
      </p:nvGrpSpPr>
      <p:grpSpPr>
        <a:xfrm rot="0">
          <a:off x="0" y="0"/>
          <a:ext cx="0" cy="0"/>
          <a:chOff x="0" y="0"/>
          <a:chExt cx="0" cy="0"/>
        </a:xfrm>
      </p:grpSpPr>
      <p:sp>
        <p:nvSpPr>
          <p:cNvPr id="1050188" name="Rectangle 3"/>
          <p:cNvSpPr/>
          <p:nvPr/>
        </p:nvSpPr>
        <p:spPr>
          <a:xfrm rot="0">
            <a:off x="0" y="361315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89" name="Rectangle 4"/>
          <p:cNvSpPr/>
          <p:nvPr/>
        </p:nvSpPr>
        <p:spPr>
          <a:xfrm rot="0">
            <a:off x="0" y="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90" name="Rectangle 5"/>
          <p:cNvSpPr/>
          <p:nvPr/>
        </p:nvSpPr>
        <p:spPr>
          <a:xfrm rot="0">
            <a:off x="0" y="361156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9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19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87</a:t>
            </a:fld>
            <a:endParaRPr altLang="en-US" sz="1400" lang="zh-CN">
              <a:solidFill>
                <a:srgbClr val="656565"/>
              </a:solidFill>
            </a:endParaRPr>
          </a:p>
        </p:txBody>
      </p:sp>
      <p:sp>
        <p:nvSpPr>
          <p:cNvPr id="105019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208" name="图片 47"/>
          <p:cNvPicPr>
            <a:picLocks/>
          </p:cNvPicPr>
          <p:nvPr/>
        </p:nvPicPr>
        <p:blipFill>
          <a:blip xmlns:r="http://schemas.openxmlformats.org/officeDocument/2006/relationships" r:embed="rId1"/>
          <a:srcRect l="0" t="0" r="0" b="0"/>
          <a:stretch>
            <a:fillRect/>
          </a:stretch>
        </p:blipFill>
        <p:spPr>
          <a:xfrm rot="0">
            <a:off x="496887" y="1198562"/>
            <a:ext cx="7989887" cy="5200650"/>
          </a:xfrm>
          <a:prstGeom prst="rect"/>
          <a:noFill/>
          <a:ln>
            <a:noFill/>
          </a:ln>
        </p:spPr>
      </p:pic>
      <p:sp>
        <p:nvSpPr>
          <p:cNvPr id="1050194" name="文本框 48"/>
          <p:cNvSpPr txBox="1"/>
          <p:nvPr/>
        </p:nvSpPr>
        <p:spPr>
          <a:xfrm rot="0">
            <a:off x="4648200" y="1298575"/>
            <a:ext cx="2790825" cy="33813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600" lang="zh-CN">
                <a:latin typeface="Times New Roman" pitchFamily="18" charset="0"/>
                <a:ea typeface="Times New Roman" pitchFamily="18" charset="0"/>
              </a:rPr>
              <a:t>（按</a:t>
            </a:r>
            <a:r>
              <a:rPr altLang="zh-CN" sz="1600" lang="en-US">
                <a:latin typeface="Times New Roman" pitchFamily="18" charset="0"/>
                <a:ea typeface="Times New Roman" pitchFamily="18" charset="0"/>
              </a:rPr>
              <a:t>Q</a:t>
            </a:r>
            <a:r>
              <a:rPr altLang="zh-CN" baseline="-25000" sz="1600" lang="en-US">
                <a:latin typeface="Times New Roman" pitchFamily="18" charset="0"/>
                <a:ea typeface="Times New Roman" pitchFamily="18" charset="0"/>
              </a:rPr>
              <a:t>1</a:t>
            </a:r>
            <a:r>
              <a:rPr altLang="zh-CN" sz="1600" lang="en-US">
                <a:latin typeface="Times New Roman" pitchFamily="18" charset="0"/>
                <a:ea typeface="Times New Roman" pitchFamily="18" charset="0"/>
              </a:rPr>
              <a:t>Q</a:t>
            </a:r>
            <a:r>
              <a:rPr altLang="zh-CN" baseline="-25000" sz="1600" lang="en-US">
                <a:latin typeface="Times New Roman" pitchFamily="18" charset="0"/>
                <a:ea typeface="Times New Roman" pitchFamily="18" charset="0"/>
              </a:rPr>
              <a:t>2</a:t>
            </a:r>
            <a:r>
              <a:rPr altLang="zh-CN" sz="1600" lang="en-US">
                <a:latin typeface="Times New Roman" pitchFamily="18" charset="0"/>
                <a:ea typeface="Times New Roman" pitchFamily="18" charset="0"/>
              </a:rPr>
              <a:t>Q</a:t>
            </a:r>
            <a:r>
              <a:rPr altLang="zh-CN" baseline="-25000" sz="1600" lang="en-US">
                <a:latin typeface="Times New Roman" pitchFamily="18" charset="0"/>
                <a:ea typeface="Times New Roman" pitchFamily="18" charset="0"/>
              </a:rPr>
              <a:t>3</a:t>
            </a:r>
            <a:r>
              <a:rPr altLang="zh-CN" sz="1600" lang="en-US">
                <a:latin typeface="Times New Roman" pitchFamily="18" charset="0"/>
                <a:ea typeface="Times New Roman" pitchFamily="18" charset="0"/>
              </a:rPr>
              <a:t>Q</a:t>
            </a:r>
            <a:r>
              <a:rPr altLang="zh-CN" baseline="-25000" sz="1600" lang="en-US">
                <a:latin typeface="Times New Roman" pitchFamily="18" charset="0"/>
                <a:ea typeface="Times New Roman" pitchFamily="18" charset="0"/>
              </a:rPr>
              <a:t>4</a:t>
            </a:r>
            <a:r>
              <a:rPr altLang="en-US" sz="1600" lang="zh-CN">
                <a:latin typeface="Times New Roman" pitchFamily="18" charset="0"/>
                <a:ea typeface="Times New Roman" pitchFamily="18" charset="0"/>
              </a:rPr>
              <a:t>顺序排列）</a:t>
            </a:r>
          </a:p>
        </p:txBody>
      </p:sp>
      <p:sp>
        <p:nvSpPr>
          <p:cNvPr id="1050195" name="文本框 2"/>
          <p:cNvSpPr txBox="1"/>
          <p:nvPr/>
        </p:nvSpPr>
        <p:spPr>
          <a:xfrm rot="0">
            <a:off x="496887" y="1289050"/>
            <a:ext cx="655637" cy="369887"/>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1800" lang="en-US">
                <a:solidFill>
                  <a:srgbClr val="FF0000"/>
                </a:solidFill>
                <a:latin typeface="Times New Roman" pitchFamily="18" charset="0"/>
                <a:ea typeface="Times New Roman" pitchFamily="18" charset="0"/>
              </a:rPr>
              <a:t>11</a:t>
            </a:r>
            <a:r>
              <a:rPr altLang="en-US" b="1" sz="1800" lang="zh-CN">
                <a:solidFill>
                  <a:srgbClr val="FF0000"/>
                </a:solidFill>
                <a:latin typeface="Times New Roman" pitchFamily="18" charset="0"/>
                <a:ea typeface="Times New Roman" pitchFamily="18" charset="0"/>
              </a:rPr>
              <a:t>、</a:t>
            </a:r>
          </a:p>
        </p:txBody>
      </p:sp>
    </p:spTree>
  </p:cSld>
  <p:clrMapOvr>
    <a:masterClrMapping/>
  </p:clrMapOvr>
  <p:transition spd="fast" advClick="1"/>
  <p:timing/>
</p:sld>
</file>

<file path=ppt/slides/slide88.xml><?xml version="1.0" encoding="utf-8"?>
<p:sld xmlns:a="http://schemas.openxmlformats.org/drawingml/2006/main" xmlns:r="http://schemas.openxmlformats.org/officeDocument/2006/relationships" xmlns:p="http://schemas.openxmlformats.org/presentationml/2006/main" show="1" showMasterSp="1">
  <p:cSld>
    <p:spTree>
      <p:nvGrpSpPr>
        <p:cNvPr id="224" name=""/>
        <p:cNvGrpSpPr/>
        <p:nvPr/>
      </p:nvGrpSpPr>
      <p:grpSpPr>
        <a:xfrm rot="0">
          <a:off x="0" y="0"/>
          <a:ext cx="0" cy="0"/>
          <a:chOff x="0" y="0"/>
          <a:chExt cx="0" cy="0"/>
        </a:xfrm>
      </p:grpSpPr>
      <p:sp>
        <p:nvSpPr>
          <p:cNvPr id="1050196" name="Rectangle 3"/>
          <p:cNvSpPr/>
          <p:nvPr/>
        </p:nvSpPr>
        <p:spPr>
          <a:xfrm rot="0">
            <a:off x="0" y="361315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97" name="Rectangle 4"/>
          <p:cNvSpPr/>
          <p:nvPr/>
        </p:nvSpPr>
        <p:spPr>
          <a:xfrm rot="0">
            <a:off x="0" y="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98" name="Rectangle 5"/>
          <p:cNvSpPr/>
          <p:nvPr/>
        </p:nvSpPr>
        <p:spPr>
          <a:xfrm rot="0">
            <a:off x="0" y="361156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199"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200"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88</a:t>
            </a:fld>
            <a:endParaRPr altLang="en-US" sz="1400" lang="zh-CN">
              <a:solidFill>
                <a:srgbClr val="656565"/>
              </a:solidFill>
            </a:endParaRPr>
          </a:p>
        </p:txBody>
      </p:sp>
      <p:sp>
        <p:nvSpPr>
          <p:cNvPr id="1050201"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209" name="图片 49"/>
          <p:cNvPicPr>
            <a:picLocks/>
          </p:cNvPicPr>
          <p:nvPr/>
        </p:nvPicPr>
        <p:blipFill>
          <a:blip xmlns:r="http://schemas.openxmlformats.org/officeDocument/2006/relationships" r:embed="rId1"/>
          <a:srcRect l="0" t="0" r="0" b="0"/>
          <a:stretch>
            <a:fillRect/>
          </a:stretch>
        </p:blipFill>
        <p:spPr>
          <a:xfrm rot="0">
            <a:off x="968375" y="1163637"/>
            <a:ext cx="6843712" cy="5280025"/>
          </a:xfrm>
          <a:prstGeom prst="rect"/>
          <a:noFill/>
          <a:ln>
            <a:noFill/>
          </a:ln>
        </p:spPr>
      </p:pic>
      <p:sp>
        <p:nvSpPr>
          <p:cNvPr id="1050202" name="文本框 8"/>
          <p:cNvSpPr txBox="1"/>
          <p:nvPr/>
        </p:nvSpPr>
        <p:spPr>
          <a:xfrm rot="0">
            <a:off x="496887" y="1104900"/>
            <a:ext cx="647700" cy="369887"/>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1800" lang="en-US">
                <a:solidFill>
                  <a:srgbClr val="FF0000"/>
                </a:solidFill>
                <a:latin typeface="Times New Roman" pitchFamily="18" charset="0"/>
                <a:ea typeface="Times New Roman" pitchFamily="18" charset="0"/>
              </a:rPr>
              <a:t>12</a:t>
            </a:r>
            <a:r>
              <a:rPr altLang="en-US" b="1" sz="1800" lang="zh-CN">
                <a:solidFill>
                  <a:srgbClr val="FF0000"/>
                </a:solidFill>
                <a:latin typeface="Times New Roman" pitchFamily="18" charset="0"/>
                <a:ea typeface="Times New Roman" pitchFamily="18" charset="0"/>
              </a:rPr>
              <a:t>、</a:t>
            </a:r>
          </a:p>
        </p:txBody>
      </p:sp>
    </p:spTree>
  </p:cSld>
  <p:clrMapOvr>
    <a:masterClrMapping/>
  </p:clrMapOvr>
  <p:transition spd="fast" advClick="1"/>
  <p:timing/>
</p:sld>
</file>

<file path=ppt/slides/slide89.xml><?xml version="1.0" encoding="utf-8"?>
<p:sld xmlns:a="http://schemas.openxmlformats.org/drawingml/2006/main" xmlns:r="http://schemas.openxmlformats.org/officeDocument/2006/relationships" xmlns:p="http://schemas.openxmlformats.org/presentationml/2006/main" show="1" showMasterSp="1">
  <p:cSld>
    <p:spTree>
      <p:nvGrpSpPr>
        <p:cNvPr id="225" name=""/>
        <p:cNvGrpSpPr/>
        <p:nvPr/>
      </p:nvGrpSpPr>
      <p:grpSpPr>
        <a:xfrm rot="0">
          <a:off x="0" y="0"/>
          <a:ext cx="0" cy="0"/>
          <a:chOff x="0" y="0"/>
          <a:chExt cx="0" cy="0"/>
        </a:xfrm>
      </p:grpSpPr>
      <p:sp>
        <p:nvSpPr>
          <p:cNvPr id="1050203" name="Rectangle 3"/>
          <p:cNvSpPr/>
          <p:nvPr/>
        </p:nvSpPr>
        <p:spPr>
          <a:xfrm rot="0">
            <a:off x="0" y="361315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204" name="Rectangle 4"/>
          <p:cNvSpPr/>
          <p:nvPr/>
        </p:nvSpPr>
        <p:spPr>
          <a:xfrm rot="0">
            <a:off x="0" y="0"/>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205" name="Rectangle 5"/>
          <p:cNvSpPr/>
          <p:nvPr/>
        </p:nvSpPr>
        <p:spPr>
          <a:xfrm rot="0">
            <a:off x="0" y="3611562"/>
            <a:ext cx="9144000" cy="0"/>
          </a:xfrm>
          <a:prstGeom prst="rect"/>
          <a:noFill/>
          <a:ln>
            <a:noFill/>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50206"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207"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89</a:t>
            </a:fld>
            <a:endParaRPr altLang="en-US" sz="1400" lang="zh-CN">
              <a:solidFill>
                <a:srgbClr val="656565"/>
              </a:solidFill>
            </a:endParaRPr>
          </a:p>
        </p:txBody>
      </p:sp>
      <p:sp>
        <p:nvSpPr>
          <p:cNvPr id="1050208"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
        <p:nvSpPr>
          <p:cNvPr id="1050209" name="Text Box 3"/>
          <p:cNvSpPr txBox="1"/>
          <p:nvPr/>
        </p:nvSpPr>
        <p:spPr>
          <a:xfrm rot="0">
            <a:off x="538162" y="1087437"/>
            <a:ext cx="8137525" cy="19208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buFontTx/>
              <a:buNone/>
            </a:pPr>
            <a:r>
              <a:rPr altLang="zh-CN" b="1" sz="1800" lang="en-US">
                <a:solidFill>
                  <a:srgbClr val="FF0000"/>
                </a:solidFill>
                <a:latin typeface="Times New Roman" pitchFamily="18" charset="0"/>
                <a:ea typeface="Times New Roman" pitchFamily="18" charset="0"/>
              </a:rPr>
              <a:t>13</a:t>
            </a:r>
            <a:r>
              <a:rPr altLang="en-US" b="1" sz="1800" lang="zh-CN">
                <a:solidFill>
                  <a:srgbClr val="FF0000"/>
                </a:solidFill>
                <a:latin typeface="Times New Roman" pitchFamily="18" charset="0"/>
                <a:ea typeface="Times New Roman" pitchFamily="18" charset="0"/>
              </a:rPr>
              <a:t>、</a:t>
            </a:r>
            <a:r>
              <a:rPr altLang="zh-CN" sz="1600" lang="zh-CN"/>
              <a:t>分析</a:t>
            </a:r>
            <a:r>
              <a:rPr altLang="en-US" sz="1600" lang="zh-CN"/>
              <a:t>下</a:t>
            </a:r>
            <a:r>
              <a:rPr altLang="zh-CN" sz="1600" lang="zh-CN"/>
              <a:t>图所示时序电路，假定电路以触发器状态作为输出，</a:t>
            </a:r>
            <a:r>
              <a:rPr altLang="zh-CN" sz="1600" lang="en-US"/>
              <a:t>M</a:t>
            </a:r>
            <a:r>
              <a:rPr altLang="zh-CN" sz="1600" lang="zh-CN"/>
              <a:t>和</a:t>
            </a:r>
            <a:r>
              <a:rPr altLang="zh-CN" sz="1600" lang="en-US"/>
              <a:t>N</a:t>
            </a:r>
            <a:r>
              <a:rPr altLang="zh-CN" sz="1600" lang="zh-CN"/>
              <a:t>为功能控制信号。</a:t>
            </a:r>
          </a:p>
          <a:p>
            <a:pPr indent="0" lvl="0" marL="0">
              <a:buFontTx/>
              <a:buNone/>
            </a:pPr>
            <a:r>
              <a:rPr altLang="zh-CN" sz="1600" lang="zh-CN"/>
              <a:t>（</a:t>
            </a:r>
            <a:r>
              <a:rPr altLang="zh-CN" sz="1600" lang="en-US"/>
              <a:t>1</a:t>
            </a:r>
            <a:r>
              <a:rPr altLang="zh-CN" sz="1600" lang="zh-CN"/>
              <a:t>）该电路是脉冲型异步时序电路，还是电平型异步时序电路？说明理由。</a:t>
            </a:r>
          </a:p>
          <a:p>
            <a:pPr indent="0" lvl="0" marL="0">
              <a:buFontTx/>
              <a:buNone/>
            </a:pPr>
            <a:r>
              <a:rPr altLang="zh-CN" sz="1600" lang="zh-CN"/>
              <a:t>（</a:t>
            </a:r>
            <a:r>
              <a:rPr altLang="zh-CN" sz="1600" lang="en-US"/>
              <a:t>2</a:t>
            </a:r>
            <a:r>
              <a:rPr altLang="zh-CN" sz="1600" lang="zh-CN"/>
              <a:t>）四个</a:t>
            </a:r>
            <a:r>
              <a:rPr altLang="zh-CN" sz="1600" lang="en-US"/>
              <a:t>JK</a:t>
            </a:r>
            <a:r>
              <a:rPr altLang="zh-CN" sz="1600" lang="zh-CN"/>
              <a:t>触发器构成什么功能的电路？</a:t>
            </a:r>
          </a:p>
          <a:p>
            <a:pPr indent="0" lvl="0" marL="0">
              <a:buFontTx/>
              <a:buNone/>
            </a:pPr>
            <a:r>
              <a:rPr altLang="zh-CN" sz="1600" lang="zh-CN"/>
              <a:t>（</a:t>
            </a:r>
            <a:r>
              <a:rPr altLang="zh-CN" sz="1600" lang="en-US"/>
              <a:t>3</a:t>
            </a:r>
            <a:r>
              <a:rPr altLang="zh-CN" sz="1600" lang="zh-CN"/>
              <a:t>）分析</a:t>
            </a:r>
            <a:r>
              <a:rPr altLang="zh-CN" sz="1600" lang="en-US"/>
              <a:t>M</a:t>
            </a:r>
            <a:r>
              <a:rPr altLang="zh-CN" sz="1600" lang="zh-CN"/>
              <a:t>和</a:t>
            </a:r>
            <a:r>
              <a:rPr altLang="zh-CN" sz="1600" lang="en-US"/>
              <a:t>N</a:t>
            </a:r>
            <a:r>
              <a:rPr altLang="zh-CN" sz="1600" lang="zh-CN"/>
              <a:t>在各种取值组合下电路的功能，在此基础上总结电路的整体逻辑功能。</a:t>
            </a:r>
          </a:p>
          <a:p>
            <a:pPr indent="0" lvl="0" marL="0">
              <a:buFontTx/>
              <a:buNone/>
            </a:pPr>
            <a:r>
              <a:rPr altLang="zh-CN" sz="1600" lang="zh-CN"/>
              <a:t>（</a:t>
            </a:r>
            <a:r>
              <a:rPr altLang="zh-CN" sz="1600" lang="en-US"/>
              <a:t>4</a:t>
            </a:r>
            <a:r>
              <a:rPr altLang="zh-CN" sz="1600" lang="zh-CN"/>
              <a:t>）当</a:t>
            </a:r>
            <a:r>
              <a:rPr altLang="zh-CN" sz="1600" lang="en-US"/>
              <a:t>M=1</a:t>
            </a:r>
            <a:r>
              <a:rPr altLang="zh-CN" sz="1600" lang="zh-CN"/>
              <a:t>，</a:t>
            </a:r>
            <a:r>
              <a:rPr altLang="zh-CN" sz="1600" lang="en-US"/>
              <a:t>N=0</a:t>
            </a:r>
            <a:r>
              <a:rPr altLang="zh-CN" sz="1600" lang="zh-CN"/>
              <a:t>情况下，电路是否存在无效状态？如果有，请列出这些无效状态的状态表，判断电路是否存在挂起现象，并解释原因。</a:t>
            </a:r>
            <a:r>
              <a:rPr altLang="en-US" sz="2400" lang="zh-CN">
                <a:latin typeface="Times New Roman" pitchFamily="18" charset="0"/>
              </a:rPr>
              <a:t>　　</a:t>
            </a:r>
          </a:p>
        </p:txBody>
      </p:sp>
      <p:pic>
        <p:nvPicPr>
          <p:cNvPr id="2097210" name="图片 25"/>
          <p:cNvPicPr>
            <a:picLocks/>
          </p:cNvPicPr>
          <p:nvPr/>
        </p:nvPicPr>
        <p:blipFill>
          <a:blip xmlns:r="http://schemas.openxmlformats.org/officeDocument/2006/relationships" r:embed="rId1"/>
          <a:srcRect l="0" t="0" r="0" b="0"/>
          <a:stretch>
            <a:fillRect/>
          </a:stretch>
        </p:blipFill>
        <p:spPr>
          <a:xfrm rot="0">
            <a:off x="1781175" y="2889250"/>
            <a:ext cx="5356225" cy="3548062"/>
          </a:xfrm>
          <a:prstGeom prst="rect"/>
          <a:noFill/>
          <a:ln>
            <a:noFill/>
          </a:ln>
        </p:spPr>
      </p:pic>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09"/>
                                        </p:tgtEl>
                                        <p:attrNameLst>
                                          <p:attrName>style.visibility</p:attrName>
                                        </p:attrNameLst>
                                      </p:cBhvr>
                                      <p:to>
                                        <p:strVal val="visible"/>
                                      </p:to>
                                    </p:set>
                                    <p:anim calcmode="lin" valueType="num">
                                      <p:cBhvr additive="base">
                                        <p:cTn dur="500" fill="hold" id="7"/>
                                        <p:tgtEl>
                                          <p:spTgt spid="1050209"/>
                                        </p:tgtEl>
                                        <p:attrNameLst>
                                          <p:attrName>ppt_x</p:attrName>
                                        </p:attrNameLst>
                                      </p:cBhvr>
                                      <p:tavLst>
                                        <p:tav tm="0">
                                          <p:val>
                                            <p:strVal val="#ppt_x"/>
                                          </p:val>
                                        </p:tav>
                                        <p:tav tm="100000">
                                          <p:val>
                                            <p:strVal val="#ppt_x"/>
                                          </p:val>
                                        </p:tav>
                                      </p:tavLst>
                                    </p:anim>
                                    <p:anim calcmode="lin" valueType="num">
                                      <p:cBhvr additive="base">
                                        <p:cTn dur="500" fill="hold" id="8"/>
                                        <p:tgtEl>
                                          <p:spTgt spid="1050209"/>
                                        </p:tgtEl>
                                        <p:attrNameLst>
                                          <p:attrName>ppt_y</p:attrName>
                                        </p:attrNameLst>
                                      </p:cBhvr>
                                      <p:tavLst>
                                        <p:tav tm="0">
                                          <p:val>
                                            <p:strVal val="1+#ppt_h/2"/>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id="11" nodeType="clickEffect" presetClass="entr" presetID="10" presetSubtype="0">
                                  <p:stCondLst>
                                    <p:cond delay="0"/>
                                  </p:stCondLst>
                                  <p:childTnLst>
                                    <p:set>
                                      <p:cBhvr>
                                        <p:cTn dur="1" fill="hold" id="12">
                                          <p:stCondLst>
                                            <p:cond delay="0"/>
                                          </p:stCondLst>
                                        </p:cTn>
                                        <p:tgtEl>
                                          <p:spTgt spid="2097210"/>
                                        </p:tgtEl>
                                        <p:attrNameLst>
                                          <p:attrName>style.visibility</p:attrName>
                                        </p:attrNameLst>
                                      </p:cBhvr>
                                      <p:to>
                                        <p:strVal val="visible"/>
                                      </p:to>
                                    </p:set>
                                    <p:animEffect transition="in" filter="fade">
                                      <p:cBhvr>
                                        <p:cTn dur="500" id="13"/>
                                        <p:tgtEl>
                                          <p:spTgt spid="2097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09" grpId="0" uiExpand="0" build="whole"/>
    </p:bldLst>
  </p:timing>
</p:sld>
</file>

<file path=ppt/slides/slide9.xml><?xml version="1.0" encoding="utf-8"?>
<p:sld xmlns:a="http://schemas.openxmlformats.org/drawingml/2006/main" xmlns:r="http://schemas.openxmlformats.org/officeDocument/2006/relationships" xmlns:p="http://schemas.openxmlformats.org/presentationml/2006/main" show="1" showMasterSp="1">
  <p:cSld>
    <p:spTree>
      <p:nvGrpSpPr>
        <p:cNvPr id="122" name=""/>
        <p:cNvGrpSpPr/>
        <p:nvPr/>
      </p:nvGrpSpPr>
      <p:grpSpPr>
        <a:xfrm rot="0">
          <a:off x="0" y="0"/>
          <a:ext cx="0" cy="0"/>
          <a:chOff x="0" y="0"/>
          <a:chExt cx="0" cy="0"/>
        </a:xfrm>
      </p:grpSpPr>
      <p:sp>
        <p:nvSpPr>
          <p:cNvPr id="1048700" name="Text Box 2"/>
          <p:cNvSpPr txBox="1"/>
          <p:nvPr/>
        </p:nvSpPr>
        <p:spPr>
          <a:xfrm rot="0">
            <a:off x="365125" y="908050"/>
            <a:ext cx="4283075" cy="1844675"/>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二、输入缓冲器</a:t>
            </a:r>
          </a:p>
          <a:p>
            <a:pPr algn="just" eaLnBrk="1" hangingPunct="1" indent="0" lvl="0" marL="0">
              <a:lnSpc>
                <a:spcPct val="120000"/>
              </a:lnSpc>
              <a:spcBef>
                <a:spcPct val="0"/>
              </a:spcBef>
              <a:buFontTx/>
              <a:buNone/>
            </a:pPr>
            <a:r>
              <a:rPr altLang="en-US" sz="2400" lang="zh-CN">
                <a:latin typeface="Times New Roman" pitchFamily="18" charset="0"/>
              </a:rPr>
              <a:t>　　典型输入缓冲器的</a:t>
            </a:r>
            <a:r>
              <a:rPr altLang="zh-CN" sz="2400" lang="en-US">
                <a:latin typeface="Times New Roman" pitchFamily="18" charset="0"/>
              </a:rPr>
              <a:t>PLD</a:t>
            </a:r>
            <a:r>
              <a:rPr altLang="en-US" sz="2400" lang="zh-CN">
                <a:latin typeface="Times New Roman" pitchFamily="18" charset="0"/>
              </a:rPr>
              <a:t>表示法如右图所示。它的两个输出</a:t>
            </a:r>
            <a:r>
              <a:rPr altLang="zh-CN" sz="2400" lang="en-US">
                <a:latin typeface="Times New Roman" pitchFamily="18" charset="0"/>
              </a:rPr>
              <a:t>B</a:t>
            </a:r>
            <a:r>
              <a:rPr altLang="en-US" sz="2400" lang="zh-CN">
                <a:latin typeface="Times New Roman" pitchFamily="18" charset="0"/>
              </a:rPr>
              <a:t>、</a:t>
            </a:r>
            <a:r>
              <a:rPr altLang="zh-CN" sz="2400" lang="en-US">
                <a:latin typeface="Times New Roman" pitchFamily="18" charset="0"/>
              </a:rPr>
              <a:t>C</a:t>
            </a:r>
            <a:r>
              <a:rPr altLang="en-US" sz="2400" lang="zh-CN">
                <a:latin typeface="Times New Roman" pitchFamily="18" charset="0"/>
              </a:rPr>
              <a:t>是其输入</a:t>
            </a:r>
            <a:r>
              <a:rPr altLang="zh-CN" sz="2400" lang="en-US">
                <a:latin typeface="Times New Roman" pitchFamily="18" charset="0"/>
              </a:rPr>
              <a:t>A</a:t>
            </a:r>
            <a:r>
              <a:rPr altLang="en-US" sz="2400" lang="zh-CN">
                <a:latin typeface="Times New Roman" pitchFamily="18" charset="0"/>
              </a:rPr>
              <a:t>的原和反。</a:t>
            </a:r>
          </a:p>
        </p:txBody>
      </p:sp>
      <p:grpSp>
        <p:nvGrpSpPr>
          <p:cNvPr id="123" name=""/>
          <p:cNvGrpSpPr/>
          <p:nvPr/>
        </p:nvGrpSpPr>
        <p:grpSpPr>
          <a:xfrm rot="0">
            <a:off x="4646612" y="1222375"/>
            <a:ext cx="4291012" cy="1701800"/>
            <a:chOff x="2880" y="768"/>
            <a:chExt cx="2703" cy="1072"/>
          </a:xfrm>
        </p:grpSpPr>
        <p:grpSp>
          <p:nvGrpSpPr>
            <p:cNvPr id="124" name=""/>
            <p:cNvGrpSpPr/>
            <p:nvPr/>
          </p:nvGrpSpPr>
          <p:grpSpPr>
            <a:xfrm rot="0">
              <a:off x="2880" y="768"/>
              <a:ext cx="2703" cy="768"/>
              <a:chOff x="657" y="912"/>
              <a:chExt cx="2703" cy="768"/>
            </a:xfrm>
          </p:grpSpPr>
          <p:sp>
            <p:nvSpPr>
              <p:cNvPr id="1048701" name="Rectangle 5"/>
              <p:cNvSpPr/>
              <p:nvPr/>
            </p:nvSpPr>
            <p:spPr>
              <a:xfrm rot="0">
                <a:off x="1185" y="1056"/>
                <a:ext cx="336" cy="480"/>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02" name="Text Box 6"/>
              <p:cNvSpPr txBox="1"/>
              <p:nvPr/>
            </p:nvSpPr>
            <p:spPr>
              <a:xfrm rot="0">
                <a:off x="1261" y="1056"/>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1</a:t>
                </a:r>
              </a:p>
            </p:txBody>
          </p:sp>
          <p:sp>
            <p:nvSpPr>
              <p:cNvPr id="1048703" name="Text Box 7"/>
              <p:cNvSpPr txBox="1"/>
              <p:nvPr/>
            </p:nvSpPr>
            <p:spPr>
              <a:xfrm rot="0">
                <a:off x="657" y="1152"/>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A</a:t>
                </a:r>
              </a:p>
            </p:txBody>
          </p:sp>
          <p:sp>
            <p:nvSpPr>
              <p:cNvPr id="1048704" name="Text Box 8"/>
              <p:cNvSpPr txBox="1"/>
              <p:nvPr/>
            </p:nvSpPr>
            <p:spPr>
              <a:xfrm rot="0">
                <a:off x="1805" y="1008"/>
                <a:ext cx="244"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B</a:t>
                </a:r>
              </a:p>
            </p:txBody>
          </p:sp>
          <p:sp>
            <p:nvSpPr>
              <p:cNvPr id="1048705" name="Text Box 9"/>
              <p:cNvSpPr txBox="1"/>
              <p:nvPr/>
            </p:nvSpPr>
            <p:spPr>
              <a:xfrm rot="0">
                <a:off x="1809" y="1296"/>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C</a:t>
                </a:r>
              </a:p>
            </p:txBody>
          </p:sp>
          <p:sp>
            <p:nvSpPr>
              <p:cNvPr id="1048706" name="Oval 10"/>
              <p:cNvSpPr/>
              <p:nvPr/>
            </p:nvSpPr>
            <p:spPr>
              <a:xfrm rot="0">
                <a:off x="1521" y="1392"/>
                <a:ext cx="96" cy="96"/>
              </a:xfrm>
              <a:prstGeom prst="ellipse"/>
              <a:noFill/>
              <a:ln w="19050" cap="flat" cmpd="sng">
                <a:solidFill>
                  <a:schemeClr val="dk1">
                    <a:alpha val="100000"/>
                  </a:schemeClr>
                </a:solidFill>
                <a:prstDash val="solid"/>
                <a:round/>
              </a:ln>
            </p:spPr>
            <p:txBody>
              <a:bodyPr anchor="ctr"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07" name="Line 11"/>
              <p:cNvSpPr/>
              <p:nvPr/>
            </p:nvSpPr>
            <p:spPr>
              <a:xfrm rot="0">
                <a:off x="1521" y="1152"/>
                <a:ext cx="288" cy="0"/>
              </a:xfrm>
              <a:prstGeom prst="line"/>
              <a:noFill/>
              <a:ln w="19050" cap="flat" cmpd="sng">
                <a:solidFill>
                  <a:schemeClr val="dk1">
                    <a:alpha val="100000"/>
                  </a:schemeClr>
                </a:solidFill>
                <a:prstDash val="solid"/>
                <a:round/>
              </a:ln>
            </p:spPr>
          </p:sp>
          <p:sp>
            <p:nvSpPr>
              <p:cNvPr id="1048708" name="Line 12"/>
              <p:cNvSpPr/>
              <p:nvPr/>
            </p:nvSpPr>
            <p:spPr>
              <a:xfrm rot="0">
                <a:off x="1617" y="1440"/>
                <a:ext cx="192" cy="0"/>
              </a:xfrm>
              <a:prstGeom prst="line"/>
              <a:noFill/>
              <a:ln w="19050" cap="flat" cmpd="sng">
                <a:solidFill>
                  <a:schemeClr val="dk1">
                    <a:alpha val="100000"/>
                  </a:schemeClr>
                </a:solidFill>
                <a:prstDash val="solid"/>
                <a:round/>
              </a:ln>
            </p:spPr>
          </p:sp>
          <p:sp>
            <p:nvSpPr>
              <p:cNvPr id="1048709" name="Line 13"/>
              <p:cNvSpPr/>
              <p:nvPr/>
            </p:nvSpPr>
            <p:spPr>
              <a:xfrm rot="0" flipH="1">
                <a:off x="897" y="1296"/>
                <a:ext cx="288" cy="0"/>
              </a:xfrm>
              <a:prstGeom prst="line"/>
              <a:noFill/>
              <a:ln w="19050" cap="flat" cmpd="sng">
                <a:solidFill>
                  <a:schemeClr val="dk1">
                    <a:alpha val="100000"/>
                  </a:schemeClr>
                </a:solidFill>
                <a:prstDash val="solid"/>
                <a:round/>
              </a:ln>
            </p:spPr>
          </p:sp>
          <p:sp>
            <p:nvSpPr>
              <p:cNvPr id="1048710" name="Line 14"/>
              <p:cNvSpPr/>
              <p:nvPr/>
            </p:nvSpPr>
            <p:spPr>
              <a:xfrm rot="0">
                <a:off x="2448" y="912"/>
                <a:ext cx="912" cy="0"/>
              </a:xfrm>
              <a:prstGeom prst="line"/>
              <a:noFill/>
              <a:ln w="12700" cap="flat" cmpd="sng">
                <a:solidFill>
                  <a:schemeClr val="dk1">
                    <a:alpha val="100000"/>
                  </a:schemeClr>
                </a:solidFill>
                <a:prstDash val="solid"/>
                <a:round/>
              </a:ln>
            </p:spPr>
          </p:sp>
          <p:sp>
            <p:nvSpPr>
              <p:cNvPr id="1048711" name="Text Box 15"/>
              <p:cNvSpPr txBox="1"/>
              <p:nvPr/>
            </p:nvSpPr>
            <p:spPr>
              <a:xfrm rot="0">
                <a:off x="2481" y="912"/>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A</a:t>
                </a:r>
              </a:p>
            </p:txBody>
          </p:sp>
          <p:sp>
            <p:nvSpPr>
              <p:cNvPr id="1048712" name="Text Box 16"/>
              <p:cNvSpPr txBox="1"/>
              <p:nvPr/>
            </p:nvSpPr>
            <p:spPr>
              <a:xfrm rot="0">
                <a:off x="2780" y="912"/>
                <a:ext cx="244"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B</a:t>
                </a:r>
              </a:p>
            </p:txBody>
          </p:sp>
          <p:sp>
            <p:nvSpPr>
              <p:cNvPr id="1048713" name="Text Box 17"/>
              <p:cNvSpPr txBox="1"/>
              <p:nvPr/>
            </p:nvSpPr>
            <p:spPr>
              <a:xfrm rot="0">
                <a:off x="3057" y="912"/>
                <a:ext cx="25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C</a:t>
                </a:r>
              </a:p>
            </p:txBody>
          </p:sp>
          <p:sp>
            <p:nvSpPr>
              <p:cNvPr id="1048714" name="Text Box 18"/>
              <p:cNvSpPr txBox="1"/>
              <p:nvPr/>
            </p:nvSpPr>
            <p:spPr>
              <a:xfrm rot="0">
                <a:off x="2524" y="1392"/>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1</a:t>
                </a:r>
              </a:p>
            </p:txBody>
          </p:sp>
          <p:sp>
            <p:nvSpPr>
              <p:cNvPr id="1048715" name="Text Box 19"/>
              <p:cNvSpPr txBox="1"/>
              <p:nvPr/>
            </p:nvSpPr>
            <p:spPr>
              <a:xfrm rot="0">
                <a:off x="2812" y="1392"/>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1</a:t>
                </a:r>
              </a:p>
            </p:txBody>
          </p:sp>
          <p:sp>
            <p:nvSpPr>
              <p:cNvPr id="1048716" name="Text Box 20"/>
              <p:cNvSpPr txBox="1"/>
              <p:nvPr/>
            </p:nvSpPr>
            <p:spPr>
              <a:xfrm rot="0">
                <a:off x="3100" y="1152"/>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1</a:t>
                </a:r>
              </a:p>
            </p:txBody>
          </p:sp>
          <p:sp>
            <p:nvSpPr>
              <p:cNvPr id="1048717" name="Text Box 21"/>
              <p:cNvSpPr txBox="1"/>
              <p:nvPr/>
            </p:nvSpPr>
            <p:spPr>
              <a:xfrm rot="0">
                <a:off x="2524" y="1152"/>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0</a:t>
                </a:r>
              </a:p>
            </p:txBody>
          </p:sp>
          <p:sp>
            <p:nvSpPr>
              <p:cNvPr id="1048718" name="Text Box 22"/>
              <p:cNvSpPr txBox="1"/>
              <p:nvPr/>
            </p:nvSpPr>
            <p:spPr>
              <a:xfrm rot="0">
                <a:off x="2812" y="1152"/>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0</a:t>
                </a:r>
              </a:p>
            </p:txBody>
          </p:sp>
          <p:sp>
            <p:nvSpPr>
              <p:cNvPr id="1048719" name="Text Box 23"/>
              <p:cNvSpPr txBox="1"/>
              <p:nvPr/>
            </p:nvSpPr>
            <p:spPr>
              <a:xfrm rot="0">
                <a:off x="3100" y="1392"/>
                <a:ext cx="212"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0</a:t>
                </a:r>
              </a:p>
            </p:txBody>
          </p:sp>
          <p:sp>
            <p:nvSpPr>
              <p:cNvPr id="1048720" name="Line 24"/>
              <p:cNvSpPr/>
              <p:nvPr/>
            </p:nvSpPr>
            <p:spPr>
              <a:xfrm rot="0">
                <a:off x="2448" y="1176"/>
                <a:ext cx="912" cy="0"/>
              </a:xfrm>
              <a:prstGeom prst="line"/>
              <a:noFill/>
              <a:ln w="12700" cap="flat" cmpd="sng">
                <a:solidFill>
                  <a:schemeClr val="dk1">
                    <a:alpha val="100000"/>
                  </a:schemeClr>
                </a:solidFill>
                <a:prstDash val="solid"/>
                <a:round/>
              </a:ln>
            </p:spPr>
          </p:sp>
          <p:sp>
            <p:nvSpPr>
              <p:cNvPr id="1048721" name="Line 25"/>
              <p:cNvSpPr/>
              <p:nvPr/>
            </p:nvSpPr>
            <p:spPr>
              <a:xfrm rot="0">
                <a:off x="2448" y="1680"/>
                <a:ext cx="912" cy="0"/>
              </a:xfrm>
              <a:prstGeom prst="line"/>
              <a:noFill/>
              <a:ln w="12700" cap="flat" cmpd="sng">
                <a:solidFill>
                  <a:schemeClr val="dk1">
                    <a:alpha val="100000"/>
                  </a:schemeClr>
                </a:solidFill>
                <a:prstDash val="solid"/>
                <a:round/>
              </a:ln>
            </p:spPr>
          </p:sp>
          <p:sp>
            <p:nvSpPr>
              <p:cNvPr id="1048722" name="Line 26"/>
              <p:cNvSpPr/>
              <p:nvPr/>
            </p:nvSpPr>
            <p:spPr>
              <a:xfrm rot="0">
                <a:off x="2760" y="912"/>
                <a:ext cx="0" cy="768"/>
              </a:xfrm>
              <a:prstGeom prst="line"/>
              <a:noFill/>
              <a:ln w="19050" cap="flat" cmpd="sng">
                <a:solidFill>
                  <a:schemeClr val="dk1">
                    <a:alpha val="100000"/>
                  </a:schemeClr>
                </a:solidFill>
                <a:prstDash val="solid"/>
                <a:round/>
              </a:ln>
            </p:spPr>
          </p:sp>
          <p:sp>
            <p:nvSpPr>
              <p:cNvPr id="1048723" name="Line 27"/>
              <p:cNvSpPr/>
              <p:nvPr/>
            </p:nvSpPr>
            <p:spPr>
              <a:xfrm rot="0">
                <a:off x="3048" y="912"/>
                <a:ext cx="0" cy="768"/>
              </a:xfrm>
              <a:prstGeom prst="line"/>
              <a:noFill/>
              <a:ln w="19050" cap="flat" cmpd="sng">
                <a:solidFill>
                  <a:schemeClr val="dk1">
                    <a:alpha val="100000"/>
                  </a:schemeClr>
                </a:solidFill>
                <a:prstDash val="solid"/>
                <a:round/>
              </a:ln>
            </p:spPr>
          </p:sp>
        </p:grpSp>
        <p:graphicFrame>
          <p:nvGraphicFramePr>
            <p:cNvPr id="4194304" name=""/>
            <p:cNvGraphicFramePr>
              <a:graphicFrameLocks/>
            </p:cNvGraphicFramePr>
            <p:nvPr/>
          </p:nvGraphicFramePr>
          <p:xfrm rot="0">
            <a:off x="3471" y="1584"/>
            <a:ext cx="1096" cy="256"/>
          </p:xfrm>
          <a:graphic>
            <a:graphicData uri="http://schemas.openxmlformats.org/presentationml/2006/ole">
              <mc:AlternateContent xmlns:mc="http://schemas.openxmlformats.org/markup-compatibility/2006">
                <mc:Choice xmlns:v="urn:schemas-microsoft-com:vml" Requires="v">
                  <p:oleObj name="Equation" r:id="rId1" spid="" imgH="256" imgW="1096" showAsIcon="0" progId="Equation.3">
                    <p:embed followColorScheme="full"/>
                    <p:pic>
                      <p:nvPicPr>
                        <p:cNvPr id="2097154" name="Object 28"/>
                        <p:cNvPicPr>
                          <a:picLocks/>
                        </p:cNvPicPr>
                        <p:nvPr/>
                      </p:nvPicPr>
                      <p:blipFill>
                        <a:blip xmlns:r="http://schemas.openxmlformats.org/officeDocument/2006/relationships" r:embed="rId2">
                          <a:lum bright="-100000"/>
                        </a:blip>
                        <a:srcRect l="0" t="0" r="0" b="0"/>
                        <a:stretch>
                          <a:fillRect/>
                        </a:stretch>
                      </p:blipFill>
                      <p:spPr>
                        <a:xfrm rot="0">
                          <a:off x="3471" y="1584"/>
                          <a:ext cx="1096" cy="256"/>
                        </a:xfrm>
                        <a:prstGeom prst="rect"/>
                        <a:noFill/>
                        <a:ln>
                          <a:noFill/>
                        </a:ln>
                      </p:spPr>
                    </p:pic>
                  </p:oleObj>
                </mc:Choice>
                <mc:Fallback>
                  <p:oleObj name="Equation" r:id="rId1" spid="" imgH="256" imgW="1096" showAsIcon="0" progId="Equation.3">
                    <p:embed followColorScheme="full"/>
                    <p:pic>
                      <p:nvPicPr>
                        <p:cNvPr id="2097154" name="Object 28"/>
                        <p:cNvPicPr>
                          <a:picLocks/>
                        </p:cNvPicPr>
                        <p:nvPr/>
                      </p:nvPicPr>
                      <p:blipFill>
                        <a:blip xmlns:r="http://schemas.openxmlformats.org/officeDocument/2006/relationships" r:embed="rId2">
                          <a:lum bright="-100000"/>
                        </a:blip>
                        <a:srcRect l="0" t="0" r="0" b="0"/>
                        <a:stretch>
                          <a:fillRect/>
                        </a:stretch>
                      </p:blipFill>
                      <p:spPr>
                        <a:xfrm rot="0">
                          <a:off x="3471" y="1584"/>
                          <a:ext cx="1096" cy="256"/>
                        </a:xfrm>
                        <a:prstGeom prst="rect"/>
                        <a:noFill/>
                        <a:ln>
                          <a:noFill/>
                        </a:ln>
                      </p:spPr>
                    </p:pic>
                  </p:oleObj>
                </mc:Fallback>
              </mc:AlternateContent>
            </a:graphicData>
          </a:graphic>
        </p:graphicFrame>
      </p:grpSp>
      <p:sp>
        <p:nvSpPr>
          <p:cNvPr id="1048724" name="Text Box 29"/>
          <p:cNvSpPr txBox="1"/>
          <p:nvPr/>
        </p:nvSpPr>
        <p:spPr>
          <a:xfrm rot="0">
            <a:off x="381000" y="2655887"/>
            <a:ext cx="8502650" cy="180975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lnSpc>
                <a:spcPct val="120000"/>
              </a:lnSpc>
              <a:spcBef>
                <a:spcPct val="0"/>
              </a:spcBef>
              <a:buFontTx/>
              <a:buNone/>
            </a:pPr>
            <a:r>
              <a:rPr altLang="en-US" sz="2400" lang="zh-CN">
                <a:latin typeface="Times New Roman" pitchFamily="18" charset="0"/>
              </a:rPr>
              <a:t>三、 连接方式</a:t>
            </a:r>
          </a:p>
          <a:p>
            <a:pPr algn="just" eaLnBrk="1" hangingPunct="1" indent="0" lvl="0" marL="0">
              <a:lnSpc>
                <a:spcPct val="120000"/>
              </a:lnSpc>
              <a:spcBef>
                <a:spcPct val="0"/>
              </a:spcBef>
              <a:buFontTx/>
              <a:buNone/>
            </a:pPr>
            <a:r>
              <a:rPr altLang="en-US" sz="2400" lang="zh-CN">
                <a:latin typeface="Times New Roman" pitchFamily="18" charset="0"/>
              </a:rPr>
              <a:t>　　</a:t>
            </a:r>
            <a:r>
              <a:rPr altLang="zh-CN" sz="2300" lang="en-US">
                <a:latin typeface="Times New Roman" pitchFamily="18" charset="0"/>
              </a:rPr>
              <a:t>PLD</a:t>
            </a:r>
            <a:r>
              <a:rPr altLang="en-US" sz="2300" lang="zh-CN">
                <a:latin typeface="Times New Roman" pitchFamily="18" charset="0"/>
              </a:rPr>
              <a:t>阵列交叉点上的三种连接方式如图</a:t>
            </a:r>
            <a:r>
              <a:rPr altLang="zh-CN" sz="2300" lang="en-US">
                <a:latin typeface="Times New Roman" pitchFamily="18" charset="0"/>
              </a:rPr>
              <a:t>(a)</a:t>
            </a:r>
            <a:r>
              <a:rPr altLang="en-US" sz="2300" lang="zh-CN">
                <a:latin typeface="Times New Roman" pitchFamily="18" charset="0"/>
              </a:rPr>
              <a:t>所示。实点“</a:t>
            </a:r>
            <a:r>
              <a:rPr altLang="zh-CN" b="1" sz="2300" lang="en-US">
                <a:latin typeface="Times New Roman" pitchFamily="18" charset="0"/>
              </a:rPr>
              <a:t>·</a:t>
            </a:r>
            <a:r>
              <a:rPr altLang="en-US" sz="2300" lang="zh-CN">
                <a:latin typeface="Times New Roman" pitchFamily="18" charset="0"/>
              </a:rPr>
              <a:t>”表示硬线连接，即固定连接；“</a:t>
            </a:r>
            <a:r>
              <a:rPr altLang="zh-CN" sz="2300" lang="en-US">
                <a:latin typeface="Times New Roman" pitchFamily="18" charset="0"/>
              </a:rPr>
              <a:t>×”</a:t>
            </a:r>
            <a:r>
              <a:rPr altLang="en-US" sz="2300" lang="zh-CN">
                <a:latin typeface="Times New Roman" pitchFamily="18" charset="0"/>
              </a:rPr>
              <a:t>表示可编程连接；没有“</a:t>
            </a:r>
            <a:r>
              <a:rPr altLang="zh-CN" sz="2300" lang="en-US">
                <a:latin typeface="Times New Roman" pitchFamily="18" charset="0"/>
              </a:rPr>
              <a:t>×”</a:t>
            </a:r>
            <a:r>
              <a:rPr altLang="en-US" sz="2300" lang="zh-CN">
                <a:latin typeface="Times New Roman" pitchFamily="18" charset="0"/>
              </a:rPr>
              <a:t>和“</a:t>
            </a:r>
            <a:r>
              <a:rPr altLang="zh-CN" b="1" sz="2300" lang="en-US">
                <a:latin typeface="Times New Roman" pitchFamily="18" charset="0"/>
              </a:rPr>
              <a:t>·</a:t>
            </a:r>
            <a:r>
              <a:rPr altLang="en-US" sz="2300" lang="zh-CN">
                <a:latin typeface="Times New Roman" pitchFamily="18" charset="0"/>
              </a:rPr>
              <a:t>”的表示两线不连接。如图</a:t>
            </a:r>
            <a:r>
              <a:rPr altLang="zh-CN" sz="2300" lang="en-US">
                <a:latin typeface="Times New Roman" pitchFamily="18" charset="0"/>
              </a:rPr>
              <a:t>(b)</a:t>
            </a:r>
            <a:r>
              <a:rPr altLang="en-US" sz="2300" lang="zh-CN">
                <a:latin typeface="Times New Roman" pitchFamily="18" charset="0"/>
              </a:rPr>
              <a:t>中的输出</a:t>
            </a:r>
            <a:r>
              <a:rPr altLang="zh-CN" sz="2300" lang="en-US">
                <a:latin typeface="Times New Roman" pitchFamily="18" charset="0"/>
              </a:rPr>
              <a:t>F=A</a:t>
            </a:r>
            <a:r>
              <a:rPr altLang="zh-CN" b="1" sz="2300" lang="en-US">
                <a:latin typeface="Times New Roman" pitchFamily="18" charset="0"/>
              </a:rPr>
              <a:t>·</a:t>
            </a:r>
            <a:r>
              <a:rPr altLang="en-US" sz="2300" lang="zh-CN">
                <a:latin typeface="Times New Roman" pitchFamily="18" charset="0"/>
              </a:rPr>
              <a:t>C。</a:t>
            </a:r>
          </a:p>
        </p:txBody>
      </p:sp>
      <p:grpSp>
        <p:nvGrpSpPr>
          <p:cNvPr id="125" name=""/>
          <p:cNvGrpSpPr/>
          <p:nvPr/>
        </p:nvGrpSpPr>
        <p:grpSpPr>
          <a:xfrm rot="0">
            <a:off x="1511300" y="4456112"/>
            <a:ext cx="6400800" cy="2286000"/>
            <a:chOff x="960" y="2448"/>
            <a:chExt cx="3744" cy="1440"/>
          </a:xfrm>
        </p:grpSpPr>
        <p:grpSp>
          <p:nvGrpSpPr>
            <p:cNvPr id="126" name=""/>
            <p:cNvGrpSpPr/>
            <p:nvPr/>
          </p:nvGrpSpPr>
          <p:grpSpPr>
            <a:xfrm rot="0">
              <a:off x="960" y="2448"/>
              <a:ext cx="3744" cy="1104"/>
              <a:chOff x="960" y="2448"/>
              <a:chExt cx="3744" cy="1104"/>
            </a:xfrm>
          </p:grpSpPr>
          <p:sp>
            <p:nvSpPr>
              <p:cNvPr id="1048725" name="Line 32"/>
              <p:cNvSpPr/>
              <p:nvPr/>
            </p:nvSpPr>
            <p:spPr>
              <a:xfrm rot="0">
                <a:off x="960" y="2616"/>
                <a:ext cx="336" cy="0"/>
              </a:xfrm>
              <a:prstGeom prst="line"/>
              <a:noFill/>
              <a:ln w="19050" cap="flat" cmpd="sng">
                <a:solidFill>
                  <a:schemeClr val="dk1">
                    <a:alpha val="100000"/>
                  </a:schemeClr>
                </a:solidFill>
                <a:prstDash val="solid"/>
                <a:round/>
              </a:ln>
            </p:spPr>
          </p:sp>
          <p:sp>
            <p:nvSpPr>
              <p:cNvPr id="1048726" name="Line 33"/>
              <p:cNvSpPr/>
              <p:nvPr/>
            </p:nvSpPr>
            <p:spPr>
              <a:xfrm rot="0">
                <a:off x="1128" y="2448"/>
                <a:ext cx="0" cy="336"/>
              </a:xfrm>
              <a:prstGeom prst="line"/>
              <a:noFill/>
              <a:ln w="19050" cap="flat" cmpd="sng">
                <a:solidFill>
                  <a:schemeClr val="dk1">
                    <a:alpha val="100000"/>
                  </a:schemeClr>
                </a:solidFill>
                <a:prstDash val="solid"/>
                <a:round/>
              </a:ln>
            </p:spPr>
          </p:sp>
          <p:sp>
            <p:nvSpPr>
              <p:cNvPr id="1048727" name="Line 34"/>
              <p:cNvSpPr/>
              <p:nvPr/>
            </p:nvSpPr>
            <p:spPr>
              <a:xfrm rot="0">
                <a:off x="960" y="3000"/>
                <a:ext cx="336" cy="0"/>
              </a:xfrm>
              <a:prstGeom prst="line"/>
              <a:noFill/>
              <a:ln w="19050" cap="flat" cmpd="sng">
                <a:solidFill>
                  <a:schemeClr val="dk1">
                    <a:alpha val="100000"/>
                  </a:schemeClr>
                </a:solidFill>
                <a:prstDash val="solid"/>
                <a:round/>
              </a:ln>
            </p:spPr>
          </p:sp>
          <p:sp>
            <p:nvSpPr>
              <p:cNvPr id="1048728" name="Line 35"/>
              <p:cNvSpPr/>
              <p:nvPr/>
            </p:nvSpPr>
            <p:spPr>
              <a:xfrm rot="0">
                <a:off x="1128" y="2832"/>
                <a:ext cx="0" cy="336"/>
              </a:xfrm>
              <a:prstGeom prst="line"/>
              <a:noFill/>
              <a:ln w="19050" cap="flat" cmpd="sng">
                <a:solidFill>
                  <a:schemeClr val="dk1">
                    <a:alpha val="100000"/>
                  </a:schemeClr>
                </a:solidFill>
                <a:prstDash val="solid"/>
                <a:round/>
              </a:ln>
            </p:spPr>
          </p:sp>
          <p:sp>
            <p:nvSpPr>
              <p:cNvPr id="1048729" name="Line 36"/>
              <p:cNvSpPr/>
              <p:nvPr/>
            </p:nvSpPr>
            <p:spPr>
              <a:xfrm rot="0">
                <a:off x="960" y="3384"/>
                <a:ext cx="336" cy="0"/>
              </a:xfrm>
              <a:prstGeom prst="line"/>
              <a:noFill/>
              <a:ln w="19050" cap="flat" cmpd="sng">
                <a:solidFill>
                  <a:schemeClr val="dk1">
                    <a:alpha val="100000"/>
                  </a:schemeClr>
                </a:solidFill>
                <a:prstDash val="solid"/>
                <a:round/>
              </a:ln>
            </p:spPr>
          </p:sp>
          <p:sp>
            <p:nvSpPr>
              <p:cNvPr id="1048730" name="Line 37"/>
              <p:cNvSpPr/>
              <p:nvPr/>
            </p:nvSpPr>
            <p:spPr>
              <a:xfrm rot="0">
                <a:off x="1128" y="3216"/>
                <a:ext cx="0" cy="336"/>
              </a:xfrm>
              <a:prstGeom prst="line"/>
              <a:noFill/>
              <a:ln w="19050" cap="flat" cmpd="sng">
                <a:solidFill>
                  <a:schemeClr val="dk1">
                    <a:alpha val="100000"/>
                  </a:schemeClr>
                </a:solidFill>
                <a:prstDash val="solid"/>
                <a:round/>
              </a:ln>
            </p:spPr>
          </p:sp>
          <p:sp>
            <p:nvSpPr>
              <p:cNvPr id="1048731" name="Oval 38"/>
              <p:cNvSpPr/>
              <p:nvPr/>
            </p:nvSpPr>
            <p:spPr>
              <a:xfrm rot="0">
                <a:off x="1104" y="2592"/>
                <a:ext cx="48" cy="48"/>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32" name="Line 39"/>
              <p:cNvSpPr/>
              <p:nvPr/>
            </p:nvSpPr>
            <p:spPr>
              <a:xfrm rot="0" flipH="1">
                <a:off x="1056" y="2928"/>
                <a:ext cx="144" cy="144"/>
              </a:xfrm>
              <a:prstGeom prst="line"/>
              <a:noFill/>
              <a:ln w="38100" cap="flat" cmpd="sng">
                <a:solidFill>
                  <a:schemeClr val="dk1">
                    <a:alpha val="100000"/>
                  </a:schemeClr>
                </a:solidFill>
                <a:prstDash val="solid"/>
                <a:round/>
              </a:ln>
            </p:spPr>
          </p:sp>
          <p:sp>
            <p:nvSpPr>
              <p:cNvPr id="1048733" name="Line 40"/>
              <p:cNvSpPr/>
              <p:nvPr/>
            </p:nvSpPr>
            <p:spPr>
              <a:xfrm rot="0">
                <a:off x="1056" y="2928"/>
                <a:ext cx="144" cy="144"/>
              </a:xfrm>
              <a:prstGeom prst="line"/>
              <a:noFill/>
              <a:ln w="38100" cap="flat" cmpd="sng">
                <a:solidFill>
                  <a:schemeClr val="dk1">
                    <a:alpha val="100000"/>
                  </a:schemeClr>
                </a:solidFill>
                <a:prstDash val="solid"/>
                <a:round/>
              </a:ln>
            </p:spPr>
          </p:sp>
          <p:sp>
            <p:nvSpPr>
              <p:cNvPr id="1048734" name="Text Box 41"/>
              <p:cNvSpPr txBox="1"/>
              <p:nvPr/>
            </p:nvSpPr>
            <p:spPr>
              <a:xfrm rot="0">
                <a:off x="1296" y="2478"/>
                <a:ext cx="765"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固定连接</a:t>
                </a:r>
              </a:p>
            </p:txBody>
          </p:sp>
          <p:sp>
            <p:nvSpPr>
              <p:cNvPr id="1048735" name="Text Box 42"/>
              <p:cNvSpPr txBox="1"/>
              <p:nvPr/>
            </p:nvSpPr>
            <p:spPr>
              <a:xfrm rot="0">
                <a:off x="1296" y="2851"/>
                <a:ext cx="930"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可编程连接</a:t>
                </a:r>
              </a:p>
            </p:txBody>
          </p:sp>
          <p:sp>
            <p:nvSpPr>
              <p:cNvPr id="1048736" name="Text Box 43"/>
              <p:cNvSpPr txBox="1"/>
              <p:nvPr/>
            </p:nvSpPr>
            <p:spPr>
              <a:xfrm rot="0">
                <a:off x="1296" y="3246"/>
                <a:ext cx="601"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en-US" b="1" sz="2200" lang="zh-CN">
                    <a:latin typeface="Times New Roman" pitchFamily="18" charset="0"/>
                  </a:rPr>
                  <a:t>不连接</a:t>
                </a:r>
              </a:p>
            </p:txBody>
          </p:sp>
          <p:sp>
            <p:nvSpPr>
              <p:cNvPr id="1048737" name="Line 44"/>
              <p:cNvSpPr/>
              <p:nvPr/>
            </p:nvSpPr>
            <p:spPr>
              <a:xfrm rot="0">
                <a:off x="2976" y="3024"/>
                <a:ext cx="1104" cy="0"/>
              </a:xfrm>
              <a:prstGeom prst="line"/>
              <a:noFill/>
              <a:ln w="19050" cap="flat" cmpd="sng">
                <a:solidFill>
                  <a:schemeClr val="dk1">
                    <a:alpha val="100000"/>
                  </a:schemeClr>
                </a:solidFill>
                <a:prstDash val="solid"/>
                <a:round/>
              </a:ln>
            </p:spPr>
          </p:sp>
          <p:sp>
            <p:nvSpPr>
              <p:cNvPr id="1048738" name="Rectangle 45"/>
              <p:cNvSpPr/>
              <p:nvPr/>
            </p:nvSpPr>
            <p:spPr>
              <a:xfrm rot="0">
                <a:off x="4080" y="2832"/>
                <a:ext cx="240" cy="384"/>
              </a:xfrm>
              <a:prstGeom prst="rect"/>
              <a:no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39" name="Line 46"/>
              <p:cNvSpPr/>
              <p:nvPr/>
            </p:nvSpPr>
            <p:spPr>
              <a:xfrm rot="0">
                <a:off x="4320" y="3024"/>
                <a:ext cx="384" cy="0"/>
              </a:xfrm>
              <a:prstGeom prst="line"/>
              <a:noFill/>
              <a:ln w="19050" cap="flat" cmpd="sng">
                <a:solidFill>
                  <a:schemeClr val="dk1">
                    <a:alpha val="100000"/>
                  </a:schemeClr>
                </a:solidFill>
                <a:prstDash val="solid"/>
                <a:round/>
              </a:ln>
            </p:spPr>
          </p:sp>
          <p:sp>
            <p:nvSpPr>
              <p:cNvPr id="1048740" name="Text Box 47"/>
              <p:cNvSpPr txBox="1"/>
              <p:nvPr/>
            </p:nvSpPr>
            <p:spPr>
              <a:xfrm rot="0">
                <a:off x="4057" y="2803"/>
                <a:ext cx="244"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&amp;</a:t>
                </a:r>
              </a:p>
            </p:txBody>
          </p:sp>
          <p:sp>
            <p:nvSpPr>
              <p:cNvPr id="1048741" name="Line 48"/>
              <p:cNvSpPr/>
              <p:nvPr/>
            </p:nvSpPr>
            <p:spPr>
              <a:xfrm rot="0">
                <a:off x="3216" y="2784"/>
                <a:ext cx="0" cy="480"/>
              </a:xfrm>
              <a:prstGeom prst="line"/>
              <a:noFill/>
              <a:ln w="19050" cap="flat" cmpd="sng">
                <a:solidFill>
                  <a:schemeClr val="dk1">
                    <a:alpha val="100000"/>
                  </a:schemeClr>
                </a:solidFill>
                <a:prstDash val="solid"/>
                <a:round/>
              </a:ln>
            </p:spPr>
          </p:sp>
          <p:sp>
            <p:nvSpPr>
              <p:cNvPr id="1048742" name="Line 49"/>
              <p:cNvSpPr/>
              <p:nvPr/>
            </p:nvSpPr>
            <p:spPr>
              <a:xfrm rot="0">
                <a:off x="3504" y="2784"/>
                <a:ext cx="0" cy="480"/>
              </a:xfrm>
              <a:prstGeom prst="line"/>
              <a:noFill/>
              <a:ln w="19050" cap="flat" cmpd="sng">
                <a:solidFill>
                  <a:schemeClr val="dk1">
                    <a:alpha val="100000"/>
                  </a:schemeClr>
                </a:solidFill>
                <a:prstDash val="solid"/>
                <a:round/>
              </a:ln>
            </p:spPr>
          </p:sp>
          <p:sp>
            <p:nvSpPr>
              <p:cNvPr id="1048743" name="Line 50"/>
              <p:cNvSpPr/>
              <p:nvPr/>
            </p:nvSpPr>
            <p:spPr>
              <a:xfrm rot="0">
                <a:off x="3792" y="2784"/>
                <a:ext cx="0" cy="480"/>
              </a:xfrm>
              <a:prstGeom prst="line"/>
              <a:noFill/>
              <a:ln w="19050" cap="flat" cmpd="sng">
                <a:solidFill>
                  <a:schemeClr val="dk1">
                    <a:alpha val="100000"/>
                  </a:schemeClr>
                </a:solidFill>
                <a:prstDash val="solid"/>
                <a:round/>
              </a:ln>
            </p:spPr>
          </p:sp>
          <p:sp>
            <p:nvSpPr>
              <p:cNvPr id="1048744" name="Line 51"/>
              <p:cNvSpPr/>
              <p:nvPr/>
            </p:nvSpPr>
            <p:spPr>
              <a:xfrm rot="0" flipH="1">
                <a:off x="3168" y="2976"/>
                <a:ext cx="96" cy="96"/>
              </a:xfrm>
              <a:prstGeom prst="line"/>
              <a:noFill/>
              <a:ln w="38100" cap="flat" cmpd="sng">
                <a:solidFill>
                  <a:schemeClr val="dk1">
                    <a:alpha val="100000"/>
                  </a:schemeClr>
                </a:solidFill>
                <a:prstDash val="solid"/>
                <a:round/>
              </a:ln>
            </p:spPr>
          </p:sp>
          <p:sp>
            <p:nvSpPr>
              <p:cNvPr id="1048745" name="Line 52"/>
              <p:cNvSpPr/>
              <p:nvPr/>
            </p:nvSpPr>
            <p:spPr>
              <a:xfrm rot="0">
                <a:off x="3168" y="2976"/>
                <a:ext cx="96" cy="96"/>
              </a:xfrm>
              <a:prstGeom prst="line"/>
              <a:noFill/>
              <a:ln w="38100" cap="flat" cmpd="sng">
                <a:solidFill>
                  <a:schemeClr val="dk1">
                    <a:alpha val="100000"/>
                  </a:schemeClr>
                </a:solidFill>
                <a:prstDash val="solid"/>
                <a:round/>
              </a:ln>
            </p:spPr>
          </p:sp>
          <p:sp>
            <p:nvSpPr>
              <p:cNvPr id="1048746" name="Oval 53"/>
              <p:cNvSpPr/>
              <p:nvPr/>
            </p:nvSpPr>
            <p:spPr>
              <a:xfrm rot="0">
                <a:off x="3744" y="2976"/>
                <a:ext cx="96" cy="96"/>
              </a:xfrm>
              <a:prstGeom prst="ellipse"/>
              <a:solidFill>
                <a:schemeClr val="dk1"/>
              </a:solidFill>
              <a:ln w="19050" cap="flat" cmpd="sng">
                <a:solidFill>
                  <a:schemeClr val="dk1">
                    <a:alpha val="100000"/>
                  </a:schemeClr>
                </a:solidFill>
                <a:prstDash val="solid"/>
                <a:round/>
              </a:ln>
            </p:spPr>
            <p:txBody>
              <a:bodyPr anchor="ctr"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endParaRPr altLang="en-US" sz="1800" lang="zh-CN"/>
              </a:p>
            </p:txBody>
          </p:sp>
          <p:sp>
            <p:nvSpPr>
              <p:cNvPr id="1048747" name="Text Box 54"/>
              <p:cNvSpPr txBox="1"/>
              <p:nvPr/>
            </p:nvSpPr>
            <p:spPr>
              <a:xfrm rot="0">
                <a:off x="3096" y="2515"/>
                <a:ext cx="225"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A</a:t>
                </a:r>
              </a:p>
            </p:txBody>
          </p:sp>
          <p:sp>
            <p:nvSpPr>
              <p:cNvPr id="1048748" name="Text Box 55"/>
              <p:cNvSpPr txBox="1"/>
              <p:nvPr/>
            </p:nvSpPr>
            <p:spPr>
              <a:xfrm rot="0">
                <a:off x="3384" y="2515"/>
                <a:ext cx="250" cy="269"/>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B</a:t>
                </a:r>
              </a:p>
            </p:txBody>
          </p:sp>
          <p:sp>
            <p:nvSpPr>
              <p:cNvPr id="1048749" name="Text Box 56"/>
              <p:cNvSpPr txBox="1"/>
              <p:nvPr/>
            </p:nvSpPr>
            <p:spPr>
              <a:xfrm rot="0">
                <a:off x="3660" y="2515"/>
                <a:ext cx="226"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C</a:t>
                </a:r>
              </a:p>
            </p:txBody>
          </p:sp>
          <p:sp>
            <p:nvSpPr>
              <p:cNvPr id="1048750" name="Text Box 57"/>
              <p:cNvSpPr txBox="1"/>
              <p:nvPr/>
            </p:nvSpPr>
            <p:spPr>
              <a:xfrm rot="0">
                <a:off x="4432" y="2755"/>
                <a:ext cx="208" cy="269"/>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200" lang="en-US">
                    <a:latin typeface="Times New Roman" pitchFamily="18" charset="0"/>
                  </a:rPr>
                  <a:t>F</a:t>
                </a:r>
              </a:p>
            </p:txBody>
          </p:sp>
        </p:grpSp>
        <p:sp>
          <p:nvSpPr>
            <p:cNvPr id="1048751" name="Text Box 58"/>
            <p:cNvSpPr txBox="1"/>
            <p:nvPr/>
          </p:nvSpPr>
          <p:spPr>
            <a:xfrm rot="0">
              <a:off x="1484" y="3600"/>
              <a:ext cx="315"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(a)</a:t>
              </a:r>
            </a:p>
          </p:txBody>
        </p:sp>
        <p:sp>
          <p:nvSpPr>
            <p:cNvPr id="1048752" name="Text Box 59"/>
            <p:cNvSpPr txBox="1"/>
            <p:nvPr/>
          </p:nvSpPr>
          <p:spPr>
            <a:xfrm rot="0">
              <a:off x="3792" y="3408"/>
              <a:ext cx="326" cy="288"/>
            </a:xfrm>
            <a:prstGeom prst="rect"/>
            <a:noFill/>
            <a:ln>
              <a:noFill/>
            </a:ln>
          </p:spPr>
          <p:txBody>
            <a:bodyPr anchor="t" bIns="45720" lIns="91440" rIns="91440" tIns="45720" vert="horz" wrap="none">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just" eaLnBrk="1" hangingPunct="1" indent="0" lvl="0" marL="0">
                <a:spcBef>
                  <a:spcPct val="0"/>
                </a:spcBef>
                <a:buFontTx/>
                <a:buNone/>
              </a:pPr>
              <a:r>
                <a:rPr altLang="zh-CN" b="1" sz="2400" lang="en-US">
                  <a:latin typeface="Times New Roman" pitchFamily="18" charset="0"/>
                </a:rPr>
                <a:t>(b)</a:t>
              </a:r>
            </a:p>
          </p:txBody>
        </p:sp>
      </p:grpSp>
      <p:sp>
        <p:nvSpPr>
          <p:cNvPr id="1048753"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zh-CN" b="1" sz="3600" lang="en-US">
                <a:solidFill>
                  <a:srgbClr val="222268"/>
                </a:solidFill>
                <a:latin typeface="微软雅黑" pitchFamily="34" charset="-122"/>
                <a:ea typeface="微软雅黑" pitchFamily="34" charset="-122"/>
              </a:rPr>
              <a:t>PLD </a:t>
            </a:r>
            <a:r>
              <a:rPr altLang="en-US" b="1" sz="3600" lang="zh-CN">
                <a:solidFill>
                  <a:srgbClr val="222268"/>
                </a:solidFill>
                <a:latin typeface="微软雅黑" pitchFamily="34" charset="-122"/>
                <a:ea typeface="微软雅黑" pitchFamily="34" charset="-122"/>
              </a:rPr>
              <a:t>概述</a:t>
            </a:r>
          </a:p>
        </p:txBody>
      </p:sp>
      <p:sp>
        <p:nvSpPr>
          <p:cNvPr id="1048754"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a:t>
            </a:fld>
            <a:endParaRPr altLang="en-US" sz="1400" lang="zh-CN">
              <a:solidFill>
                <a:srgbClr val="656565"/>
              </a:solidFill>
            </a:endParaRPr>
          </a:p>
        </p:txBody>
      </p:sp>
      <p:sp>
        <p:nvSpPr>
          <p:cNvPr id="1048755"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 presetSubtype="2">
                                  <p:stCondLst>
                                    <p:cond delay="0"/>
                                  </p:stCondLst>
                                  <p:childTnLst>
                                    <p:set>
                                      <p:cBhvr>
                                        <p:cTn dur="1" fill="hold" id="7">
                                          <p:stCondLst>
                                            <p:cond delay="0"/>
                                          </p:stCondLst>
                                        </p:cTn>
                                        <p:tgtEl>
                                          <p:spTgt spid="123"/>
                                        </p:tgtEl>
                                        <p:attrNameLst>
                                          <p:attrName>style.visibility</p:attrName>
                                        </p:attrNameLst>
                                      </p:cBhvr>
                                      <p:to>
                                        <p:strVal val="visible"/>
                                      </p:to>
                                    </p:set>
                                    <p:anim calcmode="lin" valueType="num">
                                      <p:cBhvr additive="base">
                                        <p:cTn dur="500" fill="hold" id="8"/>
                                        <p:tgtEl>
                                          <p:spTgt spid="123"/>
                                        </p:tgtEl>
                                        <p:attrNameLst>
                                          <p:attrName>ppt_x</p:attrName>
                                        </p:attrNameLst>
                                      </p:cBhvr>
                                      <p:tavLst>
                                        <p:tav tm="0">
                                          <p:val>
                                            <p:strVal val="1+#ppt_w/2"/>
                                          </p:val>
                                        </p:tav>
                                        <p:tav tm="100000">
                                          <p:val>
                                            <p:strVal val="#ppt_x"/>
                                          </p:val>
                                        </p:tav>
                                      </p:tavLst>
                                    </p:anim>
                                    <p:anim calcmode="lin" valueType="num">
                                      <p:cBhvr additive="base">
                                        <p:cTn dur="500" fill="hold" id="9"/>
                                        <p:tgtEl>
                                          <p:spTgt spid="123"/>
                                        </p:tgtEl>
                                        <p:attrNameLst>
                                          <p:attrName>ppt_y</p:attrName>
                                        </p:attrNameLst>
                                      </p:cBhvr>
                                      <p:tavLst>
                                        <p:tav tm="0">
                                          <p:val>
                                            <p:strVal val="#ppt_y"/>
                                          </p:val>
                                        </p:tav>
                                        <p:tav tm="100000">
                                          <p:val>
                                            <p:strVal val="#ppt_y"/>
                                          </p:val>
                                        </p:tav>
                                      </p:tavLst>
                                    </p:anim>
                                  </p:childTnLst>
                                  <p:subTnLst>
                                    <p:audio>
                                      <p:cMediaNode mute="0" vol="50000">
                                        <p:cTn display="0" id="6" masterRel="sameClick" presetSubtype="1">
                                          <p:stCondLst>
                                            <p:cond evt="begin" delay="0">
                                              <p:tn val="5"/>
                                            </p:cond>
                                          </p:stCondLst>
                                          <p:endCondLst>
                                            <p:cond evt="onStopAudio" delay="0">
                                              <p:tgtEl>
                                                <p:sldTgt/>
                                              </p:tgtEl>
                                            </p:cond>
                                          </p:endCondLst>
                                        </p:cTn>
                                        <p:tgtEl>
                                          <p:sndTgt r:embed="rId3"/>
                                        </p:tgtEl>
                                      </p:cMediaNode>
                                    </p:audio>
                                  </p:subTnLst>
                                </p:cTn>
                              </p:par>
                            </p:childTnLst>
                          </p:cTn>
                        </p:par>
                      </p:childTnLst>
                    </p:cTn>
                  </p:par>
                  <p:par>
                    <p:cTn fill="hold" id="10" nodeType="clickPar">
                      <p:stCondLst>
                        <p:cond delay="indefinite"/>
                      </p:stCondLst>
                      <p:childTnLst>
                        <p:par>
                          <p:cTn fill="hold" id="11" nodeType="withGroup">
                            <p:stCondLst>
                              <p:cond delay="0"/>
                            </p:stCondLst>
                            <p:childTnLst>
                              <p:par>
                                <p:cTn fill="hold" grpId="0" id="12" nodeType="clickEffect" presetClass="entr" presetID="12" presetSubtype="4">
                                  <p:stCondLst>
                                    <p:cond delay="0"/>
                                  </p:stCondLst>
                                  <p:childTnLst>
                                    <p:set>
                                      <p:cBhvr>
                                        <p:cTn dur="1" fill="hold" id="13">
                                          <p:stCondLst>
                                            <p:cond delay="0"/>
                                          </p:stCondLst>
                                        </p:cTn>
                                        <p:tgtEl>
                                          <p:spTgt spid="1048724"/>
                                        </p:tgtEl>
                                        <p:attrNameLst>
                                          <p:attrName>style.visibility</p:attrName>
                                        </p:attrNameLst>
                                      </p:cBhvr>
                                      <p:to>
                                        <p:strVal val="visible"/>
                                      </p:to>
                                    </p:set>
                                    <p:animEffect transition="in" filter="slide(fromBottom)">
                                      <p:cBhvr>
                                        <p:cTn dur="500" id="14"/>
                                        <p:tgtEl>
                                          <p:spTgt spid="1048724"/>
                                        </p:tgtEl>
                                      </p:cBhvr>
                                    </p:animEffect>
                                  </p:childTnLst>
                                </p:cTn>
                              </p:par>
                            </p:childTnLst>
                          </p:cTn>
                        </p:par>
                        <p:par>
                          <p:cTn fill="hold" id="15" nodeType="afterGroup">
                            <p:stCondLst>
                              <p:cond delay="500"/>
                            </p:stCondLst>
                            <p:childTnLst>
                              <p:par>
                                <p:cTn fill="hold" id="16" nodeType="afterEffect" presetClass="entr" presetID="9" presetSubtype="0">
                                  <p:stCondLst>
                                    <p:cond delay="0"/>
                                  </p:stCondLst>
                                  <p:childTnLst>
                                    <p:set>
                                      <p:cBhvr>
                                        <p:cTn dur="1" fill="hold" id="18">
                                          <p:stCondLst>
                                            <p:cond delay="0"/>
                                          </p:stCondLst>
                                        </p:cTn>
                                        <p:tgtEl>
                                          <p:spTgt spid="125"/>
                                        </p:tgtEl>
                                        <p:attrNameLst>
                                          <p:attrName>style.visibility</p:attrName>
                                        </p:attrNameLst>
                                      </p:cBhvr>
                                      <p:to>
                                        <p:strVal val="visible"/>
                                      </p:to>
                                    </p:set>
                                    <p:animEffect transition="in" filter="dissolve">
                                      <p:cBhvr>
                                        <p:cTn dur="500" id="19"/>
                                        <p:tgtEl>
                                          <p:spTgt spid="125"/>
                                        </p:tgtEl>
                                      </p:cBhvr>
                                    </p:animEffect>
                                  </p:childTnLst>
                                  <p:subTnLst>
                                    <p:audio>
                                      <p:cMediaNode mute="0" vol="50000">
                                        <p:cTn display="0" id="17" masterRel="sameClick" presetSubtype="1">
                                          <p:stCondLst>
                                            <p:cond evt="begin" delay="0">
                                              <p:tn val="15"/>
                                            </p:cond>
                                          </p:stCondLst>
                                          <p:endCondLst>
                                            <p:cond evt="onStopAudio" delay="0">
                                              <p:tgtEl>
                                                <p:sldTgt/>
                                              </p:tgtEl>
                                            </p:cond>
                                          </p:endCondLst>
                                        </p:cTn>
                                        <p:tgtEl>
                                          <p:sndTgt r:embed="rId3"/>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4" grpId="0" uiExpand="0" build="whole"/>
    </p:bldLst>
  </p:timing>
</p:sld>
</file>

<file path=ppt/slides/slide90.xml><?xml version="1.0" encoding="utf-8"?>
<p:sld xmlns:a="http://schemas.openxmlformats.org/drawingml/2006/main" xmlns:r="http://schemas.openxmlformats.org/officeDocument/2006/relationships" xmlns:p="http://schemas.openxmlformats.org/presentationml/2006/main" show="1" showMasterSp="1">
  <p:cSld>
    <p:spTree>
      <p:nvGrpSpPr>
        <p:cNvPr id="226" name=""/>
        <p:cNvGrpSpPr/>
        <p:nvPr/>
      </p:nvGrpSpPr>
      <p:grpSpPr>
        <a:xfrm rot="0">
          <a:off x="0" y="0"/>
          <a:ext cx="0" cy="0"/>
          <a:chOff x="0" y="0"/>
          <a:chExt cx="0" cy="0"/>
        </a:xfrm>
      </p:grpSpPr>
      <p:sp>
        <p:nvSpPr>
          <p:cNvPr id="1050210" name="Text Box 2"/>
          <p:cNvSpPr txBox="1"/>
          <p:nvPr/>
        </p:nvSpPr>
        <p:spPr>
          <a:xfrm rot="0">
            <a:off x="574675" y="1065212"/>
            <a:ext cx="8101012" cy="2273300"/>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zh-CN" b="1" sz="2000" lang="en-US">
                <a:solidFill>
                  <a:srgbClr val="FF0000"/>
                </a:solidFill>
                <a:latin typeface="Times New Roman" pitchFamily="18" charset="0"/>
              </a:rPr>
              <a:t>14</a:t>
            </a:r>
            <a:r>
              <a:rPr altLang="en-US" b="1" sz="2000" lang="zh-CN">
                <a:solidFill>
                  <a:srgbClr val="FF0000"/>
                </a:solidFill>
                <a:latin typeface="Times New Roman" pitchFamily="18" charset="0"/>
              </a:rPr>
              <a:t>、</a:t>
            </a:r>
            <a:r>
              <a:rPr altLang="zh-CN" sz="2000" lang="zh-CN">
                <a:latin typeface="Times New Roman" pitchFamily="18" charset="0"/>
              </a:rPr>
              <a:t>请用</a:t>
            </a:r>
            <a:r>
              <a:rPr altLang="zh-CN" sz="2000" lang="en-US">
                <a:latin typeface="Times New Roman" pitchFamily="18" charset="0"/>
              </a:rPr>
              <a:t>1</a:t>
            </a:r>
            <a:r>
              <a:rPr altLang="zh-CN" sz="2000" lang="zh-CN">
                <a:latin typeface="Times New Roman" pitchFamily="18" charset="0"/>
              </a:rPr>
              <a:t>片四位二进制并行加法器</a:t>
            </a:r>
            <a:r>
              <a:rPr altLang="zh-CN" sz="2000" lang="en-US">
                <a:latin typeface="Times New Roman" pitchFamily="18" charset="0"/>
              </a:rPr>
              <a:t>74283</a:t>
            </a:r>
            <a:r>
              <a:rPr altLang="zh-CN" sz="2000" lang="zh-CN">
                <a:latin typeface="Times New Roman" pitchFamily="18" charset="0"/>
              </a:rPr>
              <a:t>和</a:t>
            </a:r>
            <a:r>
              <a:rPr altLang="zh-CN" sz="2000" lang="en-US">
                <a:latin typeface="Times New Roman" pitchFamily="18" charset="0"/>
              </a:rPr>
              <a:t>1</a:t>
            </a:r>
            <a:r>
              <a:rPr altLang="zh-CN" sz="2000" lang="zh-CN">
                <a:latin typeface="Times New Roman" pitchFamily="18" charset="0"/>
              </a:rPr>
              <a:t>个二输入与门实现运算电路</a:t>
            </a:r>
            <a:r>
              <a:rPr altLang="zh-CN" sz="2000" lang="en-US">
                <a:latin typeface="Times New Roman" pitchFamily="18" charset="0"/>
              </a:rPr>
              <a:t>W=X</a:t>
            </a:r>
            <a:r>
              <a:rPr altLang="zh-CN" baseline="30000" sz="2000" lang="en-US">
                <a:latin typeface="Times New Roman" pitchFamily="18" charset="0"/>
              </a:rPr>
              <a:t>2</a:t>
            </a:r>
            <a:r>
              <a:rPr altLang="zh-CN" sz="2000" lang="zh-CN">
                <a:latin typeface="Times New Roman" pitchFamily="18" charset="0"/>
              </a:rPr>
              <a:t>+Y，其中</a:t>
            </a:r>
            <a:r>
              <a:rPr altLang="zh-CN" sz="2000" lang="en-US">
                <a:latin typeface="Times New Roman" pitchFamily="18" charset="0"/>
              </a:rPr>
              <a:t>X =x</a:t>
            </a:r>
            <a:r>
              <a:rPr altLang="zh-CN" baseline="-25000" sz="2000" lang="en-US">
                <a:latin typeface="Times New Roman" pitchFamily="18" charset="0"/>
              </a:rPr>
              <a:t>1</a:t>
            </a:r>
            <a:r>
              <a:rPr altLang="zh-CN" sz="2000" lang="en-US">
                <a:latin typeface="Times New Roman" pitchFamily="18" charset="0"/>
              </a:rPr>
              <a:t>x</a:t>
            </a:r>
            <a:r>
              <a:rPr altLang="zh-CN" baseline="-25000" sz="2000" lang="en-US">
                <a:latin typeface="Times New Roman" pitchFamily="18" charset="0"/>
              </a:rPr>
              <a:t>0</a:t>
            </a:r>
            <a:r>
              <a:rPr altLang="zh-CN" sz="2000" lang="zh-CN">
                <a:latin typeface="Times New Roman" pitchFamily="18" charset="0"/>
              </a:rPr>
              <a:t>、</a:t>
            </a:r>
            <a:r>
              <a:rPr altLang="zh-CN" sz="2000" lang="en-US">
                <a:latin typeface="Times New Roman" pitchFamily="18" charset="0"/>
              </a:rPr>
              <a:t>Y=y</a:t>
            </a:r>
            <a:r>
              <a:rPr altLang="zh-CN" baseline="-25000" sz="2000" lang="en-US">
                <a:latin typeface="Times New Roman" pitchFamily="18" charset="0"/>
              </a:rPr>
              <a:t>1</a:t>
            </a:r>
            <a:r>
              <a:rPr altLang="zh-CN" sz="2000" lang="en-US">
                <a:latin typeface="Times New Roman" pitchFamily="18" charset="0"/>
              </a:rPr>
              <a:t>y</a:t>
            </a:r>
            <a:r>
              <a:rPr altLang="zh-CN" baseline="-25000" sz="2000" lang="en-US">
                <a:latin typeface="Times New Roman" pitchFamily="18" charset="0"/>
              </a:rPr>
              <a:t>0</a:t>
            </a:r>
            <a:r>
              <a:rPr altLang="zh-CN" sz="2000" lang="zh-CN">
                <a:latin typeface="Times New Roman" pitchFamily="18" charset="0"/>
              </a:rPr>
              <a:t>均为无符号二进制数。</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1</a:t>
            </a:r>
            <a:r>
              <a:rPr altLang="en-US" sz="2000" lang="zh-CN">
                <a:latin typeface="Times New Roman" pitchFamily="18" charset="0"/>
              </a:rPr>
              <a:t>）</a:t>
            </a:r>
            <a:r>
              <a:rPr altLang="zh-CN" sz="2000" lang="zh-CN">
                <a:latin typeface="Times New Roman" pitchFamily="18" charset="0"/>
              </a:rPr>
              <a:t>说明该运算电路的输入和输出个数；</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2</a:t>
            </a:r>
            <a:r>
              <a:rPr altLang="en-US" sz="2000" lang="zh-CN">
                <a:latin typeface="Times New Roman" pitchFamily="18" charset="0"/>
              </a:rPr>
              <a:t>）</a:t>
            </a:r>
            <a:r>
              <a:rPr altLang="zh-CN" sz="2000" lang="zh-CN">
                <a:latin typeface="Times New Roman" pitchFamily="18" charset="0"/>
              </a:rPr>
              <a:t>说明该电路的运算过程和实现思路；</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3</a:t>
            </a:r>
            <a:r>
              <a:rPr altLang="en-US" sz="2000" lang="zh-CN">
                <a:latin typeface="Times New Roman" pitchFamily="18" charset="0"/>
              </a:rPr>
              <a:t>）</a:t>
            </a:r>
            <a:r>
              <a:rPr altLang="zh-CN" sz="2000" lang="zh-CN">
                <a:latin typeface="Times New Roman" pitchFamily="18" charset="0"/>
              </a:rPr>
              <a:t>画出电路图（图</a:t>
            </a:r>
            <a:r>
              <a:rPr altLang="zh-CN" sz="2000" lang="en-US">
                <a:latin typeface="Times New Roman" pitchFamily="18" charset="0"/>
              </a:rPr>
              <a:t>8</a:t>
            </a:r>
            <a:r>
              <a:rPr altLang="zh-CN" sz="2000" lang="zh-CN">
                <a:latin typeface="Times New Roman" pitchFamily="18" charset="0"/>
              </a:rPr>
              <a:t>）。</a:t>
            </a:r>
          </a:p>
          <a:p>
            <a:pPr indent="0" lvl="0" marL="0">
              <a:lnSpc>
                <a:spcPct val="120000"/>
              </a:lnSpc>
              <a:spcBef>
                <a:spcPct val="0"/>
              </a:spcBef>
              <a:buFontTx/>
              <a:buNone/>
            </a:pPr>
            <a:r>
              <a:rPr altLang="en-US" sz="2000" lang="zh-CN">
                <a:latin typeface="Times New Roman" pitchFamily="18" charset="0"/>
              </a:rPr>
              <a:t>（</a:t>
            </a:r>
            <a:r>
              <a:rPr altLang="zh-CN" sz="2000" lang="en-US">
                <a:latin typeface="Times New Roman" pitchFamily="18" charset="0"/>
              </a:rPr>
              <a:t>4</a:t>
            </a:r>
            <a:r>
              <a:rPr altLang="en-US" sz="2000" lang="zh-CN">
                <a:latin typeface="Times New Roman" pitchFamily="18" charset="0"/>
              </a:rPr>
              <a:t>）</a:t>
            </a:r>
            <a:r>
              <a:rPr altLang="zh-CN" sz="2000" lang="zh-CN">
                <a:latin typeface="Times New Roman" pitchFamily="18" charset="0"/>
              </a:rPr>
              <a:t>试用两片</a:t>
            </a:r>
            <a:r>
              <a:rPr altLang="zh-CN" sz="2000" lang="en-US">
                <a:latin typeface="Times New Roman" pitchFamily="18" charset="0"/>
              </a:rPr>
              <a:t>3-8</a:t>
            </a:r>
            <a:r>
              <a:rPr altLang="zh-CN" sz="2000" lang="zh-CN">
                <a:latin typeface="Times New Roman" pitchFamily="18" charset="0"/>
              </a:rPr>
              <a:t>线译码器实现该运算，并完成电路图（图</a:t>
            </a:r>
            <a:r>
              <a:rPr altLang="zh-CN" sz="2000" lang="en-US">
                <a:latin typeface="Times New Roman" pitchFamily="18" charset="0"/>
              </a:rPr>
              <a:t>9</a:t>
            </a:r>
            <a:r>
              <a:rPr altLang="zh-CN" sz="2000" lang="zh-CN">
                <a:latin typeface="Times New Roman" pitchFamily="18" charset="0"/>
              </a:rPr>
              <a:t>）。</a:t>
            </a:r>
          </a:p>
        </p:txBody>
      </p:sp>
      <p:sp>
        <p:nvSpPr>
          <p:cNvPr id="1050211"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212"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90</a:t>
            </a:fld>
            <a:endParaRPr altLang="en-US" sz="1400" lang="zh-CN">
              <a:solidFill>
                <a:srgbClr val="656565"/>
              </a:solidFill>
            </a:endParaRPr>
          </a:p>
        </p:txBody>
      </p:sp>
      <p:sp>
        <p:nvSpPr>
          <p:cNvPr id="1050213"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211" name="图片 2"/>
          <p:cNvPicPr>
            <a:picLocks/>
          </p:cNvPicPr>
          <p:nvPr/>
        </p:nvPicPr>
        <p:blipFill>
          <a:blip xmlns:r="http://schemas.openxmlformats.org/officeDocument/2006/relationships" r:embed="rId1"/>
          <a:srcRect l="0" t="0" r="0" b="0"/>
          <a:stretch>
            <a:fillRect/>
          </a:stretch>
        </p:blipFill>
        <p:spPr>
          <a:xfrm rot="0">
            <a:off x="206375" y="3563937"/>
            <a:ext cx="4051300" cy="2651125"/>
          </a:xfrm>
          <a:prstGeom prst="rect"/>
          <a:noFill/>
          <a:ln>
            <a:noFill/>
          </a:ln>
        </p:spPr>
      </p:pic>
      <p:pic>
        <p:nvPicPr>
          <p:cNvPr id="2097212" name="图片 3"/>
          <p:cNvPicPr>
            <a:picLocks/>
          </p:cNvPicPr>
          <p:nvPr/>
        </p:nvPicPr>
        <p:blipFill>
          <a:blip xmlns:r="http://schemas.openxmlformats.org/officeDocument/2006/relationships" r:embed="rId2"/>
          <a:srcRect l="0" t="0" r="0" b="0"/>
          <a:stretch>
            <a:fillRect/>
          </a:stretch>
        </p:blipFill>
        <p:spPr>
          <a:xfrm rot="0">
            <a:off x="4392612" y="3578225"/>
            <a:ext cx="4572000" cy="2865437"/>
          </a:xfrm>
          <a:prstGeom prst="rect"/>
          <a:noFill/>
          <a:ln>
            <a:noFill/>
          </a:ln>
        </p:spPr>
      </p:pic>
    </p:spTree>
  </p:cSld>
  <p:clrMapOvr>
    <a:masterClrMapping/>
  </p:clrMapOvr>
  <p:transition spd="fast" advClick="1"/>
  <p:timing/>
</p:sld>
</file>

<file path=ppt/slides/slide91.xml><?xml version="1.0" encoding="utf-8"?>
<p:sld xmlns:a="http://schemas.openxmlformats.org/drawingml/2006/main" xmlns:r="http://schemas.openxmlformats.org/officeDocument/2006/relationships" xmlns:p="http://schemas.openxmlformats.org/presentationml/2006/main" show="1" showMasterSp="1">
  <p:cSld>
    <p:spTree>
      <p:nvGrpSpPr>
        <p:cNvPr id="227" name=""/>
        <p:cNvGrpSpPr/>
        <p:nvPr/>
      </p:nvGrpSpPr>
      <p:grpSpPr>
        <a:xfrm rot="0">
          <a:off x="0" y="0"/>
          <a:ext cx="0" cy="0"/>
          <a:chOff x="0" y="0"/>
          <a:chExt cx="0" cy="0"/>
        </a:xfrm>
      </p:grpSpPr>
      <p:sp>
        <p:nvSpPr>
          <p:cNvPr id="1050214" name="Text Box 2"/>
          <p:cNvSpPr txBox="1"/>
          <p:nvPr/>
        </p:nvSpPr>
        <p:spPr>
          <a:xfrm rot="0">
            <a:off x="574675" y="1058862"/>
            <a:ext cx="8101012" cy="2554287"/>
          </a:xfrm>
          <a:prstGeom prst="rect"/>
          <a:noFill/>
          <a:ln>
            <a:noFill/>
          </a:ln>
        </p:spPr>
        <p:txBody>
          <a:bodyPr anchor="t" bIns="45720" lIns="91440" rIns="91440" tIns="45720" vert="horz">
            <a:spAutoFit/>
          </a:bodyPr>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lnSpc>
                <a:spcPct val="120000"/>
              </a:lnSpc>
              <a:spcBef>
                <a:spcPct val="0"/>
              </a:spcBef>
              <a:buFontTx/>
              <a:buNone/>
            </a:pPr>
            <a:r>
              <a:rPr altLang="zh-CN" b="1" sz="2000" lang="en-US">
                <a:solidFill>
                  <a:srgbClr val="FF0000"/>
                </a:solidFill>
                <a:latin typeface="Times New Roman" pitchFamily="18" charset="0"/>
              </a:rPr>
              <a:t>15</a:t>
            </a:r>
            <a:r>
              <a:rPr altLang="en-US" b="1" sz="2000" lang="zh-CN">
                <a:solidFill>
                  <a:srgbClr val="FF0000"/>
                </a:solidFill>
                <a:latin typeface="Times New Roman" pitchFamily="18" charset="0"/>
              </a:rPr>
              <a:t>、</a:t>
            </a:r>
            <a:r>
              <a:rPr altLang="zh-CN" sz="2000" lang="zh-CN">
                <a:latin typeface="Times New Roman" pitchFamily="18" charset="0"/>
              </a:rPr>
              <a:t>分析</a:t>
            </a:r>
            <a:r>
              <a:rPr altLang="en-US" sz="2000" lang="zh-CN">
                <a:latin typeface="Times New Roman" pitchFamily="18" charset="0"/>
              </a:rPr>
              <a:t>下</a:t>
            </a:r>
            <a:r>
              <a:rPr altLang="zh-CN" sz="2000" lang="zh-CN">
                <a:latin typeface="Times New Roman" pitchFamily="18" charset="0"/>
              </a:rPr>
              <a:t>图所示时序电路，回答以下问题：</a:t>
            </a:r>
          </a:p>
          <a:p>
            <a:pPr indent="0" lvl="0" marL="0">
              <a:buFontTx/>
              <a:buNone/>
            </a:pPr>
            <a:r>
              <a:rPr altLang="zh-CN" sz="2000" lang="zh-CN">
                <a:latin typeface="Times New Roman" pitchFamily="18" charset="0"/>
              </a:rPr>
              <a:t>（</a:t>
            </a:r>
            <a:r>
              <a:rPr altLang="zh-CN" sz="2000" lang="en-US">
                <a:latin typeface="Times New Roman" pitchFamily="18" charset="0"/>
              </a:rPr>
              <a:t>1</a:t>
            </a:r>
            <a:r>
              <a:rPr altLang="zh-CN" sz="2000" lang="zh-CN">
                <a:latin typeface="Times New Roman" pitchFamily="18" charset="0"/>
              </a:rPr>
              <a:t>）该电路属于何种异步时序逻辑电路，有几条反馈线，是</a:t>
            </a:r>
            <a:r>
              <a:rPr altLang="zh-CN" sz="2000" lang="en-US">
                <a:latin typeface="Times New Roman" pitchFamily="18" charset="0"/>
              </a:rPr>
              <a:t>Mealy</a:t>
            </a:r>
            <a:r>
              <a:rPr altLang="zh-CN" sz="2000" lang="zh-CN">
                <a:latin typeface="Times New Roman" pitchFamily="18" charset="0"/>
              </a:rPr>
              <a:t>型还是</a:t>
            </a:r>
            <a:r>
              <a:rPr altLang="zh-CN" sz="2000" lang="en-US">
                <a:latin typeface="Times New Roman" pitchFamily="18" charset="0"/>
              </a:rPr>
              <a:t>Moore</a:t>
            </a:r>
            <a:r>
              <a:rPr altLang="zh-CN" sz="2000" lang="zh-CN">
                <a:latin typeface="Times New Roman" pitchFamily="18" charset="0"/>
              </a:rPr>
              <a:t>型？说明理由。</a:t>
            </a:r>
          </a:p>
          <a:p>
            <a:pPr indent="0" lvl="0" marL="0">
              <a:buFontTx/>
              <a:buNone/>
            </a:pPr>
            <a:r>
              <a:rPr altLang="zh-CN" sz="2000" lang="zh-CN">
                <a:latin typeface="Times New Roman" pitchFamily="18" charset="0"/>
              </a:rPr>
              <a:t>（</a:t>
            </a:r>
            <a:r>
              <a:rPr altLang="zh-CN" sz="2000" lang="en-US">
                <a:latin typeface="Times New Roman" pitchFamily="18" charset="0"/>
              </a:rPr>
              <a:t>2</a:t>
            </a:r>
            <a:r>
              <a:rPr altLang="zh-CN" sz="2000" lang="zh-CN">
                <a:latin typeface="Times New Roman" pitchFamily="18" charset="0"/>
              </a:rPr>
              <a:t>）写出激励函数和输出函数表达式。</a:t>
            </a:r>
          </a:p>
          <a:p>
            <a:pPr indent="0" lvl="0" marL="0">
              <a:buFontTx/>
              <a:buNone/>
            </a:pPr>
            <a:r>
              <a:rPr altLang="zh-CN" sz="2000" lang="zh-CN">
                <a:latin typeface="Times New Roman" pitchFamily="18" charset="0"/>
              </a:rPr>
              <a:t>（</a:t>
            </a:r>
            <a:r>
              <a:rPr altLang="zh-CN" sz="2000" lang="en-US">
                <a:latin typeface="Times New Roman" pitchFamily="18" charset="0"/>
              </a:rPr>
              <a:t>3</a:t>
            </a:r>
            <a:r>
              <a:rPr altLang="zh-CN" sz="2000" lang="zh-CN">
                <a:latin typeface="Times New Roman" pitchFamily="18" charset="0"/>
              </a:rPr>
              <a:t>）做出电路对应的流程表，判断该电路是否存在竞争并说明理由。</a:t>
            </a:r>
          </a:p>
          <a:p>
            <a:pPr indent="0" lvl="0" marL="0">
              <a:buFontTx/>
              <a:buNone/>
            </a:pPr>
            <a:r>
              <a:rPr altLang="en-US" sz="2000" lang="zh-CN">
                <a:latin typeface="Times New Roman" pitchFamily="18" charset="0"/>
              </a:rPr>
              <a:t>（</a:t>
            </a:r>
            <a:r>
              <a:rPr altLang="zh-CN" sz="2000" lang="en-US">
                <a:latin typeface="Times New Roman" pitchFamily="18" charset="0"/>
              </a:rPr>
              <a:t>4</a:t>
            </a:r>
            <a:r>
              <a:rPr altLang="zh-CN" sz="2000" lang="zh-CN">
                <a:latin typeface="Times New Roman" pitchFamily="18" charset="0"/>
              </a:rPr>
              <a:t>）给定输入序列</a:t>
            </a:r>
            <a:r>
              <a:rPr altLang="zh-CN" sz="2000" lang="en-US">
                <a:latin typeface="Times New Roman" pitchFamily="18" charset="0"/>
              </a:rPr>
              <a:t>X</a:t>
            </a:r>
            <a:r>
              <a:rPr altLang="zh-CN" baseline="-25000" sz="2000" lang="en-US">
                <a:latin typeface="Times New Roman" pitchFamily="18" charset="0"/>
              </a:rPr>
              <a:t>2</a:t>
            </a:r>
            <a:r>
              <a:rPr altLang="zh-CN" sz="2000" lang="en-US">
                <a:latin typeface="Times New Roman" pitchFamily="18" charset="0"/>
              </a:rPr>
              <a:t> X</a:t>
            </a:r>
            <a:r>
              <a:rPr altLang="zh-CN" baseline="-25000" sz="2000" lang="en-US">
                <a:latin typeface="Times New Roman" pitchFamily="18" charset="0"/>
              </a:rPr>
              <a:t>1</a:t>
            </a:r>
            <a:r>
              <a:rPr altLang="zh-CN" sz="2000" lang="zh-CN">
                <a:latin typeface="Times New Roman" pitchFamily="18" charset="0"/>
              </a:rPr>
              <a:t>：</a:t>
            </a:r>
            <a:r>
              <a:rPr altLang="zh-CN" sz="2000" lang="en-US">
                <a:latin typeface="Times New Roman" pitchFamily="18" charset="0"/>
              </a:rPr>
              <a:t>01→11→10→00→10→11→10</a:t>
            </a:r>
            <a:r>
              <a:rPr altLang="zh-CN" sz="2000" lang="zh-CN">
                <a:latin typeface="Times New Roman" pitchFamily="18" charset="0"/>
              </a:rPr>
              <a:t>，作出对应的总态响应序列。</a:t>
            </a:r>
          </a:p>
        </p:txBody>
      </p:sp>
      <p:sp>
        <p:nvSpPr>
          <p:cNvPr id="1050215" name="标题 1"/>
          <p:cNvSpPr/>
          <p:nvPr/>
        </p:nvSpPr>
        <p:spPr>
          <a:xfrm rot="0">
            <a:off x="468312" y="274637"/>
            <a:ext cx="8207375" cy="706437"/>
          </a:xfrm>
          <a:prstGeom prst="rect"/>
          <a:no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pitchFamily="34" charset="0"/>
                <a:ea typeface="宋体" pitchFamily="2" charset="-122"/>
                <a:sym typeface="Arial" pitchFamily="34" charset="0"/>
              </a:defRPr>
            </a:lvl5pPr>
          </a:lstStyle>
          <a:p>
            <a:pPr lvl="0"/>
            <a:r>
              <a:rPr altLang="en-US" b="1" sz="3600" lang="zh-CN">
                <a:solidFill>
                  <a:srgbClr val="222268"/>
                </a:solidFill>
                <a:latin typeface="微软雅黑" pitchFamily="34" charset="-122"/>
                <a:ea typeface="微软雅黑" pitchFamily="34" charset="-122"/>
              </a:rPr>
              <a:t>练习题</a:t>
            </a:r>
          </a:p>
        </p:txBody>
      </p:sp>
      <p:sp>
        <p:nvSpPr>
          <p:cNvPr id="1050216" name="灯片编号占位符 3"/>
          <p:cNvSpPr txBox="1"/>
          <p:nvPr/>
        </p:nvSpPr>
        <p:spPr>
          <a:xfrm rot="0">
            <a:off x="6831012" y="6481762"/>
            <a:ext cx="2133600" cy="476250"/>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algn="r" eaLnBrk="1" hangingPunct="1" indent="0" lvl="0" marL="0">
              <a:spcBef>
                <a:spcPct val="0"/>
              </a:spcBef>
              <a:buFontTx/>
              <a:buNone/>
            </a:pPr>
            <a:fld id="{566ABCEB-ACFC-4714-9973-3DA970169C29}" type="slidenum">
              <a:rPr altLang="en-US" sz="1400" lang="zh-CN">
                <a:solidFill>
                  <a:srgbClr val="656565"/>
                </a:solidFill>
              </a:rPr>
              <a:pPr algn="r" eaLnBrk="1" hangingPunct="1" indent="0" lvl="0" marL="0">
                <a:spcBef>
                  <a:spcPct val="0"/>
                </a:spcBef>
                <a:buFontTx/>
                <a:buNone/>
              </a:pPr>
              <a:t>91</a:t>
            </a:fld>
            <a:endParaRPr altLang="en-US" sz="1400" lang="zh-CN">
              <a:solidFill>
                <a:srgbClr val="656565"/>
              </a:solidFill>
            </a:endParaRPr>
          </a:p>
        </p:txBody>
      </p:sp>
      <p:sp>
        <p:nvSpPr>
          <p:cNvPr id="1050217" name="页脚占位符 4"/>
          <p:cNvSpPr txBox="1"/>
          <p:nvPr/>
        </p:nvSpPr>
        <p:spPr>
          <a:xfrm rot="0">
            <a:off x="700087" y="6494462"/>
            <a:ext cx="1912937" cy="306387"/>
          </a:xfrm>
          <a:prstGeom prst="rect"/>
          <a:noFill/>
          <a:ln>
            <a:noFill/>
          </a:ln>
        </p:spPr>
        <p:txBody>
          <a:bodyPr anchor="t" bIns="45720" lIns="91440" rIns="91440" tIns="45720" vert="horz"/>
          <a:lstStyle>
            <a:lvl1pPr algn="l" eaLnBrk="0" fontAlgn="base" hangingPunct="0" indent="-342900" latinLnBrk="0" marL="342900" rtl="0">
              <a:lnSpc>
                <a:spcPct val="100000"/>
              </a:lnSpc>
              <a:spcBef>
                <a:spcPct val="20000"/>
              </a:spcBef>
              <a:spcAft>
                <a:spcPct val="0"/>
              </a:spcAft>
              <a:buSzPct val="100000"/>
              <a:buFontTx/>
              <a:buChar char="•"/>
              <a:defRPr baseline="0" b="0" sz="3200" i="0" u="none">
                <a:solidFill>
                  <a:schemeClr val="dk1"/>
                </a:solidFill>
                <a:latin typeface="Arial" pitchFamily="34" charset="0"/>
                <a:ea typeface="宋体" pitchFamily="2" charset="-122"/>
                <a:sym typeface="Arial" pitchFamily="34" charset="0"/>
              </a:defRPr>
            </a:lvl1pPr>
            <a:lvl2pPr algn="l" eaLnBrk="0" fontAlgn="base" hangingPunct="0" indent="-285750" latinLnBrk="0" marL="742950" rtl="0">
              <a:lnSpc>
                <a:spcPct val="100000"/>
              </a:lnSpc>
              <a:spcBef>
                <a:spcPct val="20000"/>
              </a:spcBef>
              <a:spcAft>
                <a:spcPct val="0"/>
              </a:spcAft>
              <a:buSzPct val="100000"/>
              <a:buFontTx/>
              <a:buChar char="–"/>
              <a:defRPr baseline="0" b="0" sz="2800" i="0" u="none">
                <a:solidFill>
                  <a:schemeClr val="dk1"/>
                </a:solidFill>
                <a:latin typeface="Arial" pitchFamily="34" charset="0"/>
                <a:ea typeface="宋体" pitchFamily="2" charset="-122"/>
                <a:sym typeface="Arial" pitchFamily="34" charset="0"/>
              </a:defRPr>
            </a:lvl2pPr>
            <a:lvl3pPr algn="l" eaLnBrk="0" fontAlgn="base" hangingPunct="0" indent="-228600" latinLnBrk="0" marL="1143000" rtl="0">
              <a:lnSpc>
                <a:spcPct val="100000"/>
              </a:lnSpc>
              <a:spcBef>
                <a:spcPct val="20000"/>
              </a:spcBef>
              <a:spcAft>
                <a:spcPct val="0"/>
              </a:spcAft>
              <a:buSzPct val="100000"/>
              <a:buFontTx/>
              <a:buChar char="•"/>
              <a:defRPr baseline="0" b="0" sz="2400" i="0" u="none">
                <a:solidFill>
                  <a:schemeClr val="dk1"/>
                </a:solidFill>
                <a:latin typeface="Arial" pitchFamily="34" charset="0"/>
                <a:ea typeface="宋体" pitchFamily="2" charset="-122"/>
                <a:sym typeface="Arial" pitchFamily="34" charset="0"/>
              </a:defRPr>
            </a:lvl3pPr>
            <a:lvl4pPr algn="l" eaLnBrk="0" fontAlgn="base" hangingPunct="0" indent="-228600" latinLnBrk="0" marL="16002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4pPr>
            <a:lvl5pPr algn="l" eaLnBrk="0" fontAlgn="base" hangingPunct="0" indent="-228600" latinLnBrk="0" marL="2057400" rtl="0">
              <a:lnSpc>
                <a:spcPct val="100000"/>
              </a:lnSpc>
              <a:spcBef>
                <a:spcPct val="20000"/>
              </a:spcBef>
              <a:spcAft>
                <a:spcPct val="0"/>
              </a:spcAft>
              <a:buSzPct val="100000"/>
              <a:buFontTx/>
              <a:buChar char="»"/>
              <a:defRPr baseline="0" b="0" sz="2000" i="0" u="none">
                <a:solidFill>
                  <a:schemeClr val="dk1"/>
                </a:solidFill>
                <a:latin typeface="Arial" pitchFamily="34" charset="0"/>
                <a:ea typeface="宋体" pitchFamily="2" charset="-122"/>
                <a:sym typeface="Arial" pitchFamily="34" charset="0"/>
              </a:defRPr>
            </a:lvl5pPr>
          </a:lstStyle>
          <a:p>
            <a:pPr indent="0" lvl="0" marL="0">
              <a:spcBef>
                <a:spcPct val="0"/>
              </a:spcBef>
              <a:buFontTx/>
              <a:buNone/>
            </a:pPr>
            <a:r>
              <a:rPr altLang="en-US" sz="1400" lang="zh-CN">
                <a:latin typeface="微软雅黑" pitchFamily="34" charset="-122"/>
                <a:ea typeface="微软雅黑" pitchFamily="34" charset="-122"/>
              </a:rPr>
              <a:t>数字电路与逻辑设计</a:t>
            </a:r>
          </a:p>
        </p:txBody>
      </p:sp>
      <p:pic>
        <p:nvPicPr>
          <p:cNvPr id="2097213" name="图片 7"/>
          <p:cNvPicPr>
            <a:picLocks/>
          </p:cNvPicPr>
          <p:nvPr/>
        </p:nvPicPr>
        <p:blipFill>
          <a:blip xmlns:r="http://schemas.openxmlformats.org/officeDocument/2006/relationships" r:embed="rId1"/>
          <a:srcRect l="0" t="0" r="0" b="0"/>
          <a:stretch>
            <a:fillRect/>
          </a:stretch>
        </p:blipFill>
        <p:spPr>
          <a:xfrm rot="0">
            <a:off x="4122737" y="3294062"/>
            <a:ext cx="4838700" cy="3048000"/>
          </a:xfrm>
          <a:prstGeom prst="rect"/>
          <a:noFill/>
          <a:ln>
            <a:noFill/>
          </a:ln>
        </p:spPr>
      </p:pic>
    </p:spTree>
  </p:cSld>
  <p:clrMapOvr>
    <a:masterClrMapping/>
  </p:clrMapOvr>
  <p:transition spd="fast" advClick="1"/>
  <p:timing/>
</p:sld>
</file>

<file path=ppt/slides/slide92.xml><?xml version="1.0" encoding="utf-8"?>
<p:sld xmlns:a="http://schemas.openxmlformats.org/drawingml/2006/main" xmlns:r="http://schemas.openxmlformats.org/officeDocument/2006/relationships" xmlns:p="http://schemas.openxmlformats.org/presentationml/2006/main" showMasterSp="1">
  <p:cSld>
    <p:spTree>
      <p:nvGrpSpPr>
        <p:cNvPr id="228" name=""/>
        <p:cNvGrpSpPr/>
        <p:nvPr/>
      </p:nvGrpSpPr>
      <p:grpSpPr>
        <a:xfrm rot="0">
          <a:off x="0" y="0"/>
          <a:ext cx="0" cy="0"/>
          <a:chOff x="0" y="0"/>
          <a:chExt cx="0" cy="0"/>
        </a:xfrm>
      </p:grpSpPr>
      <p:sp>
        <p:nvSpPr>
          <p:cNvPr id="1050218" name="WordArt 3"/>
          <p:cNvSpPr/>
          <p:nvPr/>
        </p:nvSpPr>
        <p:spPr>
          <a:xfrm rot="0">
            <a:off x="773112" y="2581275"/>
            <a:ext cx="3581400" cy="685800"/>
          </a:xfrm>
          <a:prstGeom prst="rect"/>
        </p:spPr>
        <p:txBody>
          <a:bodyPr anchor="t" bIns="45720" fromWordArt="1" lIns="91440" rIns="91440" tIns="45720" vert="horz" wrap="none">
            <a:prstTxWarp prst="textPlain">
              <a:avLst>
                <a:gd fmla="val 50000" name="adj"/>
              </a:avLst>
            </a:prstTxWarp>
          </a:bodyPr>
          <a:p>
            <a:pPr algn="ctr"/>
            <a:r>
              <a:rPr b="0" sz="7200" i="0" kern="10" normalizeH="0" spc="0">
                <a:ln w="12700" cap="flat" cmpd="sng">
                  <a:solidFill>
                    <a:srgbClr val="EAEAEA">
                      <a:alpha val="100000"/>
                    </a:srgbClr>
                  </a:solidFill>
                  <a:prstDash val="solid"/>
                  <a:round/>
                </a:ln>
                <a:gradFill rotWithShape="0">
                  <a:gsLst>
                    <a:gs pos="0">
                      <a:srgbClr val="A603AB">
                        <a:alpha val="100000"/>
                      </a:srgbClr>
                    </a:gs>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gradFill>
                <a:effectLst>
                  <a:outerShdw algn="bl" dir="2699999" dist="35921" kx="2115830" sx="100000" sy="50000">
                    <a:srgbClr val="C0C0C0">
                      <a:alpha val="79999"/>
                    </a:srgbClr>
                  </a:outerShdw>
                </a:effectLst>
                <a:latin typeface="华文行楷"/>
                <a:ea typeface="华文行楷"/>
              </a:rPr>
              <a:t>Thank You!</a:t>
            </a:r>
          </a:p>
        </p:txBody>
      </p:sp>
      <p:pic>
        <p:nvPicPr>
          <p:cNvPr id="2097214" name="Picture 4" descr="jugong"/>
          <p:cNvPicPr>
            <a:picLocks/>
          </p:cNvPicPr>
          <p:nvPr/>
        </p:nvPicPr>
        <p:blipFill>
          <a:blip xmlns:r="http://schemas.openxmlformats.org/officeDocument/2006/relationships" r:embed="rId1"/>
          <a:srcRect l="0" t="0" r="0" b="0"/>
          <a:stretch>
            <a:fillRect/>
          </a:stretch>
        </p:blipFill>
        <p:spPr>
          <a:xfrm rot="0">
            <a:off x="1908175" y="3933825"/>
            <a:ext cx="920750" cy="125412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id="5" nodeType="afterEffect" presetClass="entr" presetID="47" presetSubtype="0">
                                  <p:stCondLst>
                                    <p:cond delay="0"/>
                                  </p:stCondLst>
                                  <p:childTnLst>
                                    <p:set>
                                      <p:cBhvr>
                                        <p:cTn dur="1" fill="hold" id="6">
                                          <p:stCondLst>
                                            <p:cond delay="0"/>
                                          </p:stCondLst>
                                        </p:cTn>
                                        <p:tgtEl>
                                          <p:spTgt spid="1050218"/>
                                        </p:tgtEl>
                                        <p:attrNameLst>
                                          <p:attrName>style.visibility</p:attrName>
                                        </p:attrNameLst>
                                      </p:cBhvr>
                                      <p:to>
                                        <p:strVal val="visible"/>
                                      </p:to>
                                    </p:set>
                                    <p:animEffect transition="in" filter="fade">
                                      <p:cBhvr>
                                        <p:cTn dur="1000" id="7"/>
                                        <p:tgtEl>
                                          <p:spTgt spid="1050218"/>
                                        </p:tgtEl>
                                      </p:cBhvr>
                                    </p:animEffect>
                                    <p:anim calcmode="lin" valueType="num">
                                      <p:cBhvr>
                                        <p:cTn dur="1000" fill="hold" id="8"/>
                                        <p:tgtEl>
                                          <p:spTgt spid="1050218"/>
                                        </p:tgtEl>
                                        <p:attrNameLst>
                                          <p:attrName>ppt_x</p:attrName>
                                        </p:attrNameLst>
                                      </p:cBhvr>
                                      <p:tavLst>
                                        <p:tav tm="0">
                                          <p:val>
                                            <p:strVal val="#ppt_x"/>
                                          </p:val>
                                        </p:tav>
                                        <p:tav tm="100000">
                                          <p:val>
                                            <p:strVal val="#ppt_x"/>
                                          </p:val>
                                        </p:tav>
                                      </p:tavLst>
                                    </p:anim>
                                    <p:anim calcmode="lin" valueType="num">
                                      <p:cBhvr>
                                        <p:cTn dur="1000" fill="hold" id="9"/>
                                        <p:tgtEl>
                                          <p:spTgt spid="1050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Default Color Sche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extraClrScheme>
    <a:extraClrScheme>
      <a:clrScheme name="Default Color Scheme 2">
        <a:dk1>
          <a:srgbClr val="000000"/>
        </a:dk1>
        <a:lt1>
          <a:srgbClr val="FFFFFF"/>
        </a:lt1>
        <a:dk2>
          <a:srgbClr val="969696"/>
        </a:dk2>
        <a:lt2>
          <a:srgbClr val="000000"/>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extraClrScheme>
    <a:extraClrScheme>
      <a:clrScheme name="Default Color Scheme 3">
        <a:dk1>
          <a:srgbClr val="000000"/>
        </a:dk1>
        <a:lt1>
          <a:srgbClr val="FFFFFF"/>
        </a:lt1>
        <a:dk2>
          <a:srgbClr val="808080"/>
        </a:dk2>
        <a:lt2>
          <a:srgbClr val="00000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extraClrScheme>
    <a:extraClrScheme>
      <a:clrScheme name="Default Color Scheme 4">
        <a:dk1>
          <a:srgbClr val="000000"/>
        </a:dk1>
        <a:lt1>
          <a:srgbClr val="DEF6F1"/>
        </a:lt1>
        <a:dk2>
          <a:srgbClr val="969696"/>
        </a:dk2>
        <a:lt2>
          <a:srgbClr val="000000"/>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extraClrScheme>
    <a:extraClrScheme>
      <a:clrScheme name="Default Color Scheme 5">
        <a:dk1>
          <a:srgbClr val="000000"/>
        </a:dk1>
        <a:lt1>
          <a:srgbClr val="FFFFD9"/>
        </a:lt1>
        <a:dk2>
          <a:srgbClr val="777777"/>
        </a:dk2>
        <a:lt2>
          <a:srgbClr val="000000"/>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extraClrScheme>
    <a:extraClrScheme>
      <a:clrScheme name="Default Color Scheme 6">
        <a:dk1>
          <a:srgbClr val="FFFFFF"/>
        </a:dk1>
        <a:lt1>
          <a:srgbClr val="008080"/>
        </a:lt1>
        <a:dk2>
          <a:srgbClr val="005A58"/>
        </a:dk2>
        <a:lt2>
          <a:srgbClr val="FFFF99"/>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extraClrScheme>
    <a:extraClrScheme>
      <a:clrScheme name="Default Color Scheme 7">
        <a:dk1>
          <a:srgbClr val="FFFFFF"/>
        </a:dk1>
        <a:lt1>
          <a:srgbClr val="800000"/>
        </a:lt1>
        <a:dk2>
          <a:srgbClr val="5C1F00"/>
        </a:dk2>
        <a:lt2>
          <a:srgbClr val="DFD293"/>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extraClrScheme>
    <a:extraClrScheme>
      <a:clrScheme name="Default Color Scheme 8">
        <a:dk1>
          <a:srgbClr val="FFFFFF"/>
        </a:dk1>
        <a:lt1>
          <a:srgbClr val="000099"/>
        </a:lt1>
        <a:dk2>
          <a:srgbClr val="003366"/>
        </a:dk2>
        <a:lt2>
          <a:srgbClr val="CCFFFF"/>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extraClrScheme>
    <a:extraClrScheme>
      <a:clrScheme name="Default Color Scheme 9">
        <a:dk1>
          <a:srgbClr val="FFFFFF"/>
        </a:dk1>
        <a:lt1>
          <a:srgbClr val="000000"/>
        </a:lt1>
        <a:dk2>
          <a:srgbClr val="336699"/>
        </a:dk2>
        <a:lt2>
          <a:srgbClr val="E3EBF1"/>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extraClrScheme>
    <a:extraClrScheme>
      <a:clrScheme name="Default Color Scheme 10">
        <a:dk1>
          <a:srgbClr val="FFFFFF"/>
        </a:dk1>
        <a:lt1>
          <a:srgbClr val="686B5D"/>
        </a:lt1>
        <a:dk2>
          <a:srgbClr val="777777"/>
        </a:dk2>
        <a:lt2>
          <a:srgbClr val="D1D1CB"/>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extraClrScheme>
    <a:extraClrScheme>
      <a:clrScheme name="Default Color Scheme 11">
        <a:dk1>
          <a:srgbClr val="FFFFFF"/>
        </a:dk1>
        <a:lt1>
          <a:srgbClr val="666699"/>
        </a:lt1>
        <a:dk2>
          <a:srgbClr val="3E3E5C"/>
        </a:dk2>
        <a:lt2>
          <a:srgbClr val="FFFFFF"/>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extraClrScheme>
    <a:extraClrScheme>
      <a:clrScheme name="Default Color Scheme 12">
        <a:dk1>
          <a:srgbClr val="FFFFFF"/>
        </a:dk1>
        <a:lt1>
          <a:srgbClr val="523E26"/>
        </a:lt1>
        <a:dk2>
          <a:srgbClr val="2D2015"/>
        </a:dk2>
        <a:lt2>
          <a:srgbClr val="DFC08D"/>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第七章　中规模通用集成电路及应用</dc:title>
  <dc:creator>Administrator</dc:creator>
  <cp:lastModifiedBy>dell</cp:lastModifiedBy>
  <dcterms:created xsi:type="dcterms:W3CDTF">2013-04-09T17:54:56Z</dcterms:created>
  <dcterms:modified xsi:type="dcterms:W3CDTF">2022-12-01T02:06:23Z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str>2052-8.1.0.3483</vt:lpstr>
  </property>
  <property fmtid="{D5CDD505-2E9C-101B-9397-08002B2CF9AE}" pid="3" name="ICV">
    <vt:lpwstr>108045342acc427e8f6ec635c35bcbec</vt:lpwstr>
  </property>
</Properties>
</file>